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rawings/drawing5.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8" r:id="rId3"/>
    <p:sldId id="271" r:id="rId4"/>
    <p:sldId id="259" r:id="rId5"/>
    <p:sldId id="262" r:id="rId6"/>
    <p:sldId id="304" r:id="rId7"/>
    <p:sldId id="287" r:id="rId8"/>
    <p:sldId id="288" r:id="rId9"/>
    <p:sldId id="289" r:id="rId10"/>
    <p:sldId id="290" r:id="rId11"/>
    <p:sldId id="291" r:id="rId12"/>
    <p:sldId id="292" r:id="rId13"/>
    <p:sldId id="293" r:id="rId14"/>
    <p:sldId id="294" r:id="rId15"/>
    <p:sldId id="295" r:id="rId16"/>
    <p:sldId id="296" r:id="rId17"/>
    <p:sldId id="299" r:id="rId18"/>
    <p:sldId id="298" r:id="rId19"/>
    <p:sldId id="269" r:id="rId20"/>
    <p:sldId id="302" r:id="rId21"/>
    <p:sldId id="300" r:id="rId22"/>
    <p:sldId id="275" r:id="rId23"/>
    <p:sldId id="276" r:id="rId24"/>
    <p:sldId id="277" r:id="rId25"/>
    <p:sldId id="278" r:id="rId26"/>
    <p:sldId id="305" r:id="rId27"/>
    <p:sldId id="306" r:id="rId28"/>
    <p:sldId id="307" r:id="rId29"/>
    <p:sldId id="308" r:id="rId30"/>
    <p:sldId id="309" r:id="rId31"/>
    <p:sldId id="310" r:id="rId32"/>
    <p:sldId id="311" r:id="rId33"/>
    <p:sldId id="312" r:id="rId34"/>
    <p:sldId id="313" r:id="rId35"/>
    <p:sldId id="314" r:id="rId36"/>
    <p:sldId id="315" r:id="rId37"/>
    <p:sldId id="317" r:id="rId38"/>
    <p:sldId id="316"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a:srgbClr val="00FF00"/>
    <a:srgbClr val="3399FF"/>
    <a:srgbClr val="FF66CC"/>
    <a:srgbClr val="00FFCC"/>
    <a:srgbClr val="EDE3B9"/>
    <a:srgbClr val="F2F0CE"/>
    <a:srgbClr val="F0EEC6"/>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7039" autoAdjust="0"/>
  </p:normalViewPr>
  <p:slideViewPr>
    <p:cSldViewPr>
      <p:cViewPr>
        <p:scale>
          <a:sx n="80" d="100"/>
          <a:sy n="80" d="100"/>
        </p:scale>
        <p:origin x="-1674" y="-870"/>
      </p:cViewPr>
      <p:guideLst>
        <p:guide orient="horz" pos="768"/>
        <p:guide pos="2880"/>
      </p:guideLst>
    </p:cSldViewPr>
  </p:slideViewPr>
  <p:notesTextViewPr>
    <p:cViewPr>
      <p:scale>
        <a:sx n="1" d="1"/>
        <a:sy n="1" d="1"/>
      </p:scale>
      <p:origin x="0" y="0"/>
    </p:cViewPr>
  </p:notesTextViewPr>
  <p:sorterViewPr>
    <p:cViewPr>
      <p:scale>
        <a:sx n="66" d="100"/>
        <a:sy n="66" d="100"/>
      </p:scale>
      <p:origin x="0" y="1956"/>
    </p:cViewPr>
  </p:sorterViewPr>
  <p:notesViewPr>
    <p:cSldViewPr>
      <p:cViewPr varScale="1">
        <p:scale>
          <a:sx n="81" d="100"/>
          <a:sy n="81" d="100"/>
        </p:scale>
        <p:origin x="-2635" y="-8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William%20Waltman\Desktop\SCAN%20Sites\Mammoth%20Cave\Mammoth%20Cave%202011%20Soil%20Temperature%20Study.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William%20Waltman\Desktop\SCAN%20Sites\Mammoth%20Cave\2079%20Mammoth%20Cave%20SCAN%20DATA%202004-2011.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William%20Waltman\Desktop\SCAN%20Sites\Mammoth%20Cave\2079%20Mammoth%20Cave%20SCAN%20DATA%202004-2011.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William%20Waltman\Desktop\National%20Park%20Climate%20Records\Mammoth%20Cave%20HCN\Mammoth%20Cave%20Climate%20Record%20%201934-201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William%20Waltman\Desktop\Mammoth%20Cave%20NSM%20Summary%20Table%20&amp;%20Analyse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621841454352645"/>
          <c:y val="0.14271660214842627"/>
          <c:w val="0.81616167584765642"/>
          <c:h val="0.74067914289242975"/>
        </c:manualLayout>
      </c:layout>
      <c:scatterChart>
        <c:scatterStyle val="smoothMarker"/>
        <c:ser>
          <c:idx val="0"/>
          <c:order val="0"/>
          <c:tx>
            <c:strRef>
              <c:f>Offset!$C$1</c:f>
              <c:strCache>
                <c:ptCount val="1"/>
                <c:pt idx="0">
                  <c:v>ST at 50 cm</c:v>
                </c:pt>
              </c:strCache>
            </c:strRef>
          </c:tx>
          <c:spPr>
            <a:ln>
              <a:solidFill>
                <a:schemeClr val="accent6">
                  <a:lumMod val="50000"/>
                </a:schemeClr>
              </a:solidFill>
            </a:ln>
          </c:spPr>
          <c:marker>
            <c:symbol val="circle"/>
            <c:size val="5"/>
            <c:spPr>
              <a:solidFill>
                <a:schemeClr val="accent6">
                  <a:lumMod val="50000"/>
                </a:schemeClr>
              </a:solidFill>
              <a:ln>
                <a:solidFill>
                  <a:schemeClr val="accent6">
                    <a:lumMod val="50000"/>
                  </a:schemeClr>
                </a:solidFill>
              </a:ln>
            </c:spPr>
          </c:marker>
          <c:xVal>
            <c:numRef>
              <c:f>Offset!$B$2:$B$369</c:f>
              <c:numCache>
                <c:formatCode>m/d/yyyy</c:formatCode>
                <c:ptCount val="368"/>
                <c:pt idx="0">
                  <c:v>40544</c:v>
                </c:pt>
                <c:pt idx="1">
                  <c:v>40545</c:v>
                </c:pt>
                <c:pt idx="2">
                  <c:v>40546</c:v>
                </c:pt>
                <c:pt idx="3">
                  <c:v>40547</c:v>
                </c:pt>
                <c:pt idx="4">
                  <c:v>40548</c:v>
                </c:pt>
                <c:pt idx="5">
                  <c:v>40549</c:v>
                </c:pt>
                <c:pt idx="6">
                  <c:v>40550</c:v>
                </c:pt>
                <c:pt idx="7">
                  <c:v>40551</c:v>
                </c:pt>
                <c:pt idx="8">
                  <c:v>40552</c:v>
                </c:pt>
                <c:pt idx="9">
                  <c:v>40553</c:v>
                </c:pt>
                <c:pt idx="10">
                  <c:v>40554</c:v>
                </c:pt>
                <c:pt idx="11">
                  <c:v>40555</c:v>
                </c:pt>
                <c:pt idx="12">
                  <c:v>40556</c:v>
                </c:pt>
                <c:pt idx="13">
                  <c:v>40557</c:v>
                </c:pt>
                <c:pt idx="14">
                  <c:v>40558</c:v>
                </c:pt>
                <c:pt idx="15">
                  <c:v>40559</c:v>
                </c:pt>
                <c:pt idx="16">
                  <c:v>40560</c:v>
                </c:pt>
                <c:pt idx="17">
                  <c:v>40561</c:v>
                </c:pt>
                <c:pt idx="18">
                  <c:v>40562</c:v>
                </c:pt>
                <c:pt idx="19">
                  <c:v>40563</c:v>
                </c:pt>
                <c:pt idx="20">
                  <c:v>40564</c:v>
                </c:pt>
                <c:pt idx="21">
                  <c:v>40565</c:v>
                </c:pt>
                <c:pt idx="22">
                  <c:v>40566</c:v>
                </c:pt>
                <c:pt idx="23">
                  <c:v>40567</c:v>
                </c:pt>
                <c:pt idx="24">
                  <c:v>40568</c:v>
                </c:pt>
                <c:pt idx="25">
                  <c:v>40569</c:v>
                </c:pt>
                <c:pt idx="26">
                  <c:v>40570</c:v>
                </c:pt>
                <c:pt idx="27">
                  <c:v>40571</c:v>
                </c:pt>
                <c:pt idx="28">
                  <c:v>40572</c:v>
                </c:pt>
                <c:pt idx="29">
                  <c:v>40573</c:v>
                </c:pt>
                <c:pt idx="30">
                  <c:v>40574</c:v>
                </c:pt>
                <c:pt idx="31">
                  <c:v>40575</c:v>
                </c:pt>
                <c:pt idx="32">
                  <c:v>40576</c:v>
                </c:pt>
                <c:pt idx="33">
                  <c:v>40577</c:v>
                </c:pt>
                <c:pt idx="34">
                  <c:v>40578</c:v>
                </c:pt>
                <c:pt idx="35">
                  <c:v>40579</c:v>
                </c:pt>
                <c:pt idx="36">
                  <c:v>40580</c:v>
                </c:pt>
                <c:pt idx="37">
                  <c:v>40581</c:v>
                </c:pt>
                <c:pt idx="38">
                  <c:v>40582</c:v>
                </c:pt>
                <c:pt idx="39">
                  <c:v>40583</c:v>
                </c:pt>
                <c:pt idx="40">
                  <c:v>40584</c:v>
                </c:pt>
                <c:pt idx="41">
                  <c:v>40585</c:v>
                </c:pt>
                <c:pt idx="42">
                  <c:v>40586</c:v>
                </c:pt>
                <c:pt idx="43">
                  <c:v>40587</c:v>
                </c:pt>
                <c:pt idx="44">
                  <c:v>40588</c:v>
                </c:pt>
                <c:pt idx="45">
                  <c:v>40589</c:v>
                </c:pt>
                <c:pt idx="46">
                  <c:v>40590</c:v>
                </c:pt>
                <c:pt idx="47">
                  <c:v>40591</c:v>
                </c:pt>
                <c:pt idx="48">
                  <c:v>40592</c:v>
                </c:pt>
                <c:pt idx="49">
                  <c:v>40593</c:v>
                </c:pt>
                <c:pt idx="50">
                  <c:v>40594</c:v>
                </c:pt>
                <c:pt idx="51">
                  <c:v>40595</c:v>
                </c:pt>
                <c:pt idx="52">
                  <c:v>40596</c:v>
                </c:pt>
                <c:pt idx="53">
                  <c:v>40597</c:v>
                </c:pt>
                <c:pt idx="54">
                  <c:v>40598</c:v>
                </c:pt>
                <c:pt idx="55">
                  <c:v>40599</c:v>
                </c:pt>
                <c:pt idx="56">
                  <c:v>40600</c:v>
                </c:pt>
                <c:pt idx="57">
                  <c:v>40601</c:v>
                </c:pt>
                <c:pt idx="58">
                  <c:v>40602</c:v>
                </c:pt>
                <c:pt idx="59">
                  <c:v>40603</c:v>
                </c:pt>
                <c:pt idx="60">
                  <c:v>40604</c:v>
                </c:pt>
                <c:pt idx="61">
                  <c:v>40605</c:v>
                </c:pt>
                <c:pt idx="62">
                  <c:v>40606</c:v>
                </c:pt>
                <c:pt idx="63">
                  <c:v>40607</c:v>
                </c:pt>
                <c:pt idx="64">
                  <c:v>40608</c:v>
                </c:pt>
                <c:pt idx="65">
                  <c:v>40609</c:v>
                </c:pt>
                <c:pt idx="66">
                  <c:v>40610</c:v>
                </c:pt>
                <c:pt idx="67">
                  <c:v>40611</c:v>
                </c:pt>
                <c:pt idx="68">
                  <c:v>40612</c:v>
                </c:pt>
                <c:pt idx="69">
                  <c:v>40613</c:v>
                </c:pt>
                <c:pt idx="70">
                  <c:v>40614</c:v>
                </c:pt>
                <c:pt idx="71">
                  <c:v>40615</c:v>
                </c:pt>
                <c:pt idx="72">
                  <c:v>40616</c:v>
                </c:pt>
                <c:pt idx="73">
                  <c:v>40617</c:v>
                </c:pt>
                <c:pt idx="74">
                  <c:v>40618</c:v>
                </c:pt>
                <c:pt idx="75">
                  <c:v>40619</c:v>
                </c:pt>
                <c:pt idx="76">
                  <c:v>40620</c:v>
                </c:pt>
                <c:pt idx="77">
                  <c:v>40621</c:v>
                </c:pt>
                <c:pt idx="78">
                  <c:v>40622</c:v>
                </c:pt>
                <c:pt idx="79">
                  <c:v>40623</c:v>
                </c:pt>
                <c:pt idx="80">
                  <c:v>40624</c:v>
                </c:pt>
                <c:pt idx="81">
                  <c:v>40625</c:v>
                </c:pt>
                <c:pt idx="82">
                  <c:v>40626</c:v>
                </c:pt>
                <c:pt idx="83">
                  <c:v>40627</c:v>
                </c:pt>
                <c:pt idx="84">
                  <c:v>40628</c:v>
                </c:pt>
                <c:pt idx="85">
                  <c:v>40629</c:v>
                </c:pt>
                <c:pt idx="86">
                  <c:v>40630</c:v>
                </c:pt>
                <c:pt idx="87">
                  <c:v>40631</c:v>
                </c:pt>
                <c:pt idx="88">
                  <c:v>40632</c:v>
                </c:pt>
                <c:pt idx="89">
                  <c:v>40633</c:v>
                </c:pt>
                <c:pt idx="90">
                  <c:v>40634</c:v>
                </c:pt>
                <c:pt idx="91">
                  <c:v>40635</c:v>
                </c:pt>
                <c:pt idx="92">
                  <c:v>40636</c:v>
                </c:pt>
                <c:pt idx="93">
                  <c:v>40637</c:v>
                </c:pt>
                <c:pt idx="94">
                  <c:v>40638</c:v>
                </c:pt>
                <c:pt idx="95">
                  <c:v>40639</c:v>
                </c:pt>
                <c:pt idx="96">
                  <c:v>40640</c:v>
                </c:pt>
                <c:pt idx="97">
                  <c:v>40641</c:v>
                </c:pt>
                <c:pt idx="98">
                  <c:v>40642</c:v>
                </c:pt>
                <c:pt idx="99">
                  <c:v>40643</c:v>
                </c:pt>
                <c:pt idx="100">
                  <c:v>40644</c:v>
                </c:pt>
                <c:pt idx="101">
                  <c:v>40645</c:v>
                </c:pt>
                <c:pt idx="102">
                  <c:v>40646</c:v>
                </c:pt>
                <c:pt idx="103">
                  <c:v>40647</c:v>
                </c:pt>
                <c:pt idx="104">
                  <c:v>40648</c:v>
                </c:pt>
                <c:pt idx="105">
                  <c:v>40649</c:v>
                </c:pt>
                <c:pt idx="106">
                  <c:v>40650</c:v>
                </c:pt>
                <c:pt idx="107">
                  <c:v>40651</c:v>
                </c:pt>
                <c:pt idx="108">
                  <c:v>40652</c:v>
                </c:pt>
                <c:pt idx="109">
                  <c:v>40653</c:v>
                </c:pt>
                <c:pt idx="110">
                  <c:v>40654</c:v>
                </c:pt>
                <c:pt idx="111">
                  <c:v>40655</c:v>
                </c:pt>
                <c:pt idx="112">
                  <c:v>40656</c:v>
                </c:pt>
                <c:pt idx="113">
                  <c:v>40657</c:v>
                </c:pt>
                <c:pt idx="114">
                  <c:v>40658</c:v>
                </c:pt>
                <c:pt idx="115">
                  <c:v>40659</c:v>
                </c:pt>
                <c:pt idx="116">
                  <c:v>40660</c:v>
                </c:pt>
                <c:pt idx="117">
                  <c:v>40661</c:v>
                </c:pt>
                <c:pt idx="118">
                  <c:v>40662</c:v>
                </c:pt>
                <c:pt idx="119">
                  <c:v>40663</c:v>
                </c:pt>
                <c:pt idx="120">
                  <c:v>40664</c:v>
                </c:pt>
                <c:pt idx="121">
                  <c:v>40665</c:v>
                </c:pt>
                <c:pt idx="122">
                  <c:v>40666</c:v>
                </c:pt>
                <c:pt idx="123">
                  <c:v>40667</c:v>
                </c:pt>
                <c:pt idx="124">
                  <c:v>40668</c:v>
                </c:pt>
                <c:pt idx="125">
                  <c:v>40669</c:v>
                </c:pt>
                <c:pt idx="126">
                  <c:v>40670</c:v>
                </c:pt>
                <c:pt idx="127">
                  <c:v>40671</c:v>
                </c:pt>
                <c:pt idx="128">
                  <c:v>40672</c:v>
                </c:pt>
                <c:pt idx="129">
                  <c:v>40673</c:v>
                </c:pt>
                <c:pt idx="130">
                  <c:v>40674</c:v>
                </c:pt>
                <c:pt idx="131">
                  <c:v>40675</c:v>
                </c:pt>
                <c:pt idx="132">
                  <c:v>40676</c:v>
                </c:pt>
                <c:pt idx="133">
                  <c:v>40677</c:v>
                </c:pt>
                <c:pt idx="134">
                  <c:v>40678</c:v>
                </c:pt>
                <c:pt idx="135">
                  <c:v>40679</c:v>
                </c:pt>
                <c:pt idx="136">
                  <c:v>40680</c:v>
                </c:pt>
                <c:pt idx="137">
                  <c:v>40681</c:v>
                </c:pt>
                <c:pt idx="138">
                  <c:v>40682</c:v>
                </c:pt>
                <c:pt idx="139">
                  <c:v>40683</c:v>
                </c:pt>
                <c:pt idx="140">
                  <c:v>40684</c:v>
                </c:pt>
                <c:pt idx="141">
                  <c:v>40685</c:v>
                </c:pt>
                <c:pt idx="142">
                  <c:v>40686</c:v>
                </c:pt>
                <c:pt idx="143">
                  <c:v>40687</c:v>
                </c:pt>
                <c:pt idx="144">
                  <c:v>40688</c:v>
                </c:pt>
                <c:pt idx="145">
                  <c:v>40689</c:v>
                </c:pt>
                <c:pt idx="146">
                  <c:v>40690</c:v>
                </c:pt>
                <c:pt idx="147">
                  <c:v>40691</c:v>
                </c:pt>
                <c:pt idx="148">
                  <c:v>40692</c:v>
                </c:pt>
                <c:pt idx="149">
                  <c:v>40693</c:v>
                </c:pt>
                <c:pt idx="150">
                  <c:v>40694</c:v>
                </c:pt>
                <c:pt idx="151">
                  <c:v>40695</c:v>
                </c:pt>
                <c:pt idx="152">
                  <c:v>40696</c:v>
                </c:pt>
                <c:pt idx="153">
                  <c:v>40697</c:v>
                </c:pt>
                <c:pt idx="154">
                  <c:v>40698</c:v>
                </c:pt>
                <c:pt idx="155">
                  <c:v>40699</c:v>
                </c:pt>
                <c:pt idx="156">
                  <c:v>40700</c:v>
                </c:pt>
                <c:pt idx="157">
                  <c:v>40701</c:v>
                </c:pt>
                <c:pt idx="158">
                  <c:v>40702</c:v>
                </c:pt>
                <c:pt idx="159">
                  <c:v>40703</c:v>
                </c:pt>
                <c:pt idx="160">
                  <c:v>40704</c:v>
                </c:pt>
                <c:pt idx="161">
                  <c:v>40705</c:v>
                </c:pt>
                <c:pt idx="162">
                  <c:v>40706</c:v>
                </c:pt>
                <c:pt idx="163">
                  <c:v>40707</c:v>
                </c:pt>
                <c:pt idx="164">
                  <c:v>40708</c:v>
                </c:pt>
                <c:pt idx="165">
                  <c:v>40709</c:v>
                </c:pt>
                <c:pt idx="166">
                  <c:v>40710</c:v>
                </c:pt>
                <c:pt idx="167">
                  <c:v>40711</c:v>
                </c:pt>
                <c:pt idx="168">
                  <c:v>40712</c:v>
                </c:pt>
                <c:pt idx="169">
                  <c:v>40713</c:v>
                </c:pt>
                <c:pt idx="170">
                  <c:v>40714</c:v>
                </c:pt>
                <c:pt idx="171">
                  <c:v>40715</c:v>
                </c:pt>
                <c:pt idx="172">
                  <c:v>40716</c:v>
                </c:pt>
                <c:pt idx="173">
                  <c:v>40717</c:v>
                </c:pt>
                <c:pt idx="174">
                  <c:v>40718</c:v>
                </c:pt>
                <c:pt idx="175">
                  <c:v>40719</c:v>
                </c:pt>
                <c:pt idx="176">
                  <c:v>40720</c:v>
                </c:pt>
                <c:pt idx="177">
                  <c:v>40721</c:v>
                </c:pt>
                <c:pt idx="178">
                  <c:v>40722</c:v>
                </c:pt>
                <c:pt idx="179">
                  <c:v>40723</c:v>
                </c:pt>
                <c:pt idx="180">
                  <c:v>40724</c:v>
                </c:pt>
                <c:pt idx="181">
                  <c:v>40725</c:v>
                </c:pt>
                <c:pt idx="182">
                  <c:v>40726</c:v>
                </c:pt>
                <c:pt idx="183">
                  <c:v>40727</c:v>
                </c:pt>
                <c:pt idx="184">
                  <c:v>40728</c:v>
                </c:pt>
                <c:pt idx="185">
                  <c:v>40729</c:v>
                </c:pt>
                <c:pt idx="186">
                  <c:v>40730</c:v>
                </c:pt>
                <c:pt idx="187">
                  <c:v>40731</c:v>
                </c:pt>
                <c:pt idx="188">
                  <c:v>40732</c:v>
                </c:pt>
                <c:pt idx="189">
                  <c:v>40733</c:v>
                </c:pt>
                <c:pt idx="190">
                  <c:v>40734</c:v>
                </c:pt>
                <c:pt idx="191">
                  <c:v>40735</c:v>
                </c:pt>
                <c:pt idx="192">
                  <c:v>40736</c:v>
                </c:pt>
                <c:pt idx="193">
                  <c:v>40737</c:v>
                </c:pt>
                <c:pt idx="194">
                  <c:v>40738</c:v>
                </c:pt>
                <c:pt idx="195">
                  <c:v>40739</c:v>
                </c:pt>
                <c:pt idx="196">
                  <c:v>40740</c:v>
                </c:pt>
                <c:pt idx="197">
                  <c:v>40741</c:v>
                </c:pt>
                <c:pt idx="198">
                  <c:v>40742</c:v>
                </c:pt>
                <c:pt idx="199">
                  <c:v>40743</c:v>
                </c:pt>
                <c:pt idx="200">
                  <c:v>40744</c:v>
                </c:pt>
                <c:pt idx="201">
                  <c:v>40745</c:v>
                </c:pt>
                <c:pt idx="202">
                  <c:v>40746</c:v>
                </c:pt>
                <c:pt idx="203">
                  <c:v>40747</c:v>
                </c:pt>
                <c:pt idx="204">
                  <c:v>40748</c:v>
                </c:pt>
                <c:pt idx="205">
                  <c:v>40749</c:v>
                </c:pt>
                <c:pt idx="206">
                  <c:v>40750</c:v>
                </c:pt>
                <c:pt idx="207">
                  <c:v>40751</c:v>
                </c:pt>
                <c:pt idx="208">
                  <c:v>40752</c:v>
                </c:pt>
                <c:pt idx="209">
                  <c:v>40753</c:v>
                </c:pt>
                <c:pt idx="210">
                  <c:v>40754</c:v>
                </c:pt>
                <c:pt idx="211">
                  <c:v>40755</c:v>
                </c:pt>
                <c:pt idx="212">
                  <c:v>40756</c:v>
                </c:pt>
                <c:pt idx="213">
                  <c:v>40757</c:v>
                </c:pt>
                <c:pt idx="214">
                  <c:v>40758</c:v>
                </c:pt>
                <c:pt idx="215">
                  <c:v>40759</c:v>
                </c:pt>
                <c:pt idx="216">
                  <c:v>40760</c:v>
                </c:pt>
                <c:pt idx="217">
                  <c:v>40761</c:v>
                </c:pt>
                <c:pt idx="218">
                  <c:v>40762</c:v>
                </c:pt>
                <c:pt idx="219">
                  <c:v>40763</c:v>
                </c:pt>
                <c:pt idx="220">
                  <c:v>40764</c:v>
                </c:pt>
                <c:pt idx="221">
                  <c:v>40765</c:v>
                </c:pt>
                <c:pt idx="222">
                  <c:v>40766</c:v>
                </c:pt>
                <c:pt idx="223">
                  <c:v>40767</c:v>
                </c:pt>
                <c:pt idx="224">
                  <c:v>40768</c:v>
                </c:pt>
                <c:pt idx="225">
                  <c:v>40769</c:v>
                </c:pt>
                <c:pt idx="226">
                  <c:v>40770</c:v>
                </c:pt>
                <c:pt idx="227">
                  <c:v>40771</c:v>
                </c:pt>
                <c:pt idx="228">
                  <c:v>40772</c:v>
                </c:pt>
                <c:pt idx="229">
                  <c:v>40773</c:v>
                </c:pt>
                <c:pt idx="230">
                  <c:v>40774</c:v>
                </c:pt>
                <c:pt idx="231">
                  <c:v>40775</c:v>
                </c:pt>
                <c:pt idx="232">
                  <c:v>40776</c:v>
                </c:pt>
                <c:pt idx="233">
                  <c:v>40777</c:v>
                </c:pt>
                <c:pt idx="234">
                  <c:v>40778</c:v>
                </c:pt>
                <c:pt idx="235">
                  <c:v>40779</c:v>
                </c:pt>
                <c:pt idx="236">
                  <c:v>40780</c:v>
                </c:pt>
                <c:pt idx="237">
                  <c:v>40781</c:v>
                </c:pt>
                <c:pt idx="238">
                  <c:v>40782</c:v>
                </c:pt>
                <c:pt idx="239">
                  <c:v>40783</c:v>
                </c:pt>
                <c:pt idx="240">
                  <c:v>40784</c:v>
                </c:pt>
                <c:pt idx="241">
                  <c:v>40785</c:v>
                </c:pt>
                <c:pt idx="242">
                  <c:v>40786</c:v>
                </c:pt>
                <c:pt idx="243">
                  <c:v>40787</c:v>
                </c:pt>
                <c:pt idx="244">
                  <c:v>40788</c:v>
                </c:pt>
                <c:pt idx="245">
                  <c:v>40789</c:v>
                </c:pt>
                <c:pt idx="246">
                  <c:v>40790</c:v>
                </c:pt>
                <c:pt idx="247">
                  <c:v>40791</c:v>
                </c:pt>
                <c:pt idx="248">
                  <c:v>40792</c:v>
                </c:pt>
                <c:pt idx="249">
                  <c:v>40793</c:v>
                </c:pt>
                <c:pt idx="250">
                  <c:v>40794</c:v>
                </c:pt>
                <c:pt idx="251">
                  <c:v>40795</c:v>
                </c:pt>
                <c:pt idx="252">
                  <c:v>40796</c:v>
                </c:pt>
                <c:pt idx="253">
                  <c:v>40797</c:v>
                </c:pt>
                <c:pt idx="254">
                  <c:v>40798</c:v>
                </c:pt>
                <c:pt idx="255">
                  <c:v>40799</c:v>
                </c:pt>
                <c:pt idx="256">
                  <c:v>40800</c:v>
                </c:pt>
                <c:pt idx="257">
                  <c:v>40801</c:v>
                </c:pt>
                <c:pt idx="258">
                  <c:v>40802</c:v>
                </c:pt>
                <c:pt idx="259">
                  <c:v>40803</c:v>
                </c:pt>
                <c:pt idx="260">
                  <c:v>40804</c:v>
                </c:pt>
                <c:pt idx="261">
                  <c:v>40805</c:v>
                </c:pt>
                <c:pt idx="262">
                  <c:v>40806</c:v>
                </c:pt>
                <c:pt idx="263">
                  <c:v>40807</c:v>
                </c:pt>
                <c:pt idx="264">
                  <c:v>40808</c:v>
                </c:pt>
                <c:pt idx="265">
                  <c:v>40809</c:v>
                </c:pt>
                <c:pt idx="266">
                  <c:v>40810</c:v>
                </c:pt>
                <c:pt idx="267">
                  <c:v>40811</c:v>
                </c:pt>
                <c:pt idx="268">
                  <c:v>40812</c:v>
                </c:pt>
                <c:pt idx="269">
                  <c:v>40813</c:v>
                </c:pt>
                <c:pt idx="270">
                  <c:v>40814</c:v>
                </c:pt>
                <c:pt idx="271">
                  <c:v>40815</c:v>
                </c:pt>
                <c:pt idx="272">
                  <c:v>40816</c:v>
                </c:pt>
                <c:pt idx="273">
                  <c:v>40817</c:v>
                </c:pt>
                <c:pt idx="274">
                  <c:v>40818</c:v>
                </c:pt>
                <c:pt idx="275">
                  <c:v>40819</c:v>
                </c:pt>
                <c:pt idx="276">
                  <c:v>40820</c:v>
                </c:pt>
                <c:pt idx="277">
                  <c:v>40821</c:v>
                </c:pt>
                <c:pt idx="278">
                  <c:v>40822</c:v>
                </c:pt>
                <c:pt idx="279">
                  <c:v>40823</c:v>
                </c:pt>
                <c:pt idx="280">
                  <c:v>40824</c:v>
                </c:pt>
                <c:pt idx="281">
                  <c:v>40825</c:v>
                </c:pt>
                <c:pt idx="282">
                  <c:v>40826</c:v>
                </c:pt>
                <c:pt idx="283">
                  <c:v>40827</c:v>
                </c:pt>
                <c:pt idx="284">
                  <c:v>40828</c:v>
                </c:pt>
                <c:pt idx="285">
                  <c:v>40829</c:v>
                </c:pt>
                <c:pt idx="286">
                  <c:v>40830</c:v>
                </c:pt>
                <c:pt idx="287">
                  <c:v>40831</c:v>
                </c:pt>
                <c:pt idx="288">
                  <c:v>40832</c:v>
                </c:pt>
                <c:pt idx="289">
                  <c:v>40833</c:v>
                </c:pt>
                <c:pt idx="290">
                  <c:v>40834</c:v>
                </c:pt>
                <c:pt idx="291">
                  <c:v>40835</c:v>
                </c:pt>
                <c:pt idx="292">
                  <c:v>40836</c:v>
                </c:pt>
                <c:pt idx="293">
                  <c:v>40837</c:v>
                </c:pt>
                <c:pt idx="294">
                  <c:v>40838</c:v>
                </c:pt>
                <c:pt idx="295">
                  <c:v>40839</c:v>
                </c:pt>
                <c:pt idx="296">
                  <c:v>40840</c:v>
                </c:pt>
                <c:pt idx="297">
                  <c:v>40841</c:v>
                </c:pt>
                <c:pt idx="298">
                  <c:v>40842</c:v>
                </c:pt>
                <c:pt idx="299">
                  <c:v>40843</c:v>
                </c:pt>
                <c:pt idx="300">
                  <c:v>40844</c:v>
                </c:pt>
                <c:pt idx="301">
                  <c:v>40845</c:v>
                </c:pt>
                <c:pt idx="302">
                  <c:v>40846</c:v>
                </c:pt>
                <c:pt idx="303">
                  <c:v>40847</c:v>
                </c:pt>
                <c:pt idx="304">
                  <c:v>40848</c:v>
                </c:pt>
                <c:pt idx="305">
                  <c:v>40849</c:v>
                </c:pt>
                <c:pt idx="306">
                  <c:v>40850</c:v>
                </c:pt>
                <c:pt idx="307">
                  <c:v>40851</c:v>
                </c:pt>
                <c:pt idx="308">
                  <c:v>40852</c:v>
                </c:pt>
                <c:pt idx="309">
                  <c:v>40853</c:v>
                </c:pt>
                <c:pt idx="310">
                  <c:v>40854</c:v>
                </c:pt>
                <c:pt idx="311">
                  <c:v>40855</c:v>
                </c:pt>
                <c:pt idx="312">
                  <c:v>40856</c:v>
                </c:pt>
                <c:pt idx="313">
                  <c:v>40857</c:v>
                </c:pt>
                <c:pt idx="314">
                  <c:v>40858</c:v>
                </c:pt>
                <c:pt idx="315">
                  <c:v>40859</c:v>
                </c:pt>
                <c:pt idx="316">
                  <c:v>40860</c:v>
                </c:pt>
                <c:pt idx="317">
                  <c:v>40861</c:v>
                </c:pt>
                <c:pt idx="318">
                  <c:v>40862</c:v>
                </c:pt>
                <c:pt idx="319">
                  <c:v>40863</c:v>
                </c:pt>
                <c:pt idx="320">
                  <c:v>40864</c:v>
                </c:pt>
                <c:pt idx="321">
                  <c:v>40865</c:v>
                </c:pt>
                <c:pt idx="322">
                  <c:v>40866</c:v>
                </c:pt>
                <c:pt idx="323">
                  <c:v>40867</c:v>
                </c:pt>
                <c:pt idx="324">
                  <c:v>40868</c:v>
                </c:pt>
                <c:pt idx="325">
                  <c:v>40869</c:v>
                </c:pt>
                <c:pt idx="326">
                  <c:v>40870</c:v>
                </c:pt>
                <c:pt idx="327">
                  <c:v>40871</c:v>
                </c:pt>
                <c:pt idx="328">
                  <c:v>40872</c:v>
                </c:pt>
                <c:pt idx="329">
                  <c:v>40873</c:v>
                </c:pt>
                <c:pt idx="330">
                  <c:v>40874</c:v>
                </c:pt>
                <c:pt idx="331">
                  <c:v>40875</c:v>
                </c:pt>
                <c:pt idx="332">
                  <c:v>40876</c:v>
                </c:pt>
                <c:pt idx="333">
                  <c:v>40877</c:v>
                </c:pt>
                <c:pt idx="334">
                  <c:v>40878</c:v>
                </c:pt>
                <c:pt idx="335">
                  <c:v>40879</c:v>
                </c:pt>
                <c:pt idx="336">
                  <c:v>40880</c:v>
                </c:pt>
                <c:pt idx="337">
                  <c:v>40881</c:v>
                </c:pt>
                <c:pt idx="338">
                  <c:v>40882</c:v>
                </c:pt>
                <c:pt idx="339">
                  <c:v>40883</c:v>
                </c:pt>
                <c:pt idx="340">
                  <c:v>40884</c:v>
                </c:pt>
                <c:pt idx="341">
                  <c:v>40885</c:v>
                </c:pt>
                <c:pt idx="342">
                  <c:v>40886</c:v>
                </c:pt>
                <c:pt idx="343">
                  <c:v>40887</c:v>
                </c:pt>
                <c:pt idx="344">
                  <c:v>40888</c:v>
                </c:pt>
                <c:pt idx="345">
                  <c:v>40889</c:v>
                </c:pt>
                <c:pt idx="346">
                  <c:v>40890</c:v>
                </c:pt>
                <c:pt idx="347">
                  <c:v>40891</c:v>
                </c:pt>
                <c:pt idx="348">
                  <c:v>40892</c:v>
                </c:pt>
                <c:pt idx="349">
                  <c:v>40893</c:v>
                </c:pt>
                <c:pt idx="350">
                  <c:v>40894</c:v>
                </c:pt>
                <c:pt idx="351">
                  <c:v>40895</c:v>
                </c:pt>
                <c:pt idx="352">
                  <c:v>40896</c:v>
                </c:pt>
                <c:pt idx="353">
                  <c:v>40897</c:v>
                </c:pt>
                <c:pt idx="354">
                  <c:v>40898</c:v>
                </c:pt>
                <c:pt idx="355">
                  <c:v>40899</c:v>
                </c:pt>
                <c:pt idx="356">
                  <c:v>40900</c:v>
                </c:pt>
                <c:pt idx="357">
                  <c:v>40901</c:v>
                </c:pt>
                <c:pt idx="358">
                  <c:v>40902</c:v>
                </c:pt>
                <c:pt idx="359">
                  <c:v>40903</c:v>
                </c:pt>
                <c:pt idx="360">
                  <c:v>40904</c:v>
                </c:pt>
                <c:pt idx="361">
                  <c:v>40905</c:v>
                </c:pt>
                <c:pt idx="362">
                  <c:v>40906</c:v>
                </c:pt>
                <c:pt idx="363">
                  <c:v>40907</c:v>
                </c:pt>
                <c:pt idx="364">
                  <c:v>40908</c:v>
                </c:pt>
              </c:numCache>
            </c:numRef>
          </c:xVal>
          <c:yVal>
            <c:numRef>
              <c:f>Offset!$C$2:$C$369</c:f>
              <c:numCache>
                <c:formatCode>0.0</c:formatCode>
                <c:ptCount val="368"/>
                <c:pt idx="0">
                  <c:v>7.1</c:v>
                </c:pt>
                <c:pt idx="1">
                  <c:v>7.9</c:v>
                </c:pt>
                <c:pt idx="2">
                  <c:v>7.7</c:v>
                </c:pt>
                <c:pt idx="3">
                  <c:v>7</c:v>
                </c:pt>
                <c:pt idx="4">
                  <c:v>6.7</c:v>
                </c:pt>
                <c:pt idx="5">
                  <c:v>6.4</c:v>
                </c:pt>
                <c:pt idx="6">
                  <c:v>6.2</c:v>
                </c:pt>
                <c:pt idx="7">
                  <c:v>6.2</c:v>
                </c:pt>
                <c:pt idx="8">
                  <c:v>6.1</c:v>
                </c:pt>
                <c:pt idx="9">
                  <c:v>5.8</c:v>
                </c:pt>
                <c:pt idx="10">
                  <c:v>5.5</c:v>
                </c:pt>
                <c:pt idx="11">
                  <c:v>5.4</c:v>
                </c:pt>
                <c:pt idx="12">
                  <c:v>5.4</c:v>
                </c:pt>
                <c:pt idx="13">
                  <c:v>5.4</c:v>
                </c:pt>
                <c:pt idx="14">
                  <c:v>5.3</c:v>
                </c:pt>
                <c:pt idx="15">
                  <c:v>5.3</c:v>
                </c:pt>
                <c:pt idx="16">
                  <c:v>5.4</c:v>
                </c:pt>
                <c:pt idx="17">
                  <c:v>5.4</c:v>
                </c:pt>
                <c:pt idx="18">
                  <c:v>5.7</c:v>
                </c:pt>
                <c:pt idx="19">
                  <c:v>6</c:v>
                </c:pt>
                <c:pt idx="20">
                  <c:v>5.9</c:v>
                </c:pt>
                <c:pt idx="21">
                  <c:v>5.8</c:v>
                </c:pt>
                <c:pt idx="22">
                  <c:v>5.7</c:v>
                </c:pt>
                <c:pt idx="23">
                  <c:v>5.5</c:v>
                </c:pt>
                <c:pt idx="24">
                  <c:v>5.5</c:v>
                </c:pt>
                <c:pt idx="25">
                  <c:v>5.5</c:v>
                </c:pt>
                <c:pt idx="26">
                  <c:v>5.7</c:v>
                </c:pt>
                <c:pt idx="27">
                  <c:v>5.6</c:v>
                </c:pt>
                <c:pt idx="28">
                  <c:v>5.6</c:v>
                </c:pt>
                <c:pt idx="29">
                  <c:v>5.7</c:v>
                </c:pt>
                <c:pt idx="30">
                  <c:v>5.9</c:v>
                </c:pt>
                <c:pt idx="31">
                  <c:v>6.1</c:v>
                </c:pt>
                <c:pt idx="32">
                  <c:v>6.5</c:v>
                </c:pt>
                <c:pt idx="33">
                  <c:v>6.7</c:v>
                </c:pt>
                <c:pt idx="34">
                  <c:v>6.2</c:v>
                </c:pt>
                <c:pt idx="35">
                  <c:v>5.9</c:v>
                </c:pt>
                <c:pt idx="36">
                  <c:v>5.9</c:v>
                </c:pt>
                <c:pt idx="37">
                  <c:v>5.9</c:v>
                </c:pt>
                <c:pt idx="38">
                  <c:v>6</c:v>
                </c:pt>
                <c:pt idx="39">
                  <c:v>5.9</c:v>
                </c:pt>
                <c:pt idx="40">
                  <c:v>5.7</c:v>
                </c:pt>
                <c:pt idx="41">
                  <c:v>5.5</c:v>
                </c:pt>
                <c:pt idx="42">
                  <c:v>5.3</c:v>
                </c:pt>
                <c:pt idx="43">
                  <c:v>5.0999999999999996</c:v>
                </c:pt>
                <c:pt idx="44">
                  <c:v>5.0999999999999996</c:v>
                </c:pt>
                <c:pt idx="45">
                  <c:v>5.6</c:v>
                </c:pt>
                <c:pt idx="46">
                  <c:v>5.8</c:v>
                </c:pt>
                <c:pt idx="47">
                  <c:v>6.1</c:v>
                </c:pt>
                <c:pt idx="48">
                  <c:v>6.7</c:v>
                </c:pt>
                <c:pt idx="49">
                  <c:v>7.4</c:v>
                </c:pt>
                <c:pt idx="50">
                  <c:v>7.5</c:v>
                </c:pt>
                <c:pt idx="51">
                  <c:v>7.5</c:v>
                </c:pt>
                <c:pt idx="52">
                  <c:v>8.1</c:v>
                </c:pt>
                <c:pt idx="53">
                  <c:v>8.4</c:v>
                </c:pt>
                <c:pt idx="54">
                  <c:v>8</c:v>
                </c:pt>
                <c:pt idx="55">
                  <c:v>8.3000000000000007</c:v>
                </c:pt>
                <c:pt idx="56">
                  <c:v>8.6</c:v>
                </c:pt>
                <c:pt idx="57">
                  <c:v>8.3000000000000007</c:v>
                </c:pt>
                <c:pt idx="58">
                  <c:v>8.5</c:v>
                </c:pt>
                <c:pt idx="59">
                  <c:v>9.5</c:v>
                </c:pt>
                <c:pt idx="60">
                  <c:v>9.2000000000000011</c:v>
                </c:pt>
                <c:pt idx="61">
                  <c:v>9</c:v>
                </c:pt>
                <c:pt idx="62">
                  <c:v>8.9</c:v>
                </c:pt>
                <c:pt idx="63">
                  <c:v>9.3000000000000007</c:v>
                </c:pt>
                <c:pt idx="64">
                  <c:v>9.8000000000000007</c:v>
                </c:pt>
                <c:pt idx="65">
                  <c:v>9.4</c:v>
                </c:pt>
                <c:pt idx="66">
                  <c:v>9.1</c:v>
                </c:pt>
                <c:pt idx="67">
                  <c:v>9</c:v>
                </c:pt>
                <c:pt idx="68">
                  <c:v>9.2000000000000011</c:v>
                </c:pt>
                <c:pt idx="69">
                  <c:v>9.3000000000000007</c:v>
                </c:pt>
                <c:pt idx="70">
                  <c:v>9.1</c:v>
                </c:pt>
                <c:pt idx="71">
                  <c:v>9.2000000000000011</c:v>
                </c:pt>
                <c:pt idx="72">
                  <c:v>9.5</c:v>
                </c:pt>
                <c:pt idx="73">
                  <c:v>9.7000000000000011</c:v>
                </c:pt>
                <c:pt idx="74">
                  <c:v>9.6</c:v>
                </c:pt>
                <c:pt idx="75">
                  <c:v>9.6</c:v>
                </c:pt>
                <c:pt idx="76">
                  <c:v>9.9</c:v>
                </c:pt>
                <c:pt idx="77">
                  <c:v>10.7</c:v>
                </c:pt>
                <c:pt idx="78">
                  <c:v>11.2</c:v>
                </c:pt>
                <c:pt idx="79">
                  <c:v>11.4</c:v>
                </c:pt>
                <c:pt idx="80">
                  <c:v>12</c:v>
                </c:pt>
                <c:pt idx="81">
                  <c:v>12.4</c:v>
                </c:pt>
                <c:pt idx="82">
                  <c:v>12.7</c:v>
                </c:pt>
                <c:pt idx="83">
                  <c:v>12.4</c:v>
                </c:pt>
                <c:pt idx="84">
                  <c:v>11.9</c:v>
                </c:pt>
                <c:pt idx="85">
                  <c:v>11.5</c:v>
                </c:pt>
                <c:pt idx="86">
                  <c:v>11</c:v>
                </c:pt>
                <c:pt idx="87">
                  <c:v>10.8</c:v>
                </c:pt>
                <c:pt idx="88">
                  <c:v>10.8</c:v>
                </c:pt>
                <c:pt idx="89">
                  <c:v>10.6</c:v>
                </c:pt>
                <c:pt idx="90">
                  <c:v>10.3</c:v>
                </c:pt>
                <c:pt idx="91">
                  <c:v>10</c:v>
                </c:pt>
                <c:pt idx="92">
                  <c:v>10.1</c:v>
                </c:pt>
                <c:pt idx="93">
                  <c:v>10.5</c:v>
                </c:pt>
                <c:pt idx="94">
                  <c:v>11.6</c:v>
                </c:pt>
                <c:pt idx="95">
                  <c:v>11.5</c:v>
                </c:pt>
                <c:pt idx="96">
                  <c:v>11.5</c:v>
                </c:pt>
                <c:pt idx="97">
                  <c:v>11.9</c:v>
                </c:pt>
                <c:pt idx="98">
                  <c:v>12.5</c:v>
                </c:pt>
                <c:pt idx="99">
                  <c:v>13.2</c:v>
                </c:pt>
                <c:pt idx="100">
                  <c:v>13.8</c:v>
                </c:pt>
                <c:pt idx="101">
                  <c:v>14.6</c:v>
                </c:pt>
                <c:pt idx="102">
                  <c:v>14.4</c:v>
                </c:pt>
                <c:pt idx="103">
                  <c:v>14.2</c:v>
                </c:pt>
                <c:pt idx="104">
                  <c:v>14.1</c:v>
                </c:pt>
                <c:pt idx="105">
                  <c:v>14.1</c:v>
                </c:pt>
                <c:pt idx="106">
                  <c:v>13.8</c:v>
                </c:pt>
                <c:pt idx="107">
                  <c:v>13.4</c:v>
                </c:pt>
                <c:pt idx="108">
                  <c:v>13.7</c:v>
                </c:pt>
                <c:pt idx="109">
                  <c:v>14.4</c:v>
                </c:pt>
                <c:pt idx="110">
                  <c:v>14.8</c:v>
                </c:pt>
                <c:pt idx="111">
                  <c:v>14.7</c:v>
                </c:pt>
                <c:pt idx="112">
                  <c:v>14.8</c:v>
                </c:pt>
                <c:pt idx="113">
                  <c:v>15.2</c:v>
                </c:pt>
                <c:pt idx="114">
                  <c:v>15.7</c:v>
                </c:pt>
                <c:pt idx="115">
                  <c:v>15.7</c:v>
                </c:pt>
                <c:pt idx="116">
                  <c:v>15.9</c:v>
                </c:pt>
                <c:pt idx="117">
                  <c:v>16.2</c:v>
                </c:pt>
                <c:pt idx="118">
                  <c:v>16</c:v>
                </c:pt>
                <c:pt idx="119">
                  <c:v>16.100000000000001</c:v>
                </c:pt>
                <c:pt idx="120">
                  <c:v>16.100000000000001</c:v>
                </c:pt>
                <c:pt idx="121">
                  <c:v>16.5</c:v>
                </c:pt>
                <c:pt idx="122">
                  <c:v>16.8</c:v>
                </c:pt>
                <c:pt idx="123">
                  <c:v>16</c:v>
                </c:pt>
                <c:pt idx="124">
                  <c:v>15.6</c:v>
                </c:pt>
                <c:pt idx="125">
                  <c:v>15.4</c:v>
                </c:pt>
                <c:pt idx="126">
                  <c:v>15.4</c:v>
                </c:pt>
                <c:pt idx="127">
                  <c:v>15.4</c:v>
                </c:pt>
                <c:pt idx="128">
                  <c:v>15.8</c:v>
                </c:pt>
                <c:pt idx="129">
                  <c:v>16.399999999999999</c:v>
                </c:pt>
                <c:pt idx="130">
                  <c:v>17</c:v>
                </c:pt>
                <c:pt idx="131">
                  <c:v>17.7</c:v>
                </c:pt>
                <c:pt idx="132">
                  <c:v>18.3</c:v>
                </c:pt>
                <c:pt idx="133">
                  <c:v>18.5</c:v>
                </c:pt>
                <c:pt idx="134">
                  <c:v>18.399999999999999</c:v>
                </c:pt>
                <c:pt idx="135">
                  <c:v>18</c:v>
                </c:pt>
                <c:pt idx="136">
                  <c:v>17.399999999999999</c:v>
                </c:pt>
                <c:pt idx="137">
                  <c:v>17.100000000000001</c:v>
                </c:pt>
                <c:pt idx="138">
                  <c:v>16.8</c:v>
                </c:pt>
                <c:pt idx="139">
                  <c:v>16.7</c:v>
                </c:pt>
                <c:pt idx="140">
                  <c:v>17.2</c:v>
                </c:pt>
                <c:pt idx="141">
                  <c:v>17.899999999999999</c:v>
                </c:pt>
                <c:pt idx="142">
                  <c:v>18.399999999999999</c:v>
                </c:pt>
                <c:pt idx="143">
                  <c:v>18.899999999999999</c:v>
                </c:pt>
                <c:pt idx="144">
                  <c:v>19.3</c:v>
                </c:pt>
                <c:pt idx="145">
                  <c:v>20.3</c:v>
                </c:pt>
                <c:pt idx="146">
                  <c:v>19.899999999999999</c:v>
                </c:pt>
                <c:pt idx="147">
                  <c:v>19.600000000000001</c:v>
                </c:pt>
                <c:pt idx="148">
                  <c:v>19.399999999999999</c:v>
                </c:pt>
                <c:pt idx="149">
                  <c:v>19.8</c:v>
                </c:pt>
                <c:pt idx="150">
                  <c:v>20.399999999999999</c:v>
                </c:pt>
                <c:pt idx="151">
                  <c:v>21</c:v>
                </c:pt>
                <c:pt idx="152">
                  <c:v>21.5</c:v>
                </c:pt>
                <c:pt idx="153">
                  <c:v>21.7</c:v>
                </c:pt>
                <c:pt idx="154">
                  <c:v>21.7</c:v>
                </c:pt>
                <c:pt idx="155">
                  <c:v>21.8</c:v>
                </c:pt>
                <c:pt idx="156">
                  <c:v>22</c:v>
                </c:pt>
                <c:pt idx="157">
                  <c:v>22</c:v>
                </c:pt>
                <c:pt idx="158">
                  <c:v>22.2</c:v>
                </c:pt>
                <c:pt idx="159">
                  <c:v>22.5</c:v>
                </c:pt>
                <c:pt idx="160">
                  <c:v>22.7</c:v>
                </c:pt>
                <c:pt idx="161">
                  <c:v>22.8</c:v>
                </c:pt>
                <c:pt idx="162">
                  <c:v>22.9</c:v>
                </c:pt>
                <c:pt idx="163">
                  <c:v>23</c:v>
                </c:pt>
                <c:pt idx="164">
                  <c:v>23</c:v>
                </c:pt>
                <c:pt idx="165">
                  <c:v>22.7</c:v>
                </c:pt>
                <c:pt idx="166">
                  <c:v>22.2</c:v>
                </c:pt>
                <c:pt idx="167">
                  <c:v>22.2</c:v>
                </c:pt>
                <c:pt idx="168">
                  <c:v>22.4</c:v>
                </c:pt>
                <c:pt idx="169">
                  <c:v>22.3</c:v>
                </c:pt>
                <c:pt idx="170">
                  <c:v>22.1</c:v>
                </c:pt>
                <c:pt idx="171">
                  <c:v>22.5</c:v>
                </c:pt>
                <c:pt idx="172">
                  <c:v>22.9</c:v>
                </c:pt>
                <c:pt idx="173">
                  <c:v>22.7</c:v>
                </c:pt>
                <c:pt idx="174">
                  <c:v>22.8</c:v>
                </c:pt>
                <c:pt idx="175">
                  <c:v>22.9</c:v>
                </c:pt>
                <c:pt idx="176">
                  <c:v>22.9</c:v>
                </c:pt>
                <c:pt idx="177">
                  <c:v>22.9</c:v>
                </c:pt>
                <c:pt idx="178">
                  <c:v>22.9</c:v>
                </c:pt>
                <c:pt idx="179">
                  <c:v>22.9</c:v>
                </c:pt>
                <c:pt idx="180">
                  <c:v>22.9</c:v>
                </c:pt>
                <c:pt idx="181">
                  <c:v>23</c:v>
                </c:pt>
                <c:pt idx="182">
                  <c:v>23</c:v>
                </c:pt>
                <c:pt idx="183">
                  <c:v>23.2</c:v>
                </c:pt>
                <c:pt idx="184">
                  <c:v>23.6</c:v>
                </c:pt>
                <c:pt idx="185">
                  <c:v>23.8</c:v>
                </c:pt>
                <c:pt idx="186">
                  <c:v>23.8</c:v>
                </c:pt>
                <c:pt idx="187">
                  <c:v>23.8</c:v>
                </c:pt>
                <c:pt idx="188">
                  <c:v>23.9</c:v>
                </c:pt>
                <c:pt idx="189">
                  <c:v>23.8</c:v>
                </c:pt>
                <c:pt idx="190">
                  <c:v>23.9</c:v>
                </c:pt>
                <c:pt idx="191">
                  <c:v>24</c:v>
                </c:pt>
                <c:pt idx="192">
                  <c:v>24.3</c:v>
                </c:pt>
                <c:pt idx="193">
                  <c:v>24.7</c:v>
                </c:pt>
                <c:pt idx="194">
                  <c:v>24.6</c:v>
                </c:pt>
                <c:pt idx="195">
                  <c:v>24.7</c:v>
                </c:pt>
                <c:pt idx="196">
                  <c:v>24.6</c:v>
                </c:pt>
                <c:pt idx="197">
                  <c:v>24.6</c:v>
                </c:pt>
                <c:pt idx="198">
                  <c:v>24.6</c:v>
                </c:pt>
                <c:pt idx="199">
                  <c:v>24.8</c:v>
                </c:pt>
                <c:pt idx="200">
                  <c:v>25.1</c:v>
                </c:pt>
                <c:pt idx="201">
                  <c:v>25.4</c:v>
                </c:pt>
                <c:pt idx="202">
                  <c:v>25.7</c:v>
                </c:pt>
                <c:pt idx="203">
                  <c:v>25.7</c:v>
                </c:pt>
                <c:pt idx="204">
                  <c:v>25.8</c:v>
                </c:pt>
                <c:pt idx="205">
                  <c:v>26</c:v>
                </c:pt>
                <c:pt idx="206">
                  <c:v>26</c:v>
                </c:pt>
                <c:pt idx="207">
                  <c:v>26</c:v>
                </c:pt>
                <c:pt idx="208">
                  <c:v>26.1</c:v>
                </c:pt>
                <c:pt idx="209">
                  <c:v>26.2</c:v>
                </c:pt>
                <c:pt idx="210">
                  <c:v>26.3</c:v>
                </c:pt>
                <c:pt idx="211">
                  <c:v>26.4</c:v>
                </c:pt>
                <c:pt idx="212">
                  <c:v>26.3</c:v>
                </c:pt>
                <c:pt idx="213">
                  <c:v>26.1</c:v>
                </c:pt>
                <c:pt idx="214">
                  <c:v>26</c:v>
                </c:pt>
                <c:pt idx="215">
                  <c:v>26</c:v>
                </c:pt>
                <c:pt idx="216">
                  <c:v>26.1</c:v>
                </c:pt>
                <c:pt idx="217">
                  <c:v>25.9</c:v>
                </c:pt>
                <c:pt idx="218">
                  <c:v>25.7</c:v>
                </c:pt>
                <c:pt idx="219">
                  <c:v>25.6</c:v>
                </c:pt>
                <c:pt idx="220">
                  <c:v>25.7</c:v>
                </c:pt>
                <c:pt idx="221">
                  <c:v>25.8</c:v>
                </c:pt>
                <c:pt idx="222">
                  <c:v>25.7</c:v>
                </c:pt>
                <c:pt idx="223">
                  <c:v>25.6</c:v>
                </c:pt>
                <c:pt idx="224">
                  <c:v>25.4</c:v>
                </c:pt>
                <c:pt idx="225">
                  <c:v>25.4</c:v>
                </c:pt>
                <c:pt idx="226">
                  <c:v>25.4</c:v>
                </c:pt>
                <c:pt idx="227">
                  <c:v>25.2</c:v>
                </c:pt>
                <c:pt idx="228">
                  <c:v>24.9</c:v>
                </c:pt>
                <c:pt idx="229">
                  <c:v>24.8</c:v>
                </c:pt>
                <c:pt idx="230">
                  <c:v>24.9</c:v>
                </c:pt>
                <c:pt idx="231">
                  <c:v>24.8</c:v>
                </c:pt>
                <c:pt idx="232">
                  <c:v>24.7</c:v>
                </c:pt>
                <c:pt idx="233">
                  <c:v>24.9</c:v>
                </c:pt>
                <c:pt idx="234">
                  <c:v>25</c:v>
                </c:pt>
                <c:pt idx="235">
                  <c:v>24.7</c:v>
                </c:pt>
                <c:pt idx="236">
                  <c:v>24.7</c:v>
                </c:pt>
                <c:pt idx="237">
                  <c:v>25</c:v>
                </c:pt>
                <c:pt idx="238">
                  <c:v>25</c:v>
                </c:pt>
                <c:pt idx="239">
                  <c:v>25</c:v>
                </c:pt>
                <c:pt idx="240">
                  <c:v>25</c:v>
                </c:pt>
                <c:pt idx="241">
                  <c:v>24.9</c:v>
                </c:pt>
                <c:pt idx="242">
                  <c:v>24.8</c:v>
                </c:pt>
                <c:pt idx="243">
                  <c:v>24.8</c:v>
                </c:pt>
                <c:pt idx="244">
                  <c:v>25</c:v>
                </c:pt>
                <c:pt idx="245">
                  <c:v>25.2</c:v>
                </c:pt>
                <c:pt idx="246">
                  <c:v>25.4</c:v>
                </c:pt>
                <c:pt idx="247">
                  <c:v>25.2</c:v>
                </c:pt>
                <c:pt idx="248">
                  <c:v>24.5</c:v>
                </c:pt>
                <c:pt idx="249">
                  <c:v>22.9</c:v>
                </c:pt>
                <c:pt idx="250">
                  <c:v>22.3</c:v>
                </c:pt>
                <c:pt idx="251">
                  <c:v>21.8</c:v>
                </c:pt>
                <c:pt idx="252">
                  <c:v>21.7</c:v>
                </c:pt>
                <c:pt idx="253">
                  <c:v>21.8</c:v>
                </c:pt>
                <c:pt idx="254">
                  <c:v>21.9</c:v>
                </c:pt>
                <c:pt idx="255">
                  <c:v>21.9</c:v>
                </c:pt>
                <c:pt idx="256">
                  <c:v>22</c:v>
                </c:pt>
                <c:pt idx="257">
                  <c:v>22.2</c:v>
                </c:pt>
                <c:pt idx="258">
                  <c:v>22</c:v>
                </c:pt>
                <c:pt idx="259">
                  <c:v>21.4</c:v>
                </c:pt>
                <c:pt idx="260">
                  <c:v>21.1</c:v>
                </c:pt>
                <c:pt idx="261">
                  <c:v>21.1</c:v>
                </c:pt>
                <c:pt idx="262">
                  <c:v>21.2</c:v>
                </c:pt>
                <c:pt idx="263">
                  <c:v>21.2</c:v>
                </c:pt>
                <c:pt idx="264">
                  <c:v>21.3</c:v>
                </c:pt>
                <c:pt idx="265">
                  <c:v>21.4</c:v>
                </c:pt>
                <c:pt idx="266">
                  <c:v>21.3</c:v>
                </c:pt>
                <c:pt idx="267">
                  <c:v>20.9</c:v>
                </c:pt>
                <c:pt idx="268">
                  <c:v>20.8</c:v>
                </c:pt>
                <c:pt idx="269">
                  <c:v>20.9</c:v>
                </c:pt>
                <c:pt idx="270">
                  <c:v>20.6</c:v>
                </c:pt>
                <c:pt idx="271">
                  <c:v>20.399999999999999</c:v>
                </c:pt>
                <c:pt idx="272">
                  <c:v>20.399999999999999</c:v>
                </c:pt>
                <c:pt idx="273">
                  <c:v>20.399999999999999</c:v>
                </c:pt>
                <c:pt idx="274">
                  <c:v>19.8</c:v>
                </c:pt>
                <c:pt idx="275">
                  <c:v>19.2</c:v>
                </c:pt>
                <c:pt idx="276">
                  <c:v>18.8</c:v>
                </c:pt>
                <c:pt idx="277">
                  <c:v>18.7</c:v>
                </c:pt>
                <c:pt idx="278">
                  <c:v>18.7</c:v>
                </c:pt>
                <c:pt idx="279">
                  <c:v>18.8</c:v>
                </c:pt>
                <c:pt idx="280">
                  <c:v>18.899999999999999</c:v>
                </c:pt>
                <c:pt idx="281">
                  <c:v>19</c:v>
                </c:pt>
                <c:pt idx="282">
                  <c:v>18.899999999999999</c:v>
                </c:pt>
                <c:pt idx="283">
                  <c:v>19</c:v>
                </c:pt>
                <c:pt idx="284">
                  <c:v>19</c:v>
                </c:pt>
                <c:pt idx="285">
                  <c:v>19</c:v>
                </c:pt>
                <c:pt idx="286">
                  <c:v>19</c:v>
                </c:pt>
                <c:pt idx="287">
                  <c:v>18.899999999999999</c:v>
                </c:pt>
                <c:pt idx="288">
                  <c:v>18.5</c:v>
                </c:pt>
                <c:pt idx="289">
                  <c:v>18.2</c:v>
                </c:pt>
                <c:pt idx="290">
                  <c:v>18.2</c:v>
                </c:pt>
                <c:pt idx="291">
                  <c:v>18.100000000000001</c:v>
                </c:pt>
                <c:pt idx="292">
                  <c:v>17.7</c:v>
                </c:pt>
                <c:pt idx="293">
                  <c:v>17.100000000000001</c:v>
                </c:pt>
                <c:pt idx="294">
                  <c:v>16.7</c:v>
                </c:pt>
                <c:pt idx="295">
                  <c:v>16.3</c:v>
                </c:pt>
                <c:pt idx="296">
                  <c:v>16</c:v>
                </c:pt>
                <c:pt idx="297">
                  <c:v>16</c:v>
                </c:pt>
                <c:pt idx="298">
                  <c:v>16</c:v>
                </c:pt>
                <c:pt idx="299">
                  <c:v>16.100000000000001</c:v>
                </c:pt>
                <c:pt idx="300">
                  <c:v>16.3</c:v>
                </c:pt>
                <c:pt idx="301">
                  <c:v>15.8</c:v>
                </c:pt>
                <c:pt idx="302">
                  <c:v>15.1</c:v>
                </c:pt>
                <c:pt idx="303">
                  <c:v>14.6</c:v>
                </c:pt>
                <c:pt idx="304">
                  <c:v>14.5</c:v>
                </c:pt>
                <c:pt idx="305">
                  <c:v>14.3</c:v>
                </c:pt>
                <c:pt idx="306">
                  <c:v>14.1</c:v>
                </c:pt>
                <c:pt idx="307">
                  <c:v>14.1</c:v>
                </c:pt>
                <c:pt idx="308">
                  <c:v>14</c:v>
                </c:pt>
                <c:pt idx="309">
                  <c:v>13.6</c:v>
                </c:pt>
                <c:pt idx="310">
                  <c:v>13.5</c:v>
                </c:pt>
                <c:pt idx="311">
                  <c:v>13.5</c:v>
                </c:pt>
                <c:pt idx="312">
                  <c:v>13.8</c:v>
                </c:pt>
                <c:pt idx="313">
                  <c:v>14.1</c:v>
                </c:pt>
                <c:pt idx="314">
                  <c:v>13.9</c:v>
                </c:pt>
                <c:pt idx="315">
                  <c:v>13.2</c:v>
                </c:pt>
                <c:pt idx="316">
                  <c:v>12.9</c:v>
                </c:pt>
                <c:pt idx="317">
                  <c:v>13.1</c:v>
                </c:pt>
                <c:pt idx="318">
                  <c:v>13.6</c:v>
                </c:pt>
                <c:pt idx="319">
                  <c:v>14.1</c:v>
                </c:pt>
                <c:pt idx="320">
                  <c:v>14.1</c:v>
                </c:pt>
                <c:pt idx="321">
                  <c:v>13.7</c:v>
                </c:pt>
                <c:pt idx="322">
                  <c:v>12.9</c:v>
                </c:pt>
                <c:pt idx="323">
                  <c:v>12.5</c:v>
                </c:pt>
                <c:pt idx="324">
                  <c:v>12.8</c:v>
                </c:pt>
                <c:pt idx="325">
                  <c:v>13.5</c:v>
                </c:pt>
                <c:pt idx="326">
                  <c:v>14</c:v>
                </c:pt>
                <c:pt idx="327">
                  <c:v>14</c:v>
                </c:pt>
                <c:pt idx="328">
                  <c:v>13.9</c:v>
                </c:pt>
                <c:pt idx="329">
                  <c:v>13.4</c:v>
                </c:pt>
                <c:pt idx="330">
                  <c:v>13.2</c:v>
                </c:pt>
                <c:pt idx="331">
                  <c:v>13.4</c:v>
                </c:pt>
                <c:pt idx="332">
                  <c:v>12.9</c:v>
                </c:pt>
                <c:pt idx="333">
                  <c:v>12.4</c:v>
                </c:pt>
                <c:pt idx="334">
                  <c:v>12</c:v>
                </c:pt>
                <c:pt idx="335">
                  <c:v>11.4</c:v>
                </c:pt>
                <c:pt idx="336">
                  <c:v>10.8</c:v>
                </c:pt>
                <c:pt idx="337">
                  <c:v>10.6</c:v>
                </c:pt>
                <c:pt idx="338">
                  <c:v>10.8</c:v>
                </c:pt>
                <c:pt idx="339">
                  <c:v>11.3</c:v>
                </c:pt>
                <c:pt idx="340">
                  <c:v>11.2</c:v>
                </c:pt>
                <c:pt idx="341">
                  <c:v>11.1</c:v>
                </c:pt>
                <c:pt idx="342">
                  <c:v>10.5</c:v>
                </c:pt>
                <c:pt idx="343">
                  <c:v>9.9</c:v>
                </c:pt>
                <c:pt idx="344">
                  <c:v>9.4</c:v>
                </c:pt>
                <c:pt idx="345">
                  <c:v>8.8000000000000007</c:v>
                </c:pt>
                <c:pt idx="346">
                  <c:v>8.4</c:v>
                </c:pt>
                <c:pt idx="347">
                  <c:v>8.7000000000000011</c:v>
                </c:pt>
                <c:pt idx="348">
                  <c:v>9.3000000000000007</c:v>
                </c:pt>
                <c:pt idx="349">
                  <c:v>10</c:v>
                </c:pt>
                <c:pt idx="350">
                  <c:v>10.1</c:v>
                </c:pt>
                <c:pt idx="351">
                  <c:v>9.5</c:v>
                </c:pt>
                <c:pt idx="352">
                  <c:v>9</c:v>
                </c:pt>
                <c:pt idx="353">
                  <c:v>8.9</c:v>
                </c:pt>
                <c:pt idx="354">
                  <c:v>9.1</c:v>
                </c:pt>
                <c:pt idx="355">
                  <c:v>9.7000000000000011</c:v>
                </c:pt>
                <c:pt idx="356">
                  <c:v>9.7000000000000011</c:v>
                </c:pt>
                <c:pt idx="357">
                  <c:v>9.7000000000000011</c:v>
                </c:pt>
                <c:pt idx="358">
                  <c:v>9.5</c:v>
                </c:pt>
                <c:pt idx="359">
                  <c:v>9.2000000000000011</c:v>
                </c:pt>
                <c:pt idx="360">
                  <c:v>8.7000000000000011</c:v>
                </c:pt>
                <c:pt idx="361">
                  <c:v>8.5</c:v>
                </c:pt>
                <c:pt idx="362">
                  <c:v>8.4</c:v>
                </c:pt>
                <c:pt idx="363">
                  <c:v>8.2000000000000011</c:v>
                </c:pt>
                <c:pt idx="364">
                  <c:v>8.4</c:v>
                </c:pt>
                <c:pt idx="366">
                  <c:v>15.9</c:v>
                </c:pt>
              </c:numCache>
            </c:numRef>
          </c:yVal>
          <c:smooth val="1"/>
        </c:ser>
        <c:ser>
          <c:idx val="1"/>
          <c:order val="1"/>
          <c:tx>
            <c:strRef>
              <c:f>Offset!$D$1</c:f>
              <c:strCache>
                <c:ptCount val="1"/>
                <c:pt idx="0">
                  <c:v>Air Temperature</c:v>
                </c:pt>
              </c:strCache>
            </c:strRef>
          </c:tx>
          <c:spPr>
            <a:ln>
              <a:solidFill>
                <a:schemeClr val="tx2"/>
              </a:solidFill>
            </a:ln>
          </c:spPr>
          <c:marker>
            <c:symbol val="circle"/>
            <c:size val="5"/>
            <c:spPr>
              <a:solidFill>
                <a:schemeClr val="tx2"/>
              </a:solidFill>
            </c:spPr>
          </c:marker>
          <c:xVal>
            <c:numRef>
              <c:f>Offset!$B$2:$B$369</c:f>
              <c:numCache>
                <c:formatCode>m/d/yyyy</c:formatCode>
                <c:ptCount val="368"/>
                <c:pt idx="0">
                  <c:v>40544</c:v>
                </c:pt>
                <c:pt idx="1">
                  <c:v>40545</c:v>
                </c:pt>
                <c:pt idx="2">
                  <c:v>40546</c:v>
                </c:pt>
                <c:pt idx="3">
                  <c:v>40547</c:v>
                </c:pt>
                <c:pt idx="4">
                  <c:v>40548</c:v>
                </c:pt>
                <c:pt idx="5">
                  <c:v>40549</c:v>
                </c:pt>
                <c:pt idx="6">
                  <c:v>40550</c:v>
                </c:pt>
                <c:pt idx="7">
                  <c:v>40551</c:v>
                </c:pt>
                <c:pt idx="8">
                  <c:v>40552</c:v>
                </c:pt>
                <c:pt idx="9">
                  <c:v>40553</c:v>
                </c:pt>
                <c:pt idx="10">
                  <c:v>40554</c:v>
                </c:pt>
                <c:pt idx="11">
                  <c:v>40555</c:v>
                </c:pt>
                <c:pt idx="12">
                  <c:v>40556</c:v>
                </c:pt>
                <c:pt idx="13">
                  <c:v>40557</c:v>
                </c:pt>
                <c:pt idx="14">
                  <c:v>40558</c:v>
                </c:pt>
                <c:pt idx="15">
                  <c:v>40559</c:v>
                </c:pt>
                <c:pt idx="16">
                  <c:v>40560</c:v>
                </c:pt>
                <c:pt idx="17">
                  <c:v>40561</c:v>
                </c:pt>
                <c:pt idx="18">
                  <c:v>40562</c:v>
                </c:pt>
                <c:pt idx="19">
                  <c:v>40563</c:v>
                </c:pt>
                <c:pt idx="20">
                  <c:v>40564</c:v>
                </c:pt>
                <c:pt idx="21">
                  <c:v>40565</c:v>
                </c:pt>
                <c:pt idx="22">
                  <c:v>40566</c:v>
                </c:pt>
                <c:pt idx="23">
                  <c:v>40567</c:v>
                </c:pt>
                <c:pt idx="24">
                  <c:v>40568</c:v>
                </c:pt>
                <c:pt idx="25">
                  <c:v>40569</c:v>
                </c:pt>
                <c:pt idx="26">
                  <c:v>40570</c:v>
                </c:pt>
                <c:pt idx="27">
                  <c:v>40571</c:v>
                </c:pt>
                <c:pt idx="28">
                  <c:v>40572</c:v>
                </c:pt>
                <c:pt idx="29">
                  <c:v>40573</c:v>
                </c:pt>
                <c:pt idx="30">
                  <c:v>40574</c:v>
                </c:pt>
                <c:pt idx="31">
                  <c:v>40575</c:v>
                </c:pt>
                <c:pt idx="32">
                  <c:v>40576</c:v>
                </c:pt>
                <c:pt idx="33">
                  <c:v>40577</c:v>
                </c:pt>
                <c:pt idx="34">
                  <c:v>40578</c:v>
                </c:pt>
                <c:pt idx="35">
                  <c:v>40579</c:v>
                </c:pt>
                <c:pt idx="36">
                  <c:v>40580</c:v>
                </c:pt>
                <c:pt idx="37">
                  <c:v>40581</c:v>
                </c:pt>
                <c:pt idx="38">
                  <c:v>40582</c:v>
                </c:pt>
                <c:pt idx="39">
                  <c:v>40583</c:v>
                </c:pt>
                <c:pt idx="40">
                  <c:v>40584</c:v>
                </c:pt>
                <c:pt idx="41">
                  <c:v>40585</c:v>
                </c:pt>
                <c:pt idx="42">
                  <c:v>40586</c:v>
                </c:pt>
                <c:pt idx="43">
                  <c:v>40587</c:v>
                </c:pt>
                <c:pt idx="44">
                  <c:v>40588</c:v>
                </c:pt>
                <c:pt idx="45">
                  <c:v>40589</c:v>
                </c:pt>
                <c:pt idx="46">
                  <c:v>40590</c:v>
                </c:pt>
                <c:pt idx="47">
                  <c:v>40591</c:v>
                </c:pt>
                <c:pt idx="48">
                  <c:v>40592</c:v>
                </c:pt>
                <c:pt idx="49">
                  <c:v>40593</c:v>
                </c:pt>
                <c:pt idx="50">
                  <c:v>40594</c:v>
                </c:pt>
                <c:pt idx="51">
                  <c:v>40595</c:v>
                </c:pt>
                <c:pt idx="52">
                  <c:v>40596</c:v>
                </c:pt>
                <c:pt idx="53">
                  <c:v>40597</c:v>
                </c:pt>
                <c:pt idx="54">
                  <c:v>40598</c:v>
                </c:pt>
                <c:pt idx="55">
                  <c:v>40599</c:v>
                </c:pt>
                <c:pt idx="56">
                  <c:v>40600</c:v>
                </c:pt>
                <c:pt idx="57">
                  <c:v>40601</c:v>
                </c:pt>
                <c:pt idx="58">
                  <c:v>40602</c:v>
                </c:pt>
                <c:pt idx="59">
                  <c:v>40603</c:v>
                </c:pt>
                <c:pt idx="60">
                  <c:v>40604</c:v>
                </c:pt>
                <c:pt idx="61">
                  <c:v>40605</c:v>
                </c:pt>
                <c:pt idx="62">
                  <c:v>40606</c:v>
                </c:pt>
                <c:pt idx="63">
                  <c:v>40607</c:v>
                </c:pt>
                <c:pt idx="64">
                  <c:v>40608</c:v>
                </c:pt>
                <c:pt idx="65">
                  <c:v>40609</c:v>
                </c:pt>
                <c:pt idx="66">
                  <c:v>40610</c:v>
                </c:pt>
                <c:pt idx="67">
                  <c:v>40611</c:v>
                </c:pt>
                <c:pt idx="68">
                  <c:v>40612</c:v>
                </c:pt>
                <c:pt idx="69">
                  <c:v>40613</c:v>
                </c:pt>
                <c:pt idx="70">
                  <c:v>40614</c:v>
                </c:pt>
                <c:pt idx="71">
                  <c:v>40615</c:v>
                </c:pt>
                <c:pt idx="72">
                  <c:v>40616</c:v>
                </c:pt>
                <c:pt idx="73">
                  <c:v>40617</c:v>
                </c:pt>
                <c:pt idx="74">
                  <c:v>40618</c:v>
                </c:pt>
                <c:pt idx="75">
                  <c:v>40619</c:v>
                </c:pt>
                <c:pt idx="76">
                  <c:v>40620</c:v>
                </c:pt>
                <c:pt idx="77">
                  <c:v>40621</c:v>
                </c:pt>
                <c:pt idx="78">
                  <c:v>40622</c:v>
                </c:pt>
                <c:pt idx="79">
                  <c:v>40623</c:v>
                </c:pt>
                <c:pt idx="80">
                  <c:v>40624</c:v>
                </c:pt>
                <c:pt idx="81">
                  <c:v>40625</c:v>
                </c:pt>
                <c:pt idx="82">
                  <c:v>40626</c:v>
                </c:pt>
                <c:pt idx="83">
                  <c:v>40627</c:v>
                </c:pt>
                <c:pt idx="84">
                  <c:v>40628</c:v>
                </c:pt>
                <c:pt idx="85">
                  <c:v>40629</c:v>
                </c:pt>
                <c:pt idx="86">
                  <c:v>40630</c:v>
                </c:pt>
                <c:pt idx="87">
                  <c:v>40631</c:v>
                </c:pt>
                <c:pt idx="88">
                  <c:v>40632</c:v>
                </c:pt>
                <c:pt idx="89">
                  <c:v>40633</c:v>
                </c:pt>
                <c:pt idx="90">
                  <c:v>40634</c:v>
                </c:pt>
                <c:pt idx="91">
                  <c:v>40635</c:v>
                </c:pt>
                <c:pt idx="92">
                  <c:v>40636</c:v>
                </c:pt>
                <c:pt idx="93">
                  <c:v>40637</c:v>
                </c:pt>
                <c:pt idx="94">
                  <c:v>40638</c:v>
                </c:pt>
                <c:pt idx="95">
                  <c:v>40639</c:v>
                </c:pt>
                <c:pt idx="96">
                  <c:v>40640</c:v>
                </c:pt>
                <c:pt idx="97">
                  <c:v>40641</c:v>
                </c:pt>
                <c:pt idx="98">
                  <c:v>40642</c:v>
                </c:pt>
                <c:pt idx="99">
                  <c:v>40643</c:v>
                </c:pt>
                <c:pt idx="100">
                  <c:v>40644</c:v>
                </c:pt>
                <c:pt idx="101">
                  <c:v>40645</c:v>
                </c:pt>
                <c:pt idx="102">
                  <c:v>40646</c:v>
                </c:pt>
                <c:pt idx="103">
                  <c:v>40647</c:v>
                </c:pt>
                <c:pt idx="104">
                  <c:v>40648</c:v>
                </c:pt>
                <c:pt idx="105">
                  <c:v>40649</c:v>
                </c:pt>
                <c:pt idx="106">
                  <c:v>40650</c:v>
                </c:pt>
                <c:pt idx="107">
                  <c:v>40651</c:v>
                </c:pt>
                <c:pt idx="108">
                  <c:v>40652</c:v>
                </c:pt>
                <c:pt idx="109">
                  <c:v>40653</c:v>
                </c:pt>
                <c:pt idx="110">
                  <c:v>40654</c:v>
                </c:pt>
                <c:pt idx="111">
                  <c:v>40655</c:v>
                </c:pt>
                <c:pt idx="112">
                  <c:v>40656</c:v>
                </c:pt>
                <c:pt idx="113">
                  <c:v>40657</c:v>
                </c:pt>
                <c:pt idx="114">
                  <c:v>40658</c:v>
                </c:pt>
                <c:pt idx="115">
                  <c:v>40659</c:v>
                </c:pt>
                <c:pt idx="116">
                  <c:v>40660</c:v>
                </c:pt>
                <c:pt idx="117">
                  <c:v>40661</c:v>
                </c:pt>
                <c:pt idx="118">
                  <c:v>40662</c:v>
                </c:pt>
                <c:pt idx="119">
                  <c:v>40663</c:v>
                </c:pt>
                <c:pt idx="120">
                  <c:v>40664</c:v>
                </c:pt>
                <c:pt idx="121">
                  <c:v>40665</c:v>
                </c:pt>
                <c:pt idx="122">
                  <c:v>40666</c:v>
                </c:pt>
                <c:pt idx="123">
                  <c:v>40667</c:v>
                </c:pt>
                <c:pt idx="124">
                  <c:v>40668</c:v>
                </c:pt>
                <c:pt idx="125">
                  <c:v>40669</c:v>
                </c:pt>
                <c:pt idx="126">
                  <c:v>40670</c:v>
                </c:pt>
                <c:pt idx="127">
                  <c:v>40671</c:v>
                </c:pt>
                <c:pt idx="128">
                  <c:v>40672</c:v>
                </c:pt>
                <c:pt idx="129">
                  <c:v>40673</c:v>
                </c:pt>
                <c:pt idx="130">
                  <c:v>40674</c:v>
                </c:pt>
                <c:pt idx="131">
                  <c:v>40675</c:v>
                </c:pt>
                <c:pt idx="132">
                  <c:v>40676</c:v>
                </c:pt>
                <c:pt idx="133">
                  <c:v>40677</c:v>
                </c:pt>
                <c:pt idx="134">
                  <c:v>40678</c:v>
                </c:pt>
                <c:pt idx="135">
                  <c:v>40679</c:v>
                </c:pt>
                <c:pt idx="136">
                  <c:v>40680</c:v>
                </c:pt>
                <c:pt idx="137">
                  <c:v>40681</c:v>
                </c:pt>
                <c:pt idx="138">
                  <c:v>40682</c:v>
                </c:pt>
                <c:pt idx="139">
                  <c:v>40683</c:v>
                </c:pt>
                <c:pt idx="140">
                  <c:v>40684</c:v>
                </c:pt>
                <c:pt idx="141">
                  <c:v>40685</c:v>
                </c:pt>
                <c:pt idx="142">
                  <c:v>40686</c:v>
                </c:pt>
                <c:pt idx="143">
                  <c:v>40687</c:v>
                </c:pt>
                <c:pt idx="144">
                  <c:v>40688</c:v>
                </c:pt>
                <c:pt idx="145">
                  <c:v>40689</c:v>
                </c:pt>
                <c:pt idx="146">
                  <c:v>40690</c:v>
                </c:pt>
                <c:pt idx="147">
                  <c:v>40691</c:v>
                </c:pt>
                <c:pt idx="148">
                  <c:v>40692</c:v>
                </c:pt>
                <c:pt idx="149">
                  <c:v>40693</c:v>
                </c:pt>
                <c:pt idx="150">
                  <c:v>40694</c:v>
                </c:pt>
                <c:pt idx="151">
                  <c:v>40695</c:v>
                </c:pt>
                <c:pt idx="152">
                  <c:v>40696</c:v>
                </c:pt>
                <c:pt idx="153">
                  <c:v>40697</c:v>
                </c:pt>
                <c:pt idx="154">
                  <c:v>40698</c:v>
                </c:pt>
                <c:pt idx="155">
                  <c:v>40699</c:v>
                </c:pt>
                <c:pt idx="156">
                  <c:v>40700</c:v>
                </c:pt>
                <c:pt idx="157">
                  <c:v>40701</c:v>
                </c:pt>
                <c:pt idx="158">
                  <c:v>40702</c:v>
                </c:pt>
                <c:pt idx="159">
                  <c:v>40703</c:v>
                </c:pt>
                <c:pt idx="160">
                  <c:v>40704</c:v>
                </c:pt>
                <c:pt idx="161">
                  <c:v>40705</c:v>
                </c:pt>
                <c:pt idx="162">
                  <c:v>40706</c:v>
                </c:pt>
                <c:pt idx="163">
                  <c:v>40707</c:v>
                </c:pt>
                <c:pt idx="164">
                  <c:v>40708</c:v>
                </c:pt>
                <c:pt idx="165">
                  <c:v>40709</c:v>
                </c:pt>
                <c:pt idx="166">
                  <c:v>40710</c:v>
                </c:pt>
                <c:pt idx="167">
                  <c:v>40711</c:v>
                </c:pt>
                <c:pt idx="168">
                  <c:v>40712</c:v>
                </c:pt>
                <c:pt idx="169">
                  <c:v>40713</c:v>
                </c:pt>
                <c:pt idx="170">
                  <c:v>40714</c:v>
                </c:pt>
                <c:pt idx="171">
                  <c:v>40715</c:v>
                </c:pt>
                <c:pt idx="172">
                  <c:v>40716</c:v>
                </c:pt>
                <c:pt idx="173">
                  <c:v>40717</c:v>
                </c:pt>
                <c:pt idx="174">
                  <c:v>40718</c:v>
                </c:pt>
                <c:pt idx="175">
                  <c:v>40719</c:v>
                </c:pt>
                <c:pt idx="176">
                  <c:v>40720</c:v>
                </c:pt>
                <c:pt idx="177">
                  <c:v>40721</c:v>
                </c:pt>
                <c:pt idx="178">
                  <c:v>40722</c:v>
                </c:pt>
                <c:pt idx="179">
                  <c:v>40723</c:v>
                </c:pt>
                <c:pt idx="180">
                  <c:v>40724</c:v>
                </c:pt>
                <c:pt idx="181">
                  <c:v>40725</c:v>
                </c:pt>
                <c:pt idx="182">
                  <c:v>40726</c:v>
                </c:pt>
                <c:pt idx="183">
                  <c:v>40727</c:v>
                </c:pt>
                <c:pt idx="184">
                  <c:v>40728</c:v>
                </c:pt>
                <c:pt idx="185">
                  <c:v>40729</c:v>
                </c:pt>
                <c:pt idx="186">
                  <c:v>40730</c:v>
                </c:pt>
                <c:pt idx="187">
                  <c:v>40731</c:v>
                </c:pt>
                <c:pt idx="188">
                  <c:v>40732</c:v>
                </c:pt>
                <c:pt idx="189">
                  <c:v>40733</c:v>
                </c:pt>
                <c:pt idx="190">
                  <c:v>40734</c:v>
                </c:pt>
                <c:pt idx="191">
                  <c:v>40735</c:v>
                </c:pt>
                <c:pt idx="192">
                  <c:v>40736</c:v>
                </c:pt>
                <c:pt idx="193">
                  <c:v>40737</c:v>
                </c:pt>
                <c:pt idx="194">
                  <c:v>40738</c:v>
                </c:pt>
                <c:pt idx="195">
                  <c:v>40739</c:v>
                </c:pt>
                <c:pt idx="196">
                  <c:v>40740</c:v>
                </c:pt>
                <c:pt idx="197">
                  <c:v>40741</c:v>
                </c:pt>
                <c:pt idx="198">
                  <c:v>40742</c:v>
                </c:pt>
                <c:pt idx="199">
                  <c:v>40743</c:v>
                </c:pt>
                <c:pt idx="200">
                  <c:v>40744</c:v>
                </c:pt>
                <c:pt idx="201">
                  <c:v>40745</c:v>
                </c:pt>
                <c:pt idx="202">
                  <c:v>40746</c:v>
                </c:pt>
                <c:pt idx="203">
                  <c:v>40747</c:v>
                </c:pt>
                <c:pt idx="204">
                  <c:v>40748</c:v>
                </c:pt>
                <c:pt idx="205">
                  <c:v>40749</c:v>
                </c:pt>
                <c:pt idx="206">
                  <c:v>40750</c:v>
                </c:pt>
                <c:pt idx="207">
                  <c:v>40751</c:v>
                </c:pt>
                <c:pt idx="208">
                  <c:v>40752</c:v>
                </c:pt>
                <c:pt idx="209">
                  <c:v>40753</c:v>
                </c:pt>
                <c:pt idx="210">
                  <c:v>40754</c:v>
                </c:pt>
                <c:pt idx="211">
                  <c:v>40755</c:v>
                </c:pt>
                <c:pt idx="212">
                  <c:v>40756</c:v>
                </c:pt>
                <c:pt idx="213">
                  <c:v>40757</c:v>
                </c:pt>
                <c:pt idx="214">
                  <c:v>40758</c:v>
                </c:pt>
                <c:pt idx="215">
                  <c:v>40759</c:v>
                </c:pt>
                <c:pt idx="216">
                  <c:v>40760</c:v>
                </c:pt>
                <c:pt idx="217">
                  <c:v>40761</c:v>
                </c:pt>
                <c:pt idx="218">
                  <c:v>40762</c:v>
                </c:pt>
                <c:pt idx="219">
                  <c:v>40763</c:v>
                </c:pt>
                <c:pt idx="220">
                  <c:v>40764</c:v>
                </c:pt>
                <c:pt idx="221">
                  <c:v>40765</c:v>
                </c:pt>
                <c:pt idx="222">
                  <c:v>40766</c:v>
                </c:pt>
                <c:pt idx="223">
                  <c:v>40767</c:v>
                </c:pt>
                <c:pt idx="224">
                  <c:v>40768</c:v>
                </c:pt>
                <c:pt idx="225">
                  <c:v>40769</c:v>
                </c:pt>
                <c:pt idx="226">
                  <c:v>40770</c:v>
                </c:pt>
                <c:pt idx="227">
                  <c:v>40771</c:v>
                </c:pt>
                <c:pt idx="228">
                  <c:v>40772</c:v>
                </c:pt>
                <c:pt idx="229">
                  <c:v>40773</c:v>
                </c:pt>
                <c:pt idx="230">
                  <c:v>40774</c:v>
                </c:pt>
                <c:pt idx="231">
                  <c:v>40775</c:v>
                </c:pt>
                <c:pt idx="232">
                  <c:v>40776</c:v>
                </c:pt>
                <c:pt idx="233">
                  <c:v>40777</c:v>
                </c:pt>
                <c:pt idx="234">
                  <c:v>40778</c:v>
                </c:pt>
                <c:pt idx="235">
                  <c:v>40779</c:v>
                </c:pt>
                <c:pt idx="236">
                  <c:v>40780</c:v>
                </c:pt>
                <c:pt idx="237">
                  <c:v>40781</c:v>
                </c:pt>
                <c:pt idx="238">
                  <c:v>40782</c:v>
                </c:pt>
                <c:pt idx="239">
                  <c:v>40783</c:v>
                </c:pt>
                <c:pt idx="240">
                  <c:v>40784</c:v>
                </c:pt>
                <c:pt idx="241">
                  <c:v>40785</c:v>
                </c:pt>
                <c:pt idx="242">
                  <c:v>40786</c:v>
                </c:pt>
                <c:pt idx="243">
                  <c:v>40787</c:v>
                </c:pt>
                <c:pt idx="244">
                  <c:v>40788</c:v>
                </c:pt>
                <c:pt idx="245">
                  <c:v>40789</c:v>
                </c:pt>
                <c:pt idx="246">
                  <c:v>40790</c:v>
                </c:pt>
                <c:pt idx="247">
                  <c:v>40791</c:v>
                </c:pt>
                <c:pt idx="248">
                  <c:v>40792</c:v>
                </c:pt>
                <c:pt idx="249">
                  <c:v>40793</c:v>
                </c:pt>
                <c:pt idx="250">
                  <c:v>40794</c:v>
                </c:pt>
                <c:pt idx="251">
                  <c:v>40795</c:v>
                </c:pt>
                <c:pt idx="252">
                  <c:v>40796</c:v>
                </c:pt>
                <c:pt idx="253">
                  <c:v>40797</c:v>
                </c:pt>
                <c:pt idx="254">
                  <c:v>40798</c:v>
                </c:pt>
                <c:pt idx="255">
                  <c:v>40799</c:v>
                </c:pt>
                <c:pt idx="256">
                  <c:v>40800</c:v>
                </c:pt>
                <c:pt idx="257">
                  <c:v>40801</c:v>
                </c:pt>
                <c:pt idx="258">
                  <c:v>40802</c:v>
                </c:pt>
                <c:pt idx="259">
                  <c:v>40803</c:v>
                </c:pt>
                <c:pt idx="260">
                  <c:v>40804</c:v>
                </c:pt>
                <c:pt idx="261">
                  <c:v>40805</c:v>
                </c:pt>
                <c:pt idx="262">
                  <c:v>40806</c:v>
                </c:pt>
                <c:pt idx="263">
                  <c:v>40807</c:v>
                </c:pt>
                <c:pt idx="264">
                  <c:v>40808</c:v>
                </c:pt>
                <c:pt idx="265">
                  <c:v>40809</c:v>
                </c:pt>
                <c:pt idx="266">
                  <c:v>40810</c:v>
                </c:pt>
                <c:pt idx="267">
                  <c:v>40811</c:v>
                </c:pt>
                <c:pt idx="268">
                  <c:v>40812</c:v>
                </c:pt>
                <c:pt idx="269">
                  <c:v>40813</c:v>
                </c:pt>
                <c:pt idx="270">
                  <c:v>40814</c:v>
                </c:pt>
                <c:pt idx="271">
                  <c:v>40815</c:v>
                </c:pt>
                <c:pt idx="272">
                  <c:v>40816</c:v>
                </c:pt>
                <c:pt idx="273">
                  <c:v>40817</c:v>
                </c:pt>
                <c:pt idx="274">
                  <c:v>40818</c:v>
                </c:pt>
                <c:pt idx="275">
                  <c:v>40819</c:v>
                </c:pt>
                <c:pt idx="276">
                  <c:v>40820</c:v>
                </c:pt>
                <c:pt idx="277">
                  <c:v>40821</c:v>
                </c:pt>
                <c:pt idx="278">
                  <c:v>40822</c:v>
                </c:pt>
                <c:pt idx="279">
                  <c:v>40823</c:v>
                </c:pt>
                <c:pt idx="280">
                  <c:v>40824</c:v>
                </c:pt>
                <c:pt idx="281">
                  <c:v>40825</c:v>
                </c:pt>
                <c:pt idx="282">
                  <c:v>40826</c:v>
                </c:pt>
                <c:pt idx="283">
                  <c:v>40827</c:v>
                </c:pt>
                <c:pt idx="284">
                  <c:v>40828</c:v>
                </c:pt>
                <c:pt idx="285">
                  <c:v>40829</c:v>
                </c:pt>
                <c:pt idx="286">
                  <c:v>40830</c:v>
                </c:pt>
                <c:pt idx="287">
                  <c:v>40831</c:v>
                </c:pt>
                <c:pt idx="288">
                  <c:v>40832</c:v>
                </c:pt>
                <c:pt idx="289">
                  <c:v>40833</c:v>
                </c:pt>
                <c:pt idx="290">
                  <c:v>40834</c:v>
                </c:pt>
                <c:pt idx="291">
                  <c:v>40835</c:v>
                </c:pt>
                <c:pt idx="292">
                  <c:v>40836</c:v>
                </c:pt>
                <c:pt idx="293">
                  <c:v>40837</c:v>
                </c:pt>
                <c:pt idx="294">
                  <c:v>40838</c:v>
                </c:pt>
                <c:pt idx="295">
                  <c:v>40839</c:v>
                </c:pt>
                <c:pt idx="296">
                  <c:v>40840</c:v>
                </c:pt>
                <c:pt idx="297">
                  <c:v>40841</c:v>
                </c:pt>
                <c:pt idx="298">
                  <c:v>40842</c:v>
                </c:pt>
                <c:pt idx="299">
                  <c:v>40843</c:v>
                </c:pt>
                <c:pt idx="300">
                  <c:v>40844</c:v>
                </c:pt>
                <c:pt idx="301">
                  <c:v>40845</c:v>
                </c:pt>
                <c:pt idx="302">
                  <c:v>40846</c:v>
                </c:pt>
                <c:pt idx="303">
                  <c:v>40847</c:v>
                </c:pt>
                <c:pt idx="304">
                  <c:v>40848</c:v>
                </c:pt>
                <c:pt idx="305">
                  <c:v>40849</c:v>
                </c:pt>
                <c:pt idx="306">
                  <c:v>40850</c:v>
                </c:pt>
                <c:pt idx="307">
                  <c:v>40851</c:v>
                </c:pt>
                <c:pt idx="308">
                  <c:v>40852</c:v>
                </c:pt>
                <c:pt idx="309">
                  <c:v>40853</c:v>
                </c:pt>
                <c:pt idx="310">
                  <c:v>40854</c:v>
                </c:pt>
                <c:pt idx="311">
                  <c:v>40855</c:v>
                </c:pt>
                <c:pt idx="312">
                  <c:v>40856</c:v>
                </c:pt>
                <c:pt idx="313">
                  <c:v>40857</c:v>
                </c:pt>
                <c:pt idx="314">
                  <c:v>40858</c:v>
                </c:pt>
                <c:pt idx="315">
                  <c:v>40859</c:v>
                </c:pt>
                <c:pt idx="316">
                  <c:v>40860</c:v>
                </c:pt>
                <c:pt idx="317">
                  <c:v>40861</c:v>
                </c:pt>
                <c:pt idx="318">
                  <c:v>40862</c:v>
                </c:pt>
                <c:pt idx="319">
                  <c:v>40863</c:v>
                </c:pt>
                <c:pt idx="320">
                  <c:v>40864</c:v>
                </c:pt>
                <c:pt idx="321">
                  <c:v>40865</c:v>
                </c:pt>
                <c:pt idx="322">
                  <c:v>40866</c:v>
                </c:pt>
                <c:pt idx="323">
                  <c:v>40867</c:v>
                </c:pt>
                <c:pt idx="324">
                  <c:v>40868</c:v>
                </c:pt>
                <c:pt idx="325">
                  <c:v>40869</c:v>
                </c:pt>
                <c:pt idx="326">
                  <c:v>40870</c:v>
                </c:pt>
                <c:pt idx="327">
                  <c:v>40871</c:v>
                </c:pt>
                <c:pt idx="328">
                  <c:v>40872</c:v>
                </c:pt>
                <c:pt idx="329">
                  <c:v>40873</c:v>
                </c:pt>
                <c:pt idx="330">
                  <c:v>40874</c:v>
                </c:pt>
                <c:pt idx="331">
                  <c:v>40875</c:v>
                </c:pt>
                <c:pt idx="332">
                  <c:v>40876</c:v>
                </c:pt>
                <c:pt idx="333">
                  <c:v>40877</c:v>
                </c:pt>
                <c:pt idx="334">
                  <c:v>40878</c:v>
                </c:pt>
                <c:pt idx="335">
                  <c:v>40879</c:v>
                </c:pt>
                <c:pt idx="336">
                  <c:v>40880</c:v>
                </c:pt>
                <c:pt idx="337">
                  <c:v>40881</c:v>
                </c:pt>
                <c:pt idx="338">
                  <c:v>40882</c:v>
                </c:pt>
                <c:pt idx="339">
                  <c:v>40883</c:v>
                </c:pt>
                <c:pt idx="340">
                  <c:v>40884</c:v>
                </c:pt>
                <c:pt idx="341">
                  <c:v>40885</c:v>
                </c:pt>
                <c:pt idx="342">
                  <c:v>40886</c:v>
                </c:pt>
                <c:pt idx="343">
                  <c:v>40887</c:v>
                </c:pt>
                <c:pt idx="344">
                  <c:v>40888</c:v>
                </c:pt>
                <c:pt idx="345">
                  <c:v>40889</c:v>
                </c:pt>
                <c:pt idx="346">
                  <c:v>40890</c:v>
                </c:pt>
                <c:pt idx="347">
                  <c:v>40891</c:v>
                </c:pt>
                <c:pt idx="348">
                  <c:v>40892</c:v>
                </c:pt>
                <c:pt idx="349">
                  <c:v>40893</c:v>
                </c:pt>
                <c:pt idx="350">
                  <c:v>40894</c:v>
                </c:pt>
                <c:pt idx="351">
                  <c:v>40895</c:v>
                </c:pt>
                <c:pt idx="352">
                  <c:v>40896</c:v>
                </c:pt>
                <c:pt idx="353">
                  <c:v>40897</c:v>
                </c:pt>
                <c:pt idx="354">
                  <c:v>40898</c:v>
                </c:pt>
                <c:pt idx="355">
                  <c:v>40899</c:v>
                </c:pt>
                <c:pt idx="356">
                  <c:v>40900</c:v>
                </c:pt>
                <c:pt idx="357">
                  <c:v>40901</c:v>
                </c:pt>
                <c:pt idx="358">
                  <c:v>40902</c:v>
                </c:pt>
                <c:pt idx="359">
                  <c:v>40903</c:v>
                </c:pt>
                <c:pt idx="360">
                  <c:v>40904</c:v>
                </c:pt>
                <c:pt idx="361">
                  <c:v>40905</c:v>
                </c:pt>
                <c:pt idx="362">
                  <c:v>40906</c:v>
                </c:pt>
                <c:pt idx="363">
                  <c:v>40907</c:v>
                </c:pt>
                <c:pt idx="364">
                  <c:v>40908</c:v>
                </c:pt>
              </c:numCache>
            </c:numRef>
          </c:xVal>
          <c:yVal>
            <c:numRef>
              <c:f>Offset!$D$2:$D$369</c:f>
              <c:numCache>
                <c:formatCode>0.0</c:formatCode>
                <c:ptCount val="368"/>
                <c:pt idx="0">
                  <c:v>14.7</c:v>
                </c:pt>
                <c:pt idx="1">
                  <c:v>5.4</c:v>
                </c:pt>
                <c:pt idx="2">
                  <c:v>-3.7</c:v>
                </c:pt>
                <c:pt idx="3">
                  <c:v>-1</c:v>
                </c:pt>
                <c:pt idx="4">
                  <c:v>2.9</c:v>
                </c:pt>
                <c:pt idx="5">
                  <c:v>-1.8</c:v>
                </c:pt>
                <c:pt idx="6">
                  <c:v>0.8</c:v>
                </c:pt>
                <c:pt idx="7">
                  <c:v>-0.7000000000000004</c:v>
                </c:pt>
                <c:pt idx="8">
                  <c:v>-8.3000000000000007</c:v>
                </c:pt>
                <c:pt idx="9">
                  <c:v>-7.2</c:v>
                </c:pt>
                <c:pt idx="10">
                  <c:v>-1.9000000000000001</c:v>
                </c:pt>
                <c:pt idx="11">
                  <c:v>-3</c:v>
                </c:pt>
                <c:pt idx="12">
                  <c:v>-7.3</c:v>
                </c:pt>
                <c:pt idx="13">
                  <c:v>-6.4</c:v>
                </c:pt>
                <c:pt idx="14">
                  <c:v>-1.5</c:v>
                </c:pt>
                <c:pt idx="15">
                  <c:v>2.9</c:v>
                </c:pt>
                <c:pt idx="16">
                  <c:v>-0.4</c:v>
                </c:pt>
                <c:pt idx="17">
                  <c:v>3.1</c:v>
                </c:pt>
                <c:pt idx="18">
                  <c:v>5.3</c:v>
                </c:pt>
                <c:pt idx="19">
                  <c:v>-0.4</c:v>
                </c:pt>
                <c:pt idx="20">
                  <c:v>-2.6</c:v>
                </c:pt>
                <c:pt idx="21">
                  <c:v>-9.5</c:v>
                </c:pt>
                <c:pt idx="22">
                  <c:v>-6.8</c:v>
                </c:pt>
                <c:pt idx="23">
                  <c:v>-2.5</c:v>
                </c:pt>
                <c:pt idx="24">
                  <c:v>3.1</c:v>
                </c:pt>
                <c:pt idx="25">
                  <c:v>3.2</c:v>
                </c:pt>
                <c:pt idx="26">
                  <c:v>-2</c:v>
                </c:pt>
                <c:pt idx="27">
                  <c:v>0.60000000000000042</c:v>
                </c:pt>
                <c:pt idx="28">
                  <c:v>1.5</c:v>
                </c:pt>
                <c:pt idx="29">
                  <c:v>7.2</c:v>
                </c:pt>
                <c:pt idx="30">
                  <c:v>5.8</c:v>
                </c:pt>
                <c:pt idx="31">
                  <c:v>3.2</c:v>
                </c:pt>
                <c:pt idx="32">
                  <c:v>9.6</c:v>
                </c:pt>
                <c:pt idx="33">
                  <c:v>-4.5</c:v>
                </c:pt>
                <c:pt idx="34">
                  <c:v>-3.7</c:v>
                </c:pt>
                <c:pt idx="35">
                  <c:v>0.2</c:v>
                </c:pt>
                <c:pt idx="36">
                  <c:v>0.7000000000000004</c:v>
                </c:pt>
                <c:pt idx="37">
                  <c:v>4.3</c:v>
                </c:pt>
                <c:pt idx="38">
                  <c:v>-0.30000000000000021</c:v>
                </c:pt>
                <c:pt idx="39">
                  <c:v>-6.1</c:v>
                </c:pt>
                <c:pt idx="40">
                  <c:v>-7.9</c:v>
                </c:pt>
                <c:pt idx="41">
                  <c:v>-9.1</c:v>
                </c:pt>
                <c:pt idx="42">
                  <c:v>-5.0999999999999996</c:v>
                </c:pt>
                <c:pt idx="43">
                  <c:v>1.7</c:v>
                </c:pt>
                <c:pt idx="44">
                  <c:v>9.9</c:v>
                </c:pt>
                <c:pt idx="45">
                  <c:v>7.4</c:v>
                </c:pt>
                <c:pt idx="46">
                  <c:v>6</c:v>
                </c:pt>
                <c:pt idx="47">
                  <c:v>13.9</c:v>
                </c:pt>
                <c:pt idx="48">
                  <c:v>14.5</c:v>
                </c:pt>
                <c:pt idx="49">
                  <c:v>13.9</c:v>
                </c:pt>
                <c:pt idx="50">
                  <c:v>7.9</c:v>
                </c:pt>
                <c:pt idx="51">
                  <c:v>13.8</c:v>
                </c:pt>
                <c:pt idx="52">
                  <c:v>14</c:v>
                </c:pt>
                <c:pt idx="53">
                  <c:v>2.8</c:v>
                </c:pt>
                <c:pt idx="54">
                  <c:v>5.2</c:v>
                </c:pt>
                <c:pt idx="55">
                  <c:v>11.4</c:v>
                </c:pt>
                <c:pt idx="56">
                  <c:v>3.2</c:v>
                </c:pt>
                <c:pt idx="57">
                  <c:v>4.2</c:v>
                </c:pt>
                <c:pt idx="58">
                  <c:v>16.100000000000001</c:v>
                </c:pt>
                <c:pt idx="59">
                  <c:v>9.1</c:v>
                </c:pt>
                <c:pt idx="60">
                  <c:v>4.7</c:v>
                </c:pt>
                <c:pt idx="61">
                  <c:v>8.1</c:v>
                </c:pt>
                <c:pt idx="62">
                  <c:v>12.6</c:v>
                </c:pt>
                <c:pt idx="63">
                  <c:v>15.5</c:v>
                </c:pt>
                <c:pt idx="64">
                  <c:v>8.1</c:v>
                </c:pt>
                <c:pt idx="65">
                  <c:v>2.2999999999999998</c:v>
                </c:pt>
                <c:pt idx="66">
                  <c:v>4.7</c:v>
                </c:pt>
                <c:pt idx="67">
                  <c:v>8</c:v>
                </c:pt>
                <c:pt idx="68">
                  <c:v>10.8</c:v>
                </c:pt>
                <c:pt idx="69">
                  <c:v>2.9</c:v>
                </c:pt>
                <c:pt idx="70">
                  <c:v>5.8</c:v>
                </c:pt>
                <c:pt idx="71">
                  <c:v>13.7</c:v>
                </c:pt>
                <c:pt idx="72">
                  <c:v>11.2</c:v>
                </c:pt>
                <c:pt idx="73">
                  <c:v>5.9</c:v>
                </c:pt>
                <c:pt idx="74">
                  <c:v>6.9</c:v>
                </c:pt>
                <c:pt idx="75">
                  <c:v>9.2000000000000011</c:v>
                </c:pt>
                <c:pt idx="76">
                  <c:v>17.600000000000001</c:v>
                </c:pt>
                <c:pt idx="77">
                  <c:v>18.7</c:v>
                </c:pt>
                <c:pt idx="78">
                  <c:v>12.7</c:v>
                </c:pt>
                <c:pt idx="79">
                  <c:v>19</c:v>
                </c:pt>
                <c:pt idx="80">
                  <c:v>20.2</c:v>
                </c:pt>
                <c:pt idx="81">
                  <c:v>20.6</c:v>
                </c:pt>
                <c:pt idx="82">
                  <c:v>16.899999999999999</c:v>
                </c:pt>
                <c:pt idx="83">
                  <c:v>4.5999999999999996</c:v>
                </c:pt>
                <c:pt idx="84">
                  <c:v>4.5</c:v>
                </c:pt>
                <c:pt idx="85">
                  <c:v>4.4000000000000004</c:v>
                </c:pt>
                <c:pt idx="86">
                  <c:v>2.7</c:v>
                </c:pt>
                <c:pt idx="87">
                  <c:v>6.2</c:v>
                </c:pt>
                <c:pt idx="88">
                  <c:v>5.8</c:v>
                </c:pt>
                <c:pt idx="89">
                  <c:v>3.4</c:v>
                </c:pt>
                <c:pt idx="90">
                  <c:v>3.1</c:v>
                </c:pt>
                <c:pt idx="91">
                  <c:v>7.1</c:v>
                </c:pt>
                <c:pt idx="92">
                  <c:v>11.4</c:v>
                </c:pt>
                <c:pt idx="93">
                  <c:v>18.899999999999999</c:v>
                </c:pt>
                <c:pt idx="94">
                  <c:v>13.9</c:v>
                </c:pt>
                <c:pt idx="95">
                  <c:v>8.2000000000000011</c:v>
                </c:pt>
                <c:pt idx="96">
                  <c:v>15.3</c:v>
                </c:pt>
                <c:pt idx="97">
                  <c:v>18.8</c:v>
                </c:pt>
                <c:pt idx="98">
                  <c:v>21</c:v>
                </c:pt>
                <c:pt idx="99">
                  <c:v>23.2</c:v>
                </c:pt>
                <c:pt idx="100">
                  <c:v>25</c:v>
                </c:pt>
                <c:pt idx="101">
                  <c:v>17.7</c:v>
                </c:pt>
                <c:pt idx="102">
                  <c:v>11.9</c:v>
                </c:pt>
                <c:pt idx="103">
                  <c:v>12</c:v>
                </c:pt>
                <c:pt idx="104">
                  <c:v>15.2</c:v>
                </c:pt>
                <c:pt idx="105">
                  <c:v>14.6</c:v>
                </c:pt>
                <c:pt idx="106">
                  <c:v>7.2</c:v>
                </c:pt>
                <c:pt idx="107">
                  <c:v>14</c:v>
                </c:pt>
                <c:pt idx="108">
                  <c:v>19.3</c:v>
                </c:pt>
                <c:pt idx="109">
                  <c:v>23.5</c:v>
                </c:pt>
                <c:pt idx="110">
                  <c:v>12.4</c:v>
                </c:pt>
                <c:pt idx="111">
                  <c:v>12.3</c:v>
                </c:pt>
                <c:pt idx="112">
                  <c:v>19.2</c:v>
                </c:pt>
                <c:pt idx="113">
                  <c:v>21.2</c:v>
                </c:pt>
                <c:pt idx="114">
                  <c:v>16.8</c:v>
                </c:pt>
                <c:pt idx="115">
                  <c:v>20.5</c:v>
                </c:pt>
                <c:pt idx="116">
                  <c:v>18.5</c:v>
                </c:pt>
                <c:pt idx="117">
                  <c:v>15.4</c:v>
                </c:pt>
                <c:pt idx="118">
                  <c:v>13.1</c:v>
                </c:pt>
                <c:pt idx="119">
                  <c:v>14.5</c:v>
                </c:pt>
                <c:pt idx="120">
                  <c:v>18.899999999999999</c:v>
                </c:pt>
                <c:pt idx="121">
                  <c:v>17.8</c:v>
                </c:pt>
                <c:pt idx="122">
                  <c:v>14.8</c:v>
                </c:pt>
                <c:pt idx="123">
                  <c:v>8.8000000000000007</c:v>
                </c:pt>
                <c:pt idx="124">
                  <c:v>8.4</c:v>
                </c:pt>
                <c:pt idx="125">
                  <c:v>10.6</c:v>
                </c:pt>
                <c:pt idx="126">
                  <c:v>13.5</c:v>
                </c:pt>
                <c:pt idx="127">
                  <c:v>16.100000000000001</c:v>
                </c:pt>
                <c:pt idx="128">
                  <c:v>21.2</c:v>
                </c:pt>
                <c:pt idx="129">
                  <c:v>22.4</c:v>
                </c:pt>
                <c:pt idx="130">
                  <c:v>24</c:v>
                </c:pt>
                <c:pt idx="131">
                  <c:v>24.8</c:v>
                </c:pt>
                <c:pt idx="132">
                  <c:v>22.4</c:v>
                </c:pt>
                <c:pt idx="133">
                  <c:v>18.5</c:v>
                </c:pt>
                <c:pt idx="134">
                  <c:v>14.9</c:v>
                </c:pt>
                <c:pt idx="135">
                  <c:v>10.9</c:v>
                </c:pt>
                <c:pt idx="136">
                  <c:v>10.7</c:v>
                </c:pt>
                <c:pt idx="137">
                  <c:v>10.6</c:v>
                </c:pt>
                <c:pt idx="138">
                  <c:v>12.1</c:v>
                </c:pt>
                <c:pt idx="139">
                  <c:v>17</c:v>
                </c:pt>
                <c:pt idx="140">
                  <c:v>19.600000000000001</c:v>
                </c:pt>
                <c:pt idx="141">
                  <c:v>21.1</c:v>
                </c:pt>
                <c:pt idx="142">
                  <c:v>22.3</c:v>
                </c:pt>
                <c:pt idx="143">
                  <c:v>22.6</c:v>
                </c:pt>
                <c:pt idx="144">
                  <c:v>21.2</c:v>
                </c:pt>
                <c:pt idx="145">
                  <c:v>24</c:v>
                </c:pt>
                <c:pt idx="146">
                  <c:v>18.2</c:v>
                </c:pt>
                <c:pt idx="147">
                  <c:v>14</c:v>
                </c:pt>
                <c:pt idx="148">
                  <c:v>21.3</c:v>
                </c:pt>
                <c:pt idx="149">
                  <c:v>26.1</c:v>
                </c:pt>
                <c:pt idx="150">
                  <c:v>27.1</c:v>
                </c:pt>
                <c:pt idx="151">
                  <c:v>27.1</c:v>
                </c:pt>
                <c:pt idx="152">
                  <c:v>26.1</c:v>
                </c:pt>
                <c:pt idx="153">
                  <c:v>23.4</c:v>
                </c:pt>
                <c:pt idx="154">
                  <c:v>23.6</c:v>
                </c:pt>
                <c:pt idx="155">
                  <c:v>25.9</c:v>
                </c:pt>
                <c:pt idx="156">
                  <c:v>24.2</c:v>
                </c:pt>
                <c:pt idx="157">
                  <c:v>24.7</c:v>
                </c:pt>
                <c:pt idx="158">
                  <c:v>26.7</c:v>
                </c:pt>
                <c:pt idx="159">
                  <c:v>27.1</c:v>
                </c:pt>
                <c:pt idx="160">
                  <c:v>26.5</c:v>
                </c:pt>
                <c:pt idx="161">
                  <c:v>26.2</c:v>
                </c:pt>
                <c:pt idx="162">
                  <c:v>25.7</c:v>
                </c:pt>
                <c:pt idx="163">
                  <c:v>22.7</c:v>
                </c:pt>
                <c:pt idx="164">
                  <c:v>21.4</c:v>
                </c:pt>
                <c:pt idx="165">
                  <c:v>18.8</c:v>
                </c:pt>
                <c:pt idx="166">
                  <c:v>19.2</c:v>
                </c:pt>
                <c:pt idx="167">
                  <c:v>23.2</c:v>
                </c:pt>
                <c:pt idx="168">
                  <c:v>22.7</c:v>
                </c:pt>
                <c:pt idx="169">
                  <c:v>20.8</c:v>
                </c:pt>
                <c:pt idx="170">
                  <c:v>23.1</c:v>
                </c:pt>
                <c:pt idx="171">
                  <c:v>26.7</c:v>
                </c:pt>
                <c:pt idx="172">
                  <c:v>23.7</c:v>
                </c:pt>
                <c:pt idx="173">
                  <c:v>22.4</c:v>
                </c:pt>
                <c:pt idx="174">
                  <c:v>24.1</c:v>
                </c:pt>
                <c:pt idx="175">
                  <c:v>21.3</c:v>
                </c:pt>
                <c:pt idx="176">
                  <c:v>21.6</c:v>
                </c:pt>
                <c:pt idx="177">
                  <c:v>22</c:v>
                </c:pt>
                <c:pt idx="178">
                  <c:v>24</c:v>
                </c:pt>
                <c:pt idx="179">
                  <c:v>22.2</c:v>
                </c:pt>
                <c:pt idx="180">
                  <c:v>21.4</c:v>
                </c:pt>
                <c:pt idx="181">
                  <c:v>22.3</c:v>
                </c:pt>
                <c:pt idx="182">
                  <c:v>23.3</c:v>
                </c:pt>
                <c:pt idx="183">
                  <c:v>25.9</c:v>
                </c:pt>
                <c:pt idx="184">
                  <c:v>26.1</c:v>
                </c:pt>
                <c:pt idx="185">
                  <c:v>23.5</c:v>
                </c:pt>
                <c:pt idx="186">
                  <c:v>24.6</c:v>
                </c:pt>
                <c:pt idx="187">
                  <c:v>25.6</c:v>
                </c:pt>
                <c:pt idx="188">
                  <c:v>25.3</c:v>
                </c:pt>
                <c:pt idx="189">
                  <c:v>23</c:v>
                </c:pt>
                <c:pt idx="190">
                  <c:v>24.5</c:v>
                </c:pt>
                <c:pt idx="191">
                  <c:v>26.6</c:v>
                </c:pt>
                <c:pt idx="192">
                  <c:v>30.1</c:v>
                </c:pt>
                <c:pt idx="193">
                  <c:v>25.9</c:v>
                </c:pt>
                <c:pt idx="194">
                  <c:v>26.4</c:v>
                </c:pt>
                <c:pt idx="195">
                  <c:v>24.8</c:v>
                </c:pt>
                <c:pt idx="196">
                  <c:v>25.5</c:v>
                </c:pt>
                <c:pt idx="197">
                  <c:v>25.1</c:v>
                </c:pt>
                <c:pt idx="198">
                  <c:v>25.8</c:v>
                </c:pt>
                <c:pt idx="199">
                  <c:v>27.2</c:v>
                </c:pt>
                <c:pt idx="200">
                  <c:v>28.6</c:v>
                </c:pt>
                <c:pt idx="201">
                  <c:v>29.6</c:v>
                </c:pt>
                <c:pt idx="202">
                  <c:v>27.4</c:v>
                </c:pt>
                <c:pt idx="203">
                  <c:v>27.5</c:v>
                </c:pt>
                <c:pt idx="204">
                  <c:v>28.4</c:v>
                </c:pt>
                <c:pt idx="205">
                  <c:v>27.3</c:v>
                </c:pt>
                <c:pt idx="206">
                  <c:v>26.4</c:v>
                </c:pt>
                <c:pt idx="207">
                  <c:v>26.6</c:v>
                </c:pt>
                <c:pt idx="208">
                  <c:v>27.6</c:v>
                </c:pt>
                <c:pt idx="209">
                  <c:v>28.3</c:v>
                </c:pt>
                <c:pt idx="210">
                  <c:v>27.7</c:v>
                </c:pt>
                <c:pt idx="211">
                  <c:v>26</c:v>
                </c:pt>
                <c:pt idx="212">
                  <c:v>25.6</c:v>
                </c:pt>
                <c:pt idx="213">
                  <c:v>26</c:v>
                </c:pt>
                <c:pt idx="214">
                  <c:v>26.8</c:v>
                </c:pt>
                <c:pt idx="215">
                  <c:v>29.3</c:v>
                </c:pt>
                <c:pt idx="216">
                  <c:v>26.3</c:v>
                </c:pt>
                <c:pt idx="217">
                  <c:v>25.7</c:v>
                </c:pt>
                <c:pt idx="218">
                  <c:v>25</c:v>
                </c:pt>
                <c:pt idx="219">
                  <c:v>26.4</c:v>
                </c:pt>
                <c:pt idx="220">
                  <c:v>27.2</c:v>
                </c:pt>
                <c:pt idx="221">
                  <c:v>25.8</c:v>
                </c:pt>
                <c:pt idx="222">
                  <c:v>24.8</c:v>
                </c:pt>
                <c:pt idx="223">
                  <c:v>22.4</c:v>
                </c:pt>
                <c:pt idx="224">
                  <c:v>23.1</c:v>
                </c:pt>
                <c:pt idx="225">
                  <c:v>24.8</c:v>
                </c:pt>
                <c:pt idx="226">
                  <c:v>22.8</c:v>
                </c:pt>
                <c:pt idx="227">
                  <c:v>20.399999999999999</c:v>
                </c:pt>
                <c:pt idx="228">
                  <c:v>21.6</c:v>
                </c:pt>
                <c:pt idx="229">
                  <c:v>23.9</c:v>
                </c:pt>
                <c:pt idx="230">
                  <c:v>22.9</c:v>
                </c:pt>
                <c:pt idx="231">
                  <c:v>23</c:v>
                </c:pt>
                <c:pt idx="232">
                  <c:v>24.9</c:v>
                </c:pt>
                <c:pt idx="233">
                  <c:v>25.8</c:v>
                </c:pt>
                <c:pt idx="234">
                  <c:v>22.7</c:v>
                </c:pt>
                <c:pt idx="235">
                  <c:v>23.9</c:v>
                </c:pt>
                <c:pt idx="236">
                  <c:v>28.4</c:v>
                </c:pt>
                <c:pt idx="237">
                  <c:v>26.2</c:v>
                </c:pt>
                <c:pt idx="238">
                  <c:v>24</c:v>
                </c:pt>
                <c:pt idx="239">
                  <c:v>24</c:v>
                </c:pt>
                <c:pt idx="240">
                  <c:v>22.9</c:v>
                </c:pt>
                <c:pt idx="241">
                  <c:v>22.4</c:v>
                </c:pt>
                <c:pt idx="242">
                  <c:v>22.2</c:v>
                </c:pt>
                <c:pt idx="243">
                  <c:v>26.8</c:v>
                </c:pt>
                <c:pt idx="244">
                  <c:v>28</c:v>
                </c:pt>
                <c:pt idx="245">
                  <c:v>28.4</c:v>
                </c:pt>
                <c:pt idx="246">
                  <c:v>29.3</c:v>
                </c:pt>
                <c:pt idx="247">
                  <c:v>24.2</c:v>
                </c:pt>
                <c:pt idx="248">
                  <c:v>15.4</c:v>
                </c:pt>
                <c:pt idx="249">
                  <c:v>13.5</c:v>
                </c:pt>
                <c:pt idx="250">
                  <c:v>15.2</c:v>
                </c:pt>
                <c:pt idx="251">
                  <c:v>15.8</c:v>
                </c:pt>
                <c:pt idx="252">
                  <c:v>18.2</c:v>
                </c:pt>
                <c:pt idx="253">
                  <c:v>19.7</c:v>
                </c:pt>
                <c:pt idx="254">
                  <c:v>18.399999999999999</c:v>
                </c:pt>
                <c:pt idx="255">
                  <c:v>20.2</c:v>
                </c:pt>
                <c:pt idx="256">
                  <c:v>23.1</c:v>
                </c:pt>
                <c:pt idx="257">
                  <c:v>21.8</c:v>
                </c:pt>
                <c:pt idx="258">
                  <c:v>13.5</c:v>
                </c:pt>
                <c:pt idx="259">
                  <c:v>13.6</c:v>
                </c:pt>
                <c:pt idx="260">
                  <c:v>16.5</c:v>
                </c:pt>
                <c:pt idx="261">
                  <c:v>19.899999999999999</c:v>
                </c:pt>
                <c:pt idx="262">
                  <c:v>17.899999999999999</c:v>
                </c:pt>
                <c:pt idx="263">
                  <c:v>19.3</c:v>
                </c:pt>
                <c:pt idx="264">
                  <c:v>20.6</c:v>
                </c:pt>
                <c:pt idx="265">
                  <c:v>20.100000000000001</c:v>
                </c:pt>
                <c:pt idx="266">
                  <c:v>13.9</c:v>
                </c:pt>
                <c:pt idx="267">
                  <c:v>15.7</c:v>
                </c:pt>
                <c:pt idx="268">
                  <c:v>20.2</c:v>
                </c:pt>
                <c:pt idx="269">
                  <c:v>15.5</c:v>
                </c:pt>
                <c:pt idx="270">
                  <c:v>16.399999999999999</c:v>
                </c:pt>
                <c:pt idx="271">
                  <c:v>17.3</c:v>
                </c:pt>
                <c:pt idx="272">
                  <c:v>20.3</c:v>
                </c:pt>
                <c:pt idx="273">
                  <c:v>13.6</c:v>
                </c:pt>
                <c:pt idx="274">
                  <c:v>9</c:v>
                </c:pt>
                <c:pt idx="275">
                  <c:v>9.9</c:v>
                </c:pt>
                <c:pt idx="276">
                  <c:v>12.9</c:v>
                </c:pt>
                <c:pt idx="277">
                  <c:v>15.5</c:v>
                </c:pt>
                <c:pt idx="278">
                  <c:v>16.8</c:v>
                </c:pt>
                <c:pt idx="279">
                  <c:v>18.399999999999999</c:v>
                </c:pt>
                <c:pt idx="280">
                  <c:v>18.3</c:v>
                </c:pt>
                <c:pt idx="281">
                  <c:v>17.3</c:v>
                </c:pt>
                <c:pt idx="282">
                  <c:v>15.6</c:v>
                </c:pt>
                <c:pt idx="283">
                  <c:v>18.600000000000001</c:v>
                </c:pt>
                <c:pt idx="284">
                  <c:v>15.9</c:v>
                </c:pt>
                <c:pt idx="285">
                  <c:v>17.2</c:v>
                </c:pt>
                <c:pt idx="286">
                  <c:v>15.9</c:v>
                </c:pt>
                <c:pt idx="287">
                  <c:v>15.3</c:v>
                </c:pt>
                <c:pt idx="288">
                  <c:v>13.3</c:v>
                </c:pt>
                <c:pt idx="289">
                  <c:v>19.7</c:v>
                </c:pt>
                <c:pt idx="290">
                  <c:v>16.2</c:v>
                </c:pt>
                <c:pt idx="291">
                  <c:v>12.5</c:v>
                </c:pt>
                <c:pt idx="292">
                  <c:v>6.3</c:v>
                </c:pt>
                <c:pt idx="293">
                  <c:v>7.8</c:v>
                </c:pt>
                <c:pt idx="294">
                  <c:v>7.9</c:v>
                </c:pt>
                <c:pt idx="295">
                  <c:v>8.5</c:v>
                </c:pt>
                <c:pt idx="296">
                  <c:v>11.9</c:v>
                </c:pt>
                <c:pt idx="297">
                  <c:v>13.3</c:v>
                </c:pt>
                <c:pt idx="298">
                  <c:v>15.8</c:v>
                </c:pt>
                <c:pt idx="299">
                  <c:v>18.600000000000001</c:v>
                </c:pt>
                <c:pt idx="300">
                  <c:v>9.4</c:v>
                </c:pt>
                <c:pt idx="301">
                  <c:v>4</c:v>
                </c:pt>
                <c:pt idx="302">
                  <c:v>5.0999999999999996</c:v>
                </c:pt>
                <c:pt idx="303">
                  <c:v>7.9</c:v>
                </c:pt>
                <c:pt idx="304">
                  <c:v>10.200000000000001</c:v>
                </c:pt>
                <c:pt idx="305">
                  <c:v>10</c:v>
                </c:pt>
                <c:pt idx="306">
                  <c:v>13.6</c:v>
                </c:pt>
                <c:pt idx="307">
                  <c:v>8.7000000000000011</c:v>
                </c:pt>
                <c:pt idx="308">
                  <c:v>6.8</c:v>
                </c:pt>
                <c:pt idx="309">
                  <c:v>9.2000000000000011</c:v>
                </c:pt>
                <c:pt idx="310">
                  <c:v>11.3</c:v>
                </c:pt>
                <c:pt idx="311">
                  <c:v>15.1</c:v>
                </c:pt>
                <c:pt idx="312">
                  <c:v>17.399999999999999</c:v>
                </c:pt>
                <c:pt idx="313">
                  <c:v>12.7</c:v>
                </c:pt>
                <c:pt idx="314">
                  <c:v>4.2</c:v>
                </c:pt>
                <c:pt idx="315">
                  <c:v>6.2</c:v>
                </c:pt>
                <c:pt idx="316">
                  <c:v>12.7</c:v>
                </c:pt>
                <c:pt idx="317">
                  <c:v>17.899999999999999</c:v>
                </c:pt>
                <c:pt idx="318">
                  <c:v>20.2</c:v>
                </c:pt>
                <c:pt idx="319">
                  <c:v>13.1</c:v>
                </c:pt>
                <c:pt idx="320">
                  <c:v>9.6</c:v>
                </c:pt>
                <c:pt idx="321">
                  <c:v>2.5</c:v>
                </c:pt>
                <c:pt idx="322">
                  <c:v>4.7</c:v>
                </c:pt>
                <c:pt idx="323">
                  <c:v>13.7</c:v>
                </c:pt>
                <c:pt idx="324">
                  <c:v>15.5</c:v>
                </c:pt>
                <c:pt idx="325">
                  <c:v>16.3</c:v>
                </c:pt>
                <c:pt idx="326">
                  <c:v>15</c:v>
                </c:pt>
                <c:pt idx="327">
                  <c:v>7.9</c:v>
                </c:pt>
                <c:pt idx="328">
                  <c:v>8.8000000000000007</c:v>
                </c:pt>
                <c:pt idx="329">
                  <c:v>12.2</c:v>
                </c:pt>
                <c:pt idx="330">
                  <c:v>16.600000000000001</c:v>
                </c:pt>
                <c:pt idx="331">
                  <c:v>8.7000000000000011</c:v>
                </c:pt>
                <c:pt idx="332">
                  <c:v>6.5</c:v>
                </c:pt>
                <c:pt idx="333">
                  <c:v>2.2999999999999998</c:v>
                </c:pt>
                <c:pt idx="334">
                  <c:v>1.4</c:v>
                </c:pt>
                <c:pt idx="335">
                  <c:v>1.5</c:v>
                </c:pt>
                <c:pt idx="336">
                  <c:v>4.9000000000000004</c:v>
                </c:pt>
                <c:pt idx="337">
                  <c:v>10.6</c:v>
                </c:pt>
                <c:pt idx="338">
                  <c:v>13.8</c:v>
                </c:pt>
                <c:pt idx="339">
                  <c:v>9.7000000000000011</c:v>
                </c:pt>
                <c:pt idx="340">
                  <c:v>4</c:v>
                </c:pt>
                <c:pt idx="341">
                  <c:v>1.4</c:v>
                </c:pt>
                <c:pt idx="342">
                  <c:v>0.4</c:v>
                </c:pt>
                <c:pt idx="343">
                  <c:v>2</c:v>
                </c:pt>
                <c:pt idx="344">
                  <c:v>-2</c:v>
                </c:pt>
                <c:pt idx="345">
                  <c:v>-1</c:v>
                </c:pt>
                <c:pt idx="346">
                  <c:v>4.8</c:v>
                </c:pt>
                <c:pt idx="347">
                  <c:v>8.8000000000000007</c:v>
                </c:pt>
                <c:pt idx="348">
                  <c:v>14.5</c:v>
                </c:pt>
                <c:pt idx="349">
                  <c:v>12.7</c:v>
                </c:pt>
                <c:pt idx="350">
                  <c:v>0.60000000000000042</c:v>
                </c:pt>
                <c:pt idx="351">
                  <c:v>0.4</c:v>
                </c:pt>
                <c:pt idx="352">
                  <c:v>4.7</c:v>
                </c:pt>
                <c:pt idx="353">
                  <c:v>8.7000000000000011</c:v>
                </c:pt>
                <c:pt idx="354">
                  <c:v>11.6</c:v>
                </c:pt>
                <c:pt idx="355">
                  <c:v>9.7000000000000011</c:v>
                </c:pt>
                <c:pt idx="356">
                  <c:v>5.4</c:v>
                </c:pt>
                <c:pt idx="357">
                  <c:v>4.3</c:v>
                </c:pt>
                <c:pt idx="358">
                  <c:v>2.7</c:v>
                </c:pt>
                <c:pt idx="359">
                  <c:v>5.3</c:v>
                </c:pt>
                <c:pt idx="360">
                  <c:v>2.8</c:v>
                </c:pt>
                <c:pt idx="361">
                  <c:v>3.6</c:v>
                </c:pt>
                <c:pt idx="362">
                  <c:v>2.6</c:v>
                </c:pt>
                <c:pt idx="363">
                  <c:v>7.1</c:v>
                </c:pt>
                <c:pt idx="364">
                  <c:v>11.1</c:v>
                </c:pt>
                <c:pt idx="366">
                  <c:v>14.3</c:v>
                </c:pt>
              </c:numCache>
            </c:numRef>
          </c:yVal>
          <c:smooth val="1"/>
        </c:ser>
        <c:axId val="195750144"/>
        <c:axId val="195629056"/>
      </c:scatterChart>
      <c:valAx>
        <c:axId val="195750144"/>
        <c:scaling>
          <c:orientation val="minMax"/>
          <c:max val="40914"/>
          <c:min val="40544"/>
        </c:scaling>
        <c:axPos val="b"/>
        <c:numFmt formatCode="m/d/yyyy" sourceLinked="1"/>
        <c:minorTickMark val="in"/>
        <c:tickLblPos val="low"/>
        <c:txPr>
          <a:bodyPr/>
          <a:lstStyle/>
          <a:p>
            <a:pPr>
              <a:defRPr baseline="0">
                <a:latin typeface="Garamond" pitchFamily="18" charset="0"/>
              </a:defRPr>
            </a:pPr>
            <a:endParaRPr lang="en-US"/>
          </a:p>
        </c:txPr>
        <c:crossAx val="195629056"/>
        <c:crosses val="autoZero"/>
        <c:crossBetween val="midCat"/>
        <c:majorUnit val="30"/>
      </c:valAx>
      <c:valAx>
        <c:axId val="195629056"/>
        <c:scaling>
          <c:orientation val="minMax"/>
          <c:max val="32"/>
        </c:scaling>
        <c:axPos val="l"/>
        <c:majorGridlines>
          <c:spPr>
            <a:ln>
              <a:solidFill>
                <a:schemeClr val="lt1">
                  <a:shade val="50000"/>
                </a:schemeClr>
              </a:solidFill>
              <a:prstDash val="dash"/>
            </a:ln>
          </c:spPr>
        </c:majorGridlines>
        <c:numFmt formatCode="0.0" sourceLinked="1"/>
        <c:minorTickMark val="out"/>
        <c:tickLblPos val="nextTo"/>
        <c:txPr>
          <a:bodyPr/>
          <a:lstStyle/>
          <a:p>
            <a:pPr>
              <a:defRPr sz="1400" baseline="0">
                <a:latin typeface="Garamond" pitchFamily="18" charset="0"/>
              </a:defRPr>
            </a:pPr>
            <a:endParaRPr lang="en-US"/>
          </a:p>
        </c:txPr>
        <c:crossAx val="195750144"/>
        <c:crosses val="autoZero"/>
        <c:crossBetween val="midCat"/>
        <c:majorUnit val="4"/>
      </c:valAx>
    </c:plotArea>
    <c:legend>
      <c:legendPos val="r"/>
      <c:layout>
        <c:manualLayout>
          <c:xMode val="edge"/>
          <c:yMode val="edge"/>
          <c:x val="0.56129488768637181"/>
          <c:y val="0.74175721220042989"/>
          <c:w val="0.31256486727392696"/>
          <c:h val="8.0234779304833206E-2"/>
        </c:manualLayout>
      </c:layout>
      <c:txPr>
        <a:bodyPr/>
        <a:lstStyle/>
        <a:p>
          <a:pPr>
            <a:defRPr sz="1200" baseline="0">
              <a:latin typeface="Garamond" pitchFamily="18" charset="0"/>
            </a:defRPr>
          </a:pPr>
          <a:endParaRPr lang="en-US"/>
        </a:p>
      </c:txPr>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6345867598411387"/>
          <c:y val="0.20477439233139363"/>
          <c:w val="0.7005217988078235"/>
          <c:h val="0.66882483167865037"/>
        </c:manualLayout>
      </c:layout>
      <c:scatterChart>
        <c:scatterStyle val="smoothMarker"/>
        <c:ser>
          <c:idx val="0"/>
          <c:order val="0"/>
          <c:tx>
            <c:strRef>
              <c:f>'MAST Graphic'!$D$1</c:f>
              <c:strCache>
                <c:ptCount val="1"/>
                <c:pt idx="0">
                  <c:v>MAST 2011</c:v>
                </c:pt>
              </c:strCache>
            </c:strRef>
          </c:tx>
          <c:marker>
            <c:symbol val="circle"/>
            <c:size val="5"/>
          </c:marker>
          <c:xVal>
            <c:numRef>
              <c:f>'MAST Graphic'!$D$2:$D$6</c:f>
              <c:numCache>
                <c:formatCode>0.0</c:formatCode>
                <c:ptCount val="5"/>
                <c:pt idx="0">
                  <c:v>14.4</c:v>
                </c:pt>
                <c:pt idx="1">
                  <c:v>15.6</c:v>
                </c:pt>
                <c:pt idx="2">
                  <c:v>16</c:v>
                </c:pt>
                <c:pt idx="3">
                  <c:v>15.9</c:v>
                </c:pt>
                <c:pt idx="4">
                  <c:v>15.2</c:v>
                </c:pt>
              </c:numCache>
            </c:numRef>
          </c:xVal>
          <c:yVal>
            <c:numRef>
              <c:f>'MAST Graphic'!$C$2:$C$6</c:f>
              <c:numCache>
                <c:formatCode>General</c:formatCode>
                <c:ptCount val="5"/>
                <c:pt idx="0">
                  <c:v>5</c:v>
                </c:pt>
                <c:pt idx="1">
                  <c:v>10</c:v>
                </c:pt>
                <c:pt idx="2">
                  <c:v>20</c:v>
                </c:pt>
                <c:pt idx="3">
                  <c:v>50</c:v>
                </c:pt>
                <c:pt idx="4">
                  <c:v>100</c:v>
                </c:pt>
              </c:numCache>
            </c:numRef>
          </c:yVal>
          <c:smooth val="1"/>
        </c:ser>
        <c:ser>
          <c:idx val="1"/>
          <c:order val="1"/>
          <c:tx>
            <c:strRef>
              <c:f>'MAST Graphic'!$L$1</c:f>
              <c:strCache>
                <c:ptCount val="1"/>
                <c:pt idx="0">
                  <c:v>Composite 2004-2011</c:v>
                </c:pt>
              </c:strCache>
            </c:strRef>
          </c:tx>
          <c:marker>
            <c:symbol val="triangle"/>
            <c:size val="7"/>
            <c:spPr>
              <a:ln cap="rnd"/>
            </c:spPr>
          </c:marker>
          <c:xVal>
            <c:numRef>
              <c:f>'MAST Graphic'!$L$2:$L$6</c:f>
              <c:numCache>
                <c:formatCode>General</c:formatCode>
                <c:ptCount val="5"/>
                <c:pt idx="0">
                  <c:v>14.6</c:v>
                </c:pt>
                <c:pt idx="1">
                  <c:v>15.6</c:v>
                </c:pt>
                <c:pt idx="2">
                  <c:v>16.100000000000001</c:v>
                </c:pt>
                <c:pt idx="3">
                  <c:v>15.9</c:v>
                </c:pt>
                <c:pt idx="4">
                  <c:v>15.1</c:v>
                </c:pt>
              </c:numCache>
            </c:numRef>
          </c:xVal>
          <c:yVal>
            <c:numRef>
              <c:f>'MAST Graphic'!$C$2:$C$6</c:f>
              <c:numCache>
                <c:formatCode>General</c:formatCode>
                <c:ptCount val="5"/>
                <c:pt idx="0">
                  <c:v>5</c:v>
                </c:pt>
                <c:pt idx="1">
                  <c:v>10</c:v>
                </c:pt>
                <c:pt idx="2">
                  <c:v>20</c:v>
                </c:pt>
                <c:pt idx="3">
                  <c:v>50</c:v>
                </c:pt>
                <c:pt idx="4">
                  <c:v>100</c:v>
                </c:pt>
              </c:numCache>
            </c:numRef>
          </c:yVal>
          <c:smooth val="1"/>
        </c:ser>
        <c:ser>
          <c:idx val="3"/>
          <c:order val="2"/>
          <c:tx>
            <c:strRef>
              <c:f>'MAST Graphic'!$G$1</c:f>
              <c:strCache>
                <c:ptCount val="1"/>
                <c:pt idx="0">
                  <c:v>MAST 2008</c:v>
                </c:pt>
              </c:strCache>
            </c:strRef>
          </c:tx>
          <c:spPr>
            <a:ln>
              <a:solidFill>
                <a:srgbClr val="FF0000"/>
              </a:solidFill>
            </a:ln>
          </c:spPr>
          <c:marker>
            <c:symbol val="circle"/>
            <c:size val="5"/>
            <c:spPr>
              <a:solidFill>
                <a:srgbClr val="FF0000"/>
              </a:solidFill>
            </c:spPr>
          </c:marker>
          <c:xVal>
            <c:numRef>
              <c:f>'MAST Graphic'!$G$2:$G$6</c:f>
              <c:numCache>
                <c:formatCode>General</c:formatCode>
                <c:ptCount val="5"/>
                <c:pt idx="0">
                  <c:v>14.1</c:v>
                </c:pt>
                <c:pt idx="1">
                  <c:v>15.3</c:v>
                </c:pt>
                <c:pt idx="2">
                  <c:v>15.9</c:v>
                </c:pt>
                <c:pt idx="3">
                  <c:v>15.5</c:v>
                </c:pt>
                <c:pt idx="4">
                  <c:v>15.2</c:v>
                </c:pt>
              </c:numCache>
            </c:numRef>
          </c:xVal>
          <c:yVal>
            <c:numRef>
              <c:f>'MAST Graphic'!$C$2:$C$6</c:f>
              <c:numCache>
                <c:formatCode>General</c:formatCode>
                <c:ptCount val="5"/>
                <c:pt idx="0">
                  <c:v>5</c:v>
                </c:pt>
                <c:pt idx="1">
                  <c:v>10</c:v>
                </c:pt>
                <c:pt idx="2">
                  <c:v>20</c:v>
                </c:pt>
                <c:pt idx="3">
                  <c:v>50</c:v>
                </c:pt>
                <c:pt idx="4">
                  <c:v>100</c:v>
                </c:pt>
              </c:numCache>
            </c:numRef>
          </c:yVal>
          <c:smooth val="1"/>
        </c:ser>
        <c:axId val="195498752"/>
        <c:axId val="195500288"/>
      </c:scatterChart>
      <c:valAx>
        <c:axId val="195498752"/>
        <c:scaling>
          <c:orientation val="minMax"/>
          <c:min val="14"/>
        </c:scaling>
        <c:axPos val="t"/>
        <c:numFmt formatCode="0.0" sourceLinked="1"/>
        <c:minorTickMark val="out"/>
        <c:tickLblPos val="nextTo"/>
        <c:txPr>
          <a:bodyPr/>
          <a:lstStyle/>
          <a:p>
            <a:pPr>
              <a:defRPr sz="1400" baseline="0">
                <a:latin typeface="Garamond" pitchFamily="18" charset="0"/>
              </a:defRPr>
            </a:pPr>
            <a:endParaRPr lang="en-US"/>
          </a:p>
        </c:txPr>
        <c:crossAx val="195500288"/>
        <c:crosses val="autoZero"/>
        <c:crossBetween val="midCat"/>
      </c:valAx>
      <c:valAx>
        <c:axId val="195500288"/>
        <c:scaling>
          <c:orientation val="maxMin"/>
        </c:scaling>
        <c:axPos val="l"/>
        <c:majorGridlines>
          <c:spPr>
            <a:ln>
              <a:solidFill>
                <a:schemeClr val="tx1"/>
              </a:solidFill>
              <a:prstDash val="dash"/>
            </a:ln>
          </c:spPr>
        </c:majorGridlines>
        <c:numFmt formatCode="General" sourceLinked="1"/>
        <c:minorTickMark val="out"/>
        <c:tickLblPos val="nextTo"/>
        <c:txPr>
          <a:bodyPr/>
          <a:lstStyle/>
          <a:p>
            <a:pPr>
              <a:defRPr sz="1400" baseline="0">
                <a:latin typeface="Garamond" pitchFamily="18" charset="0"/>
              </a:defRPr>
            </a:pPr>
            <a:endParaRPr lang="en-US"/>
          </a:p>
        </c:txPr>
        <c:crossAx val="195498752"/>
        <c:crosses val="autoZero"/>
        <c:crossBetween val="midCat"/>
        <c:minorUnit val="5"/>
      </c:valAx>
    </c:plotArea>
    <c:legend>
      <c:legendPos val="r"/>
      <c:layout>
        <c:manualLayout>
          <c:xMode val="edge"/>
          <c:yMode val="edge"/>
          <c:x val="0.60713834208223949"/>
          <c:y val="0.6457837424556403"/>
          <c:w val="0.23615961338528488"/>
          <c:h val="0.19033998316254691"/>
        </c:manualLayout>
      </c:layout>
      <c:txPr>
        <a:bodyPr/>
        <a:lstStyle/>
        <a:p>
          <a:pPr>
            <a:defRPr sz="1200" baseline="0">
              <a:latin typeface="Garamond" pitchFamily="18" charset="0"/>
            </a:defRPr>
          </a:pPr>
          <a:endParaRPr lang="en-US"/>
        </a:p>
      </c:txPr>
    </c:legend>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6208333333333341"/>
          <c:y val="0.21285161643951117"/>
          <c:w val="0.73250000000000004"/>
          <c:h val="0.64457957725350301"/>
        </c:manualLayout>
      </c:layout>
      <c:scatterChart>
        <c:scatterStyle val="smoothMarker"/>
        <c:ser>
          <c:idx val="0"/>
          <c:order val="0"/>
          <c:tx>
            <c:strRef>
              <c:f>'MAST Graphic'!$N$1</c:f>
              <c:strCache>
                <c:ptCount val="1"/>
                <c:pt idx="0">
                  <c:v>MAAT</c:v>
                </c:pt>
              </c:strCache>
            </c:strRef>
          </c:tx>
          <c:spPr>
            <a:ln w="25400">
              <a:solidFill>
                <a:srgbClr val="666699"/>
              </a:solidFill>
              <a:prstDash val="solid"/>
            </a:ln>
          </c:spPr>
          <c:marker>
            <c:symbol val="circle"/>
            <c:size val="5"/>
            <c:spPr>
              <a:solidFill>
                <a:srgbClr val="666699"/>
              </a:solidFill>
              <a:ln>
                <a:solidFill>
                  <a:srgbClr val="666699"/>
                </a:solidFill>
                <a:prstDash val="solid"/>
              </a:ln>
            </c:spPr>
          </c:marker>
          <c:xVal>
            <c:numRef>
              <c:f>'MAST Graphic'!$M$2:$M$9</c:f>
              <c:numCache>
                <c:formatCode>General</c:formatCode>
                <c:ptCount val="8"/>
                <c:pt idx="0">
                  <c:v>2004</c:v>
                </c:pt>
                <c:pt idx="1">
                  <c:v>2005</c:v>
                </c:pt>
                <c:pt idx="2">
                  <c:v>2006</c:v>
                </c:pt>
                <c:pt idx="3">
                  <c:v>2007</c:v>
                </c:pt>
                <c:pt idx="4">
                  <c:v>2008</c:v>
                </c:pt>
                <c:pt idx="5">
                  <c:v>2009</c:v>
                </c:pt>
                <c:pt idx="6">
                  <c:v>2010</c:v>
                </c:pt>
                <c:pt idx="7">
                  <c:v>2011</c:v>
                </c:pt>
              </c:numCache>
            </c:numRef>
          </c:xVal>
          <c:yVal>
            <c:numRef>
              <c:f>'MAST Graphic'!$N$2:$N$9</c:f>
              <c:numCache>
                <c:formatCode>General</c:formatCode>
                <c:ptCount val="8"/>
                <c:pt idx="0">
                  <c:v>56.9</c:v>
                </c:pt>
                <c:pt idx="1">
                  <c:v>57.4</c:v>
                </c:pt>
                <c:pt idx="2" formatCode="0.0">
                  <c:v>57.4</c:v>
                </c:pt>
                <c:pt idx="3" formatCode="0.0">
                  <c:v>58.6</c:v>
                </c:pt>
                <c:pt idx="4" formatCode="0.0">
                  <c:v>56</c:v>
                </c:pt>
                <c:pt idx="5" formatCode="0.0">
                  <c:v>56</c:v>
                </c:pt>
                <c:pt idx="6" formatCode="0.0">
                  <c:v>56.4</c:v>
                </c:pt>
                <c:pt idx="7" formatCode="0.0">
                  <c:v>57</c:v>
                </c:pt>
              </c:numCache>
            </c:numRef>
          </c:yVal>
          <c:smooth val="1"/>
        </c:ser>
        <c:ser>
          <c:idx val="1"/>
          <c:order val="1"/>
          <c:tx>
            <c:strRef>
              <c:f>'MAST Graphic'!$O$1</c:f>
              <c:strCache>
                <c:ptCount val="1"/>
                <c:pt idx="0">
                  <c:v>MAST</c:v>
                </c:pt>
              </c:strCache>
            </c:strRef>
          </c:tx>
          <c:spPr>
            <a:ln w="25400">
              <a:solidFill>
                <a:srgbClr val="FF0000"/>
              </a:solidFill>
              <a:prstDash val="solid"/>
            </a:ln>
          </c:spPr>
          <c:marker>
            <c:symbol val="triangle"/>
            <c:size val="5"/>
            <c:spPr>
              <a:solidFill>
                <a:srgbClr val="FF0000"/>
              </a:solidFill>
              <a:ln>
                <a:solidFill>
                  <a:srgbClr val="FF0000"/>
                </a:solidFill>
                <a:prstDash val="solid"/>
              </a:ln>
            </c:spPr>
          </c:marker>
          <c:xVal>
            <c:numRef>
              <c:f>'MAST Graphic'!$M$2:$M$9</c:f>
              <c:numCache>
                <c:formatCode>General</c:formatCode>
                <c:ptCount val="8"/>
                <c:pt idx="0">
                  <c:v>2004</c:v>
                </c:pt>
                <c:pt idx="1">
                  <c:v>2005</c:v>
                </c:pt>
                <c:pt idx="2">
                  <c:v>2006</c:v>
                </c:pt>
                <c:pt idx="3">
                  <c:v>2007</c:v>
                </c:pt>
                <c:pt idx="4">
                  <c:v>2008</c:v>
                </c:pt>
                <c:pt idx="5">
                  <c:v>2009</c:v>
                </c:pt>
                <c:pt idx="6">
                  <c:v>2010</c:v>
                </c:pt>
                <c:pt idx="7">
                  <c:v>2011</c:v>
                </c:pt>
              </c:numCache>
            </c:numRef>
          </c:xVal>
          <c:yVal>
            <c:numRef>
              <c:f>'MAST Graphic'!$O$2:$O$9</c:f>
              <c:numCache>
                <c:formatCode>0.0</c:formatCode>
                <c:ptCount val="8"/>
                <c:pt idx="0">
                  <c:v>59.9</c:v>
                </c:pt>
                <c:pt idx="1">
                  <c:v>62.3</c:v>
                </c:pt>
                <c:pt idx="2">
                  <c:v>60.6</c:v>
                </c:pt>
                <c:pt idx="3">
                  <c:v>61.2</c:v>
                </c:pt>
                <c:pt idx="4">
                  <c:v>59.9</c:v>
                </c:pt>
                <c:pt idx="5">
                  <c:v>59.8</c:v>
                </c:pt>
                <c:pt idx="6">
                  <c:v>60.7</c:v>
                </c:pt>
                <c:pt idx="7">
                  <c:v>60.6</c:v>
                </c:pt>
              </c:numCache>
            </c:numRef>
          </c:yVal>
          <c:smooth val="1"/>
        </c:ser>
        <c:axId val="195521920"/>
        <c:axId val="195711360"/>
      </c:scatterChart>
      <c:valAx>
        <c:axId val="195521920"/>
        <c:scaling>
          <c:orientation val="minMax"/>
          <c:max val="2011"/>
          <c:min val="2004"/>
        </c:scaling>
        <c:axPos val="b"/>
        <c:numFmt formatCode="General" sourceLinked="1"/>
        <c:minorTickMark val="out"/>
        <c:tickLblPos val="nextTo"/>
        <c:spPr>
          <a:ln w="3175">
            <a:solidFill>
              <a:srgbClr val="808080"/>
            </a:solidFill>
            <a:prstDash val="solid"/>
          </a:ln>
        </c:spPr>
        <c:txPr>
          <a:bodyPr rot="0" vert="horz"/>
          <a:lstStyle/>
          <a:p>
            <a:pPr>
              <a:defRPr sz="1400" b="0" i="0" u="none" strike="noStrike" baseline="0">
                <a:solidFill>
                  <a:srgbClr val="000000"/>
                </a:solidFill>
                <a:latin typeface="Garamond"/>
                <a:ea typeface="Garamond"/>
                <a:cs typeface="Garamond"/>
              </a:defRPr>
            </a:pPr>
            <a:endParaRPr lang="en-US"/>
          </a:p>
        </c:txPr>
        <c:crossAx val="195711360"/>
        <c:crosses val="autoZero"/>
        <c:crossBetween val="midCat"/>
        <c:majorUnit val="1"/>
        <c:minorUnit val="0.5"/>
      </c:valAx>
      <c:valAx>
        <c:axId val="195711360"/>
        <c:scaling>
          <c:orientation val="minMax"/>
        </c:scaling>
        <c:axPos val="l"/>
        <c:majorGridlines>
          <c:spPr>
            <a:ln w="3175">
              <a:solidFill>
                <a:srgbClr val="000000"/>
              </a:solidFill>
              <a:prstDash val="dash"/>
            </a:ln>
          </c:spPr>
        </c:majorGridlines>
        <c:numFmt formatCode="General" sourceLinked="1"/>
        <c:minorTickMark val="out"/>
        <c:tickLblPos val="nextTo"/>
        <c:spPr>
          <a:ln w="3175">
            <a:solidFill>
              <a:srgbClr val="808080"/>
            </a:solidFill>
            <a:prstDash val="solid"/>
          </a:ln>
        </c:spPr>
        <c:txPr>
          <a:bodyPr rot="0" vert="horz"/>
          <a:lstStyle/>
          <a:p>
            <a:pPr>
              <a:defRPr sz="1400" b="0" i="0" u="none" strike="noStrike" baseline="0">
                <a:solidFill>
                  <a:srgbClr val="000000"/>
                </a:solidFill>
                <a:latin typeface="Garamond" pitchFamily="18" charset="0"/>
                <a:ea typeface="Calibri"/>
                <a:cs typeface="Calibri"/>
              </a:defRPr>
            </a:pPr>
            <a:endParaRPr lang="en-US"/>
          </a:p>
        </c:txPr>
        <c:crossAx val="195521920"/>
        <c:crosses val="autoZero"/>
        <c:crossBetween val="midCat"/>
      </c:valAx>
      <c:spPr>
        <a:solidFill>
          <a:srgbClr val="FFFFFF"/>
        </a:solidFill>
        <a:ln w="25400">
          <a:noFill/>
        </a:ln>
      </c:spPr>
    </c:plotArea>
    <c:legend>
      <c:legendPos val="r"/>
      <c:layout>
        <c:manualLayout>
          <c:xMode val="edge"/>
          <c:yMode val="edge"/>
          <c:x val="0.22208335660170139"/>
          <c:y val="0.75702937735192832"/>
          <c:w val="0.23291661237380792"/>
          <c:h val="9.6385752985696224E-2"/>
        </c:manualLayout>
      </c:layout>
      <c:spPr>
        <a:noFill/>
        <a:ln w="25400">
          <a:noFill/>
        </a:ln>
      </c:spPr>
      <c:txPr>
        <a:bodyPr/>
        <a:lstStyle/>
        <a:p>
          <a:pPr>
            <a:defRPr sz="1200" b="0" i="0" u="none" strike="noStrike" baseline="0">
              <a:solidFill>
                <a:srgbClr val="000000"/>
              </a:solidFill>
              <a:latin typeface="Garamond" pitchFamily="18" charset="0"/>
              <a:ea typeface="Calibri"/>
              <a:cs typeface="Calibri"/>
            </a:defRPr>
          </a:pPr>
          <a:endParaRPr lang="en-US"/>
        </a:p>
      </c:txPr>
    </c:legend>
    <c:plotVisOnly val="1"/>
    <c:dispBlanksAs val="gap"/>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a:pPr>
            <a:r>
              <a:rPr lang="en-US" sz="2000" b="0" dirty="0">
                <a:latin typeface="Garamond" pitchFamily="18" charset="0"/>
              </a:rPr>
              <a:t>Mean Annual Soil Temperature at</a:t>
            </a:r>
            <a:r>
              <a:rPr lang="en-US" sz="2000" b="0" baseline="0" dirty="0">
                <a:latin typeface="Garamond" pitchFamily="18" charset="0"/>
              </a:rPr>
              <a:t> Mammoth Cave National Park, KY</a:t>
            </a:r>
            <a:endParaRPr lang="en-US" sz="2000" b="0" dirty="0">
              <a:latin typeface="Garamond" pitchFamily="18" charset="0"/>
            </a:endParaRPr>
          </a:p>
        </c:rich>
      </c:tx>
      <c:layout/>
    </c:title>
    <c:plotArea>
      <c:layout>
        <c:manualLayout>
          <c:layoutTarget val="inner"/>
          <c:xMode val="edge"/>
          <c:yMode val="edge"/>
          <c:x val="0.11460074702200694"/>
          <c:y val="0.11288412892050466"/>
          <c:w val="0.82631675247324843"/>
          <c:h val="0.75820466103708872"/>
        </c:manualLayout>
      </c:layout>
      <c:scatterChart>
        <c:scatterStyle val="smoothMarker"/>
        <c:ser>
          <c:idx val="0"/>
          <c:order val="0"/>
          <c:tx>
            <c:strRef>
              <c:f>'STR Analysis'!$B$1</c:f>
              <c:strCache>
                <c:ptCount val="1"/>
                <c:pt idx="0">
                  <c:v>MAST</c:v>
                </c:pt>
              </c:strCache>
            </c:strRef>
          </c:tx>
          <c:marker>
            <c:symbol val="circle"/>
            <c:size val="5"/>
          </c:marker>
          <c:trendline>
            <c:spPr>
              <a:ln w="44450">
                <a:solidFill>
                  <a:srgbClr val="FF0000"/>
                </a:solidFill>
                <a:prstDash val="sysDot"/>
              </a:ln>
            </c:spPr>
            <c:trendlineType val="linear"/>
          </c:trendline>
          <c:xVal>
            <c:numRef>
              <c:f>'STR Analysis'!$A$2:$A$79</c:f>
              <c:numCache>
                <c:formatCode>General</c:formatCode>
                <c:ptCount val="78"/>
                <c:pt idx="0">
                  <c:v>1934</c:v>
                </c:pt>
                <c:pt idx="1">
                  <c:v>1935</c:v>
                </c:pt>
                <c:pt idx="2">
                  <c:v>1936</c:v>
                </c:pt>
                <c:pt idx="3">
                  <c:v>1937</c:v>
                </c:pt>
                <c:pt idx="4">
                  <c:v>1938</c:v>
                </c:pt>
                <c:pt idx="5">
                  <c:v>1939</c:v>
                </c:pt>
                <c:pt idx="6">
                  <c:v>1940</c:v>
                </c:pt>
                <c:pt idx="7">
                  <c:v>1941</c:v>
                </c:pt>
                <c:pt idx="8">
                  <c:v>1942</c:v>
                </c:pt>
                <c:pt idx="9">
                  <c:v>1943</c:v>
                </c:pt>
                <c:pt idx="10">
                  <c:v>1944</c:v>
                </c:pt>
                <c:pt idx="11">
                  <c:v>1945</c:v>
                </c:pt>
                <c:pt idx="12">
                  <c:v>1946</c:v>
                </c:pt>
                <c:pt idx="13">
                  <c:v>1947</c:v>
                </c:pt>
                <c:pt idx="14">
                  <c:v>1948</c:v>
                </c:pt>
                <c:pt idx="15">
                  <c:v>1949</c:v>
                </c:pt>
                <c:pt idx="16">
                  <c:v>1950</c:v>
                </c:pt>
                <c:pt idx="17">
                  <c:v>1951</c:v>
                </c:pt>
                <c:pt idx="18">
                  <c:v>1952</c:v>
                </c:pt>
                <c:pt idx="19">
                  <c:v>1953</c:v>
                </c:pt>
                <c:pt idx="20">
                  <c:v>1954</c:v>
                </c:pt>
                <c:pt idx="21">
                  <c:v>1955</c:v>
                </c:pt>
                <c:pt idx="22">
                  <c:v>1956</c:v>
                </c:pt>
                <c:pt idx="23">
                  <c:v>1957</c:v>
                </c:pt>
                <c:pt idx="24">
                  <c:v>1958</c:v>
                </c:pt>
                <c:pt idx="25">
                  <c:v>1959</c:v>
                </c:pt>
                <c:pt idx="26">
                  <c:v>1960</c:v>
                </c:pt>
                <c:pt idx="27">
                  <c:v>1961</c:v>
                </c:pt>
                <c:pt idx="28">
                  <c:v>1962</c:v>
                </c:pt>
                <c:pt idx="29">
                  <c:v>1963</c:v>
                </c:pt>
                <c:pt idx="30">
                  <c:v>1964</c:v>
                </c:pt>
                <c:pt idx="31">
                  <c:v>1965</c:v>
                </c:pt>
                <c:pt idx="32">
                  <c:v>1966</c:v>
                </c:pt>
                <c:pt idx="33">
                  <c:v>1967</c:v>
                </c:pt>
                <c:pt idx="34">
                  <c:v>1968</c:v>
                </c:pt>
                <c:pt idx="35">
                  <c:v>1969</c:v>
                </c:pt>
                <c:pt idx="36">
                  <c:v>1970</c:v>
                </c:pt>
                <c:pt idx="37">
                  <c:v>1971</c:v>
                </c:pt>
                <c:pt idx="38">
                  <c:v>1972</c:v>
                </c:pt>
                <c:pt idx="39">
                  <c:v>1973</c:v>
                </c:pt>
                <c:pt idx="40">
                  <c:v>1974</c:v>
                </c:pt>
                <c:pt idx="41">
                  <c:v>1975</c:v>
                </c:pt>
                <c:pt idx="42">
                  <c:v>1976</c:v>
                </c:pt>
                <c:pt idx="43">
                  <c:v>1977</c:v>
                </c:pt>
                <c:pt idx="44">
                  <c:v>1978</c:v>
                </c:pt>
                <c:pt idx="45">
                  <c:v>1979</c:v>
                </c:pt>
                <c:pt idx="46">
                  <c:v>1980</c:v>
                </c:pt>
                <c:pt idx="47">
                  <c:v>1981</c:v>
                </c:pt>
                <c:pt idx="48">
                  <c:v>1982</c:v>
                </c:pt>
                <c:pt idx="49">
                  <c:v>1983</c:v>
                </c:pt>
                <c:pt idx="50">
                  <c:v>1984</c:v>
                </c:pt>
                <c:pt idx="51">
                  <c:v>1985</c:v>
                </c:pt>
                <c:pt idx="52">
                  <c:v>1986</c:v>
                </c:pt>
                <c:pt idx="53">
                  <c:v>1987</c:v>
                </c:pt>
                <c:pt idx="54">
                  <c:v>1988</c:v>
                </c:pt>
                <c:pt idx="55">
                  <c:v>1989</c:v>
                </c:pt>
                <c:pt idx="56">
                  <c:v>1990</c:v>
                </c:pt>
                <c:pt idx="57">
                  <c:v>1991</c:v>
                </c:pt>
                <c:pt idx="58">
                  <c:v>1992</c:v>
                </c:pt>
                <c:pt idx="59">
                  <c:v>1993</c:v>
                </c:pt>
                <c:pt idx="60">
                  <c:v>1994</c:v>
                </c:pt>
                <c:pt idx="61">
                  <c:v>1995</c:v>
                </c:pt>
                <c:pt idx="62">
                  <c:v>1996</c:v>
                </c:pt>
                <c:pt idx="63">
                  <c:v>1997</c:v>
                </c:pt>
                <c:pt idx="64">
                  <c:v>1998</c:v>
                </c:pt>
                <c:pt idx="65">
                  <c:v>1999</c:v>
                </c:pt>
                <c:pt idx="66">
                  <c:v>2000</c:v>
                </c:pt>
                <c:pt idx="67">
                  <c:v>2001</c:v>
                </c:pt>
                <c:pt idx="68">
                  <c:v>2002</c:v>
                </c:pt>
                <c:pt idx="69">
                  <c:v>2003</c:v>
                </c:pt>
                <c:pt idx="70">
                  <c:v>2004</c:v>
                </c:pt>
                <c:pt idx="71">
                  <c:v>2005</c:v>
                </c:pt>
                <c:pt idx="72">
                  <c:v>2006</c:v>
                </c:pt>
                <c:pt idx="73">
                  <c:v>2007</c:v>
                </c:pt>
                <c:pt idx="74">
                  <c:v>2008</c:v>
                </c:pt>
                <c:pt idx="75">
                  <c:v>2009</c:v>
                </c:pt>
                <c:pt idx="76">
                  <c:v>2010</c:v>
                </c:pt>
                <c:pt idx="77">
                  <c:v>2011</c:v>
                </c:pt>
              </c:numCache>
            </c:numRef>
          </c:xVal>
          <c:yVal>
            <c:numRef>
              <c:f>'STR Analysis'!$B$2:$B$79</c:f>
              <c:numCache>
                <c:formatCode>0.0</c:formatCode>
                <c:ptCount val="78"/>
                <c:pt idx="0">
                  <c:v>61.800000000000004</c:v>
                </c:pt>
                <c:pt idx="1">
                  <c:v>59.800000000000004</c:v>
                </c:pt>
                <c:pt idx="2">
                  <c:v>60.2</c:v>
                </c:pt>
                <c:pt idx="3">
                  <c:v>58.5</c:v>
                </c:pt>
                <c:pt idx="4">
                  <c:v>61.7</c:v>
                </c:pt>
                <c:pt idx="5">
                  <c:v>60.300000000000004</c:v>
                </c:pt>
                <c:pt idx="6">
                  <c:v>57.2</c:v>
                </c:pt>
                <c:pt idx="7">
                  <c:v>59.9</c:v>
                </c:pt>
                <c:pt idx="8">
                  <c:v>58.9</c:v>
                </c:pt>
                <c:pt idx="9">
                  <c:v>59</c:v>
                </c:pt>
                <c:pt idx="10">
                  <c:v>59.7</c:v>
                </c:pt>
                <c:pt idx="11">
                  <c:v>58.300000000000004</c:v>
                </c:pt>
                <c:pt idx="12">
                  <c:v>60.9</c:v>
                </c:pt>
                <c:pt idx="13">
                  <c:v>58.2</c:v>
                </c:pt>
                <c:pt idx="14">
                  <c:v>59.6</c:v>
                </c:pt>
                <c:pt idx="15">
                  <c:v>61</c:v>
                </c:pt>
                <c:pt idx="16">
                  <c:v>58.1</c:v>
                </c:pt>
                <c:pt idx="17">
                  <c:v>59.4</c:v>
                </c:pt>
                <c:pt idx="18">
                  <c:v>62.4</c:v>
                </c:pt>
                <c:pt idx="19">
                  <c:v>62.4</c:v>
                </c:pt>
                <c:pt idx="20">
                  <c:v>62.1</c:v>
                </c:pt>
                <c:pt idx="21">
                  <c:v>61.2</c:v>
                </c:pt>
                <c:pt idx="22">
                  <c:v>61.300000000000004</c:v>
                </c:pt>
                <c:pt idx="23">
                  <c:v>61.5</c:v>
                </c:pt>
                <c:pt idx="24">
                  <c:v>58</c:v>
                </c:pt>
                <c:pt idx="25">
                  <c:v>60</c:v>
                </c:pt>
                <c:pt idx="26">
                  <c:v>58.6</c:v>
                </c:pt>
                <c:pt idx="27">
                  <c:v>59.800000000000004</c:v>
                </c:pt>
                <c:pt idx="28">
                  <c:v>60.5</c:v>
                </c:pt>
                <c:pt idx="29">
                  <c:v>59.9</c:v>
                </c:pt>
                <c:pt idx="30">
                  <c:v>61.2</c:v>
                </c:pt>
                <c:pt idx="31">
                  <c:v>60.5</c:v>
                </c:pt>
                <c:pt idx="32">
                  <c:v>59</c:v>
                </c:pt>
                <c:pt idx="33">
                  <c:v>59.5</c:v>
                </c:pt>
                <c:pt idx="34">
                  <c:v>58.9</c:v>
                </c:pt>
                <c:pt idx="35">
                  <c:v>58.6</c:v>
                </c:pt>
                <c:pt idx="36">
                  <c:v>59.9</c:v>
                </c:pt>
                <c:pt idx="37">
                  <c:v>60.6</c:v>
                </c:pt>
                <c:pt idx="38">
                  <c:v>60.1</c:v>
                </c:pt>
                <c:pt idx="39">
                  <c:v>61</c:v>
                </c:pt>
                <c:pt idx="40">
                  <c:v>60.6</c:v>
                </c:pt>
                <c:pt idx="41">
                  <c:v>60.9</c:v>
                </c:pt>
                <c:pt idx="42">
                  <c:v>58.6</c:v>
                </c:pt>
                <c:pt idx="43">
                  <c:v>60.1</c:v>
                </c:pt>
                <c:pt idx="44">
                  <c:v>58.800000000000004</c:v>
                </c:pt>
                <c:pt idx="45">
                  <c:v>59.6</c:v>
                </c:pt>
                <c:pt idx="46">
                  <c:v>60.2</c:v>
                </c:pt>
                <c:pt idx="47">
                  <c:v>59.9</c:v>
                </c:pt>
                <c:pt idx="48">
                  <c:v>59.9</c:v>
                </c:pt>
                <c:pt idx="49">
                  <c:v>60.300000000000004</c:v>
                </c:pt>
                <c:pt idx="50">
                  <c:v>60.6</c:v>
                </c:pt>
                <c:pt idx="51">
                  <c:v>60.6</c:v>
                </c:pt>
                <c:pt idx="52">
                  <c:v>61.7</c:v>
                </c:pt>
                <c:pt idx="53">
                  <c:v>61.800000000000004</c:v>
                </c:pt>
                <c:pt idx="54">
                  <c:v>60</c:v>
                </c:pt>
                <c:pt idx="55">
                  <c:v>59</c:v>
                </c:pt>
                <c:pt idx="56">
                  <c:v>62.5</c:v>
                </c:pt>
                <c:pt idx="57">
                  <c:v>62.7</c:v>
                </c:pt>
                <c:pt idx="58">
                  <c:v>59.7</c:v>
                </c:pt>
                <c:pt idx="59">
                  <c:v>60.1</c:v>
                </c:pt>
                <c:pt idx="60">
                  <c:v>60.4</c:v>
                </c:pt>
                <c:pt idx="61">
                  <c:v>60</c:v>
                </c:pt>
                <c:pt idx="62">
                  <c:v>59.2</c:v>
                </c:pt>
                <c:pt idx="63">
                  <c:v>59</c:v>
                </c:pt>
                <c:pt idx="64">
                  <c:v>62.6</c:v>
                </c:pt>
                <c:pt idx="65">
                  <c:v>63</c:v>
                </c:pt>
                <c:pt idx="66">
                  <c:v>62.2</c:v>
                </c:pt>
                <c:pt idx="67">
                  <c:v>62.9</c:v>
                </c:pt>
                <c:pt idx="68">
                  <c:v>63.4</c:v>
                </c:pt>
                <c:pt idx="69">
                  <c:v>61.800000000000004</c:v>
                </c:pt>
                <c:pt idx="70">
                  <c:v>64.099999999999994</c:v>
                </c:pt>
                <c:pt idx="71">
                  <c:v>63.1</c:v>
                </c:pt>
                <c:pt idx="72">
                  <c:v>62.5</c:v>
                </c:pt>
                <c:pt idx="73">
                  <c:v>63.5</c:v>
                </c:pt>
                <c:pt idx="74">
                  <c:v>61.6</c:v>
                </c:pt>
                <c:pt idx="75">
                  <c:v>62.300000000000004</c:v>
                </c:pt>
                <c:pt idx="76">
                  <c:v>62.300000000000004</c:v>
                </c:pt>
                <c:pt idx="77">
                  <c:v>63.6</c:v>
                </c:pt>
              </c:numCache>
            </c:numRef>
          </c:yVal>
          <c:smooth val="1"/>
        </c:ser>
        <c:axId val="201919872"/>
        <c:axId val="201942144"/>
      </c:scatterChart>
      <c:valAx>
        <c:axId val="201919872"/>
        <c:scaling>
          <c:orientation val="minMax"/>
        </c:scaling>
        <c:axPos val="b"/>
        <c:numFmt formatCode="General" sourceLinked="1"/>
        <c:minorTickMark val="out"/>
        <c:tickLblPos val="nextTo"/>
        <c:txPr>
          <a:bodyPr/>
          <a:lstStyle/>
          <a:p>
            <a:pPr>
              <a:defRPr sz="1400" baseline="0">
                <a:latin typeface="Garamond" pitchFamily="18" charset="0"/>
              </a:defRPr>
            </a:pPr>
            <a:endParaRPr lang="en-US"/>
          </a:p>
        </c:txPr>
        <c:crossAx val="201942144"/>
        <c:crosses val="autoZero"/>
        <c:crossBetween val="midCat"/>
      </c:valAx>
      <c:valAx>
        <c:axId val="201942144"/>
        <c:scaling>
          <c:orientation val="minMax"/>
          <c:min val="57"/>
        </c:scaling>
        <c:axPos val="l"/>
        <c:majorGridlines>
          <c:spPr>
            <a:ln cap="rnd">
              <a:solidFill>
                <a:schemeClr val="bg1">
                  <a:lumMod val="75000"/>
                </a:schemeClr>
              </a:solidFill>
              <a:prstDash val="dash"/>
            </a:ln>
          </c:spPr>
        </c:majorGridlines>
        <c:numFmt formatCode="0.0" sourceLinked="1"/>
        <c:minorTickMark val="out"/>
        <c:tickLblPos val="nextTo"/>
        <c:txPr>
          <a:bodyPr/>
          <a:lstStyle/>
          <a:p>
            <a:pPr>
              <a:defRPr sz="1400" baseline="0">
                <a:latin typeface="Garamond" pitchFamily="18" charset="0"/>
              </a:defRPr>
            </a:pPr>
            <a:endParaRPr lang="en-US"/>
          </a:p>
        </c:txPr>
        <c:crossAx val="201919872"/>
        <c:crosses val="autoZero"/>
        <c:crossBetween val="midCat"/>
      </c:valAx>
    </c:plotArea>
    <c:legend>
      <c:legendPos val="r"/>
      <c:layout>
        <c:manualLayout>
          <c:xMode val="edge"/>
          <c:yMode val="edge"/>
          <c:x val="0.60595341207349174"/>
          <c:y val="0.77899542880925632"/>
          <c:w val="0.31822115384615385"/>
          <c:h val="9.0916264600379146E-2"/>
        </c:manualLayout>
      </c:layout>
      <c:txPr>
        <a:bodyPr/>
        <a:lstStyle/>
        <a:p>
          <a:pPr>
            <a:defRPr sz="1200">
              <a:latin typeface="Garamond" pitchFamily="18" charset="0"/>
            </a:defRPr>
          </a:pPr>
          <a:endParaRPr lang="en-US"/>
        </a:p>
      </c:txPr>
    </c:legend>
    <c:plotVisOnly val="1"/>
    <c:dispBlanksAs val="gap"/>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1551459828583374"/>
          <c:y val="0.15837515085824391"/>
          <c:w val="0.74985819803498144"/>
          <c:h val="0.70010947252495048"/>
        </c:manualLayout>
      </c:layout>
      <c:lineChart>
        <c:grouping val="standard"/>
        <c:ser>
          <c:idx val="1"/>
          <c:order val="0"/>
          <c:tx>
            <c:strRef>
              <c:f>Sheet1!$A$3</c:f>
              <c:strCache>
                <c:ptCount val="1"/>
                <c:pt idx="0">
                  <c:v>PREC (mm)</c:v>
                </c:pt>
              </c:strCache>
            </c:strRef>
          </c:tx>
          <c:spPr>
            <a:ln>
              <a:solidFill>
                <a:schemeClr val="accent1"/>
              </a:solidFill>
            </a:ln>
          </c:spPr>
          <c:marker>
            <c:symbol val="triangle"/>
            <c:size val="7"/>
            <c:spPr>
              <a:solidFill>
                <a:schemeClr val="accent1"/>
              </a:solidFill>
              <a:ln cap="rnd">
                <a:solidFill>
                  <a:schemeClr val="accent1"/>
                </a:solidFill>
              </a:ln>
            </c:spPr>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0</c:formatCode>
                <c:ptCount val="12"/>
                <c:pt idx="0">
                  <c:v>115.14341025641028</c:v>
                </c:pt>
                <c:pt idx="1">
                  <c:v>102.16010256410263</c:v>
                </c:pt>
                <c:pt idx="2">
                  <c:v>129.72887179487108</c:v>
                </c:pt>
                <c:pt idx="3">
                  <c:v>113.35564102564101</c:v>
                </c:pt>
                <c:pt idx="4">
                  <c:v>119.69912820512813</c:v>
                </c:pt>
                <c:pt idx="5">
                  <c:v>113.99715384615382</c:v>
                </c:pt>
                <c:pt idx="6">
                  <c:v>112.63597435897418</c:v>
                </c:pt>
                <c:pt idx="7">
                  <c:v>98.929743589743566</c:v>
                </c:pt>
                <c:pt idx="8">
                  <c:v>96.591641025641024</c:v>
                </c:pt>
                <c:pt idx="9">
                  <c:v>79.573641025640981</c:v>
                </c:pt>
                <c:pt idx="10">
                  <c:v>108.66641025641015</c:v>
                </c:pt>
                <c:pt idx="11">
                  <c:v>115.95751282051286</c:v>
                </c:pt>
              </c:numCache>
            </c:numRef>
          </c:val>
          <c:smooth val="1"/>
        </c:ser>
        <c:marker val="1"/>
        <c:axId val="201992448"/>
        <c:axId val="201994624"/>
      </c:lineChart>
      <c:lineChart>
        <c:grouping val="standard"/>
        <c:ser>
          <c:idx val="2"/>
          <c:order val="1"/>
          <c:tx>
            <c:strRef>
              <c:f>Sheet1!$A$2</c:f>
              <c:strCache>
                <c:ptCount val="1"/>
                <c:pt idx="0">
                  <c:v>PET (mm)</c:v>
                </c:pt>
              </c:strCache>
            </c:strRef>
          </c:tx>
          <c:spPr>
            <a:ln>
              <a:solidFill>
                <a:srgbClr val="FF0000"/>
              </a:solidFill>
            </a:ln>
          </c:spPr>
          <c:marker>
            <c:symbol val="circle"/>
            <c:size val="7"/>
            <c:spPr>
              <a:solidFill>
                <a:srgbClr val="FF0000"/>
              </a:solidFill>
              <a:ln cap="rnd">
                <a:solidFill>
                  <a:srgbClr val="FF0000"/>
                </a:solidFill>
              </a:ln>
            </c:spPr>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0</c:formatCode>
                <c:ptCount val="12"/>
                <c:pt idx="0">
                  <c:v>3.8297435897435839</c:v>
                </c:pt>
                <c:pt idx="1">
                  <c:v>7.0293589743589751</c:v>
                </c:pt>
                <c:pt idx="2">
                  <c:v>26.414615384615388</c:v>
                </c:pt>
                <c:pt idx="3">
                  <c:v>58.462307692307675</c:v>
                </c:pt>
                <c:pt idx="4">
                  <c:v>97.024358974358918</c:v>
                </c:pt>
                <c:pt idx="5">
                  <c:v>133.61525641025639</c:v>
                </c:pt>
                <c:pt idx="6">
                  <c:v>152.45820512820521</c:v>
                </c:pt>
                <c:pt idx="7">
                  <c:v>138.76038461538462</c:v>
                </c:pt>
                <c:pt idx="8">
                  <c:v>96.171282051281764</c:v>
                </c:pt>
                <c:pt idx="9">
                  <c:v>54.003717948718013</c:v>
                </c:pt>
                <c:pt idx="10">
                  <c:v>20.889230769230767</c:v>
                </c:pt>
                <c:pt idx="11">
                  <c:v>6.2284615384615387</c:v>
                </c:pt>
              </c:numCache>
            </c:numRef>
          </c:val>
          <c:smooth val="1"/>
        </c:ser>
        <c:marker val="1"/>
        <c:axId val="201996160"/>
        <c:axId val="201997696"/>
      </c:lineChart>
      <c:catAx>
        <c:axId val="201992448"/>
        <c:scaling>
          <c:orientation val="minMax"/>
        </c:scaling>
        <c:axPos val="b"/>
        <c:numFmt formatCode="General" sourceLinked="1"/>
        <c:majorTickMark val="cross"/>
        <c:tickLblPos val="low"/>
        <c:txPr>
          <a:bodyPr/>
          <a:lstStyle/>
          <a:p>
            <a:pPr>
              <a:defRPr sz="1400" baseline="0">
                <a:latin typeface="Garamond" pitchFamily="18" charset="0"/>
              </a:defRPr>
            </a:pPr>
            <a:endParaRPr lang="en-US"/>
          </a:p>
        </c:txPr>
        <c:crossAx val="201994624"/>
        <c:crossesAt val="1"/>
        <c:auto val="1"/>
        <c:lblAlgn val="ctr"/>
        <c:lblOffset val="100"/>
        <c:tickLblSkip val="1"/>
        <c:tickMarkSkip val="1"/>
      </c:catAx>
      <c:valAx>
        <c:axId val="201994624"/>
        <c:scaling>
          <c:orientation val="minMax"/>
          <c:max val="160"/>
        </c:scaling>
        <c:axPos val="l"/>
        <c:majorGridlines>
          <c:spPr>
            <a:ln cap="rnd">
              <a:solidFill>
                <a:schemeClr val="bg1">
                  <a:lumMod val="75000"/>
                </a:schemeClr>
              </a:solidFill>
              <a:prstDash val="dash"/>
            </a:ln>
          </c:spPr>
        </c:majorGridlines>
        <c:numFmt formatCode="0" sourceLinked="1"/>
        <c:minorTickMark val="out"/>
        <c:tickLblPos val="nextTo"/>
        <c:txPr>
          <a:bodyPr/>
          <a:lstStyle/>
          <a:p>
            <a:pPr>
              <a:defRPr sz="1400" baseline="0">
                <a:latin typeface="Garamond" pitchFamily="18" charset="0"/>
              </a:defRPr>
            </a:pPr>
            <a:endParaRPr lang="en-US"/>
          </a:p>
        </c:txPr>
        <c:crossAx val="201992448"/>
        <c:crosses val="autoZero"/>
        <c:crossBetween val="midCat"/>
      </c:valAx>
      <c:catAx>
        <c:axId val="201996160"/>
        <c:scaling>
          <c:orientation val="minMax"/>
        </c:scaling>
        <c:delete val="1"/>
        <c:axPos val="b"/>
        <c:tickLblPos val="none"/>
        <c:crossAx val="201997696"/>
        <c:crossesAt val="12"/>
        <c:auto val="1"/>
        <c:lblAlgn val="ctr"/>
        <c:lblOffset val="100"/>
      </c:catAx>
      <c:valAx>
        <c:axId val="201997696"/>
        <c:scaling>
          <c:orientation val="minMax"/>
          <c:max val="160"/>
        </c:scaling>
        <c:axPos val="r"/>
        <c:numFmt formatCode="0" sourceLinked="1"/>
        <c:minorTickMark val="out"/>
        <c:tickLblPos val="nextTo"/>
        <c:txPr>
          <a:bodyPr/>
          <a:lstStyle/>
          <a:p>
            <a:pPr>
              <a:defRPr sz="1400" baseline="0">
                <a:latin typeface="Garamond" pitchFamily="18" charset="0"/>
              </a:defRPr>
            </a:pPr>
            <a:endParaRPr lang="en-US"/>
          </a:p>
        </c:txPr>
        <c:crossAx val="201996160"/>
        <c:crosses val="max"/>
        <c:crossBetween val="midCat"/>
      </c:valAx>
    </c:plotArea>
    <c:legend>
      <c:legendPos val="r"/>
      <c:layout>
        <c:manualLayout>
          <c:xMode val="edge"/>
          <c:yMode val="edge"/>
          <c:x val="0.36250412282535482"/>
          <c:y val="0.77242309711286095"/>
          <c:w val="0.33851674641148338"/>
          <c:h val="7.2878915135608111E-2"/>
        </c:manualLayout>
      </c:layout>
      <c:txPr>
        <a:bodyPr/>
        <a:lstStyle/>
        <a:p>
          <a:pPr>
            <a:defRPr sz="1400">
              <a:latin typeface="Garamond" pitchFamily="18" charset="0"/>
            </a:defRPr>
          </a:pPr>
          <a:endParaRPr lang="en-US"/>
        </a:p>
      </c:txPr>
    </c:legend>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0.11111</cdr:x>
      <cdr:y>0.01641</cdr:y>
    </cdr:from>
    <cdr:to>
      <cdr:x>0.86557</cdr:x>
      <cdr:y>0.07132</cdr:y>
    </cdr:to>
    <cdr:sp macro="" textlink="">
      <cdr:nvSpPr>
        <cdr:cNvPr id="2" name="TextBox 1"/>
        <cdr:cNvSpPr txBox="1"/>
      </cdr:nvSpPr>
      <cdr:spPr>
        <a:xfrm xmlns:a="http://schemas.openxmlformats.org/drawingml/2006/main">
          <a:off x="1066800" y="88312"/>
          <a:ext cx="7243711" cy="2955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latin typeface="Garamond" pitchFamily="18" charset="0"/>
            </a:rPr>
            <a:t> Daily Air and Soil</a:t>
          </a:r>
          <a:r>
            <a:rPr lang="en-US" sz="1800" baseline="0" dirty="0">
              <a:latin typeface="Garamond" pitchFamily="18" charset="0"/>
            </a:rPr>
            <a:t> Temperatures at Mammoth Cave </a:t>
          </a:r>
          <a:r>
            <a:rPr lang="en-US" sz="1800" baseline="0" dirty="0" smtClean="0">
              <a:latin typeface="Garamond" pitchFamily="18" charset="0"/>
            </a:rPr>
            <a:t>National </a:t>
          </a:r>
          <a:r>
            <a:rPr lang="en-US" sz="1800" baseline="0" dirty="0">
              <a:latin typeface="Garamond" pitchFamily="18" charset="0"/>
            </a:rPr>
            <a:t>Park, KY</a:t>
          </a:r>
          <a:endParaRPr lang="en-US" sz="1800" dirty="0">
            <a:latin typeface="Garamond" pitchFamily="18" charset="0"/>
          </a:endParaRPr>
        </a:p>
      </cdr:txBody>
    </cdr:sp>
  </cdr:relSizeAnchor>
  <cdr:relSizeAnchor xmlns:cdr="http://schemas.openxmlformats.org/drawingml/2006/chartDrawing">
    <cdr:from>
      <cdr:x>0.43712</cdr:x>
      <cdr:y>0.07797</cdr:y>
    </cdr:from>
    <cdr:to>
      <cdr:x>0.68864</cdr:x>
      <cdr:y>0.12789</cdr:y>
    </cdr:to>
    <cdr:sp macro="" textlink="">
      <cdr:nvSpPr>
        <cdr:cNvPr id="3" name="TextBox 2"/>
        <cdr:cNvSpPr txBox="1"/>
      </cdr:nvSpPr>
      <cdr:spPr>
        <a:xfrm xmlns:a="http://schemas.openxmlformats.org/drawingml/2006/main">
          <a:off x="4800602" y="458992"/>
          <a:ext cx="2762250" cy="2938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latin typeface="Garamond" pitchFamily="18" charset="0"/>
            </a:rPr>
            <a:t>2011 Data from NRCS SCAN Site</a:t>
          </a:r>
          <a:r>
            <a:rPr lang="en-US" sz="1100" baseline="0" dirty="0">
              <a:latin typeface="Garamond" pitchFamily="18" charset="0"/>
            </a:rPr>
            <a:t> 2079</a:t>
          </a:r>
          <a:endParaRPr lang="en-US" sz="1100" dirty="0">
            <a:latin typeface="Garamond" pitchFamily="18" charset="0"/>
          </a:endParaRPr>
        </a:p>
      </cdr:txBody>
    </cdr:sp>
  </cdr:relSizeAnchor>
  <cdr:relSizeAnchor xmlns:cdr="http://schemas.openxmlformats.org/drawingml/2006/chartDrawing">
    <cdr:from>
      <cdr:x>0.52125</cdr:x>
      <cdr:y>0.47896</cdr:y>
    </cdr:from>
    <cdr:to>
      <cdr:x>0.67736</cdr:x>
      <cdr:y>0.56473</cdr:y>
    </cdr:to>
    <cdr:sp macro="" textlink="">
      <cdr:nvSpPr>
        <cdr:cNvPr id="9" name="TextBox 8"/>
        <cdr:cNvSpPr txBox="1"/>
      </cdr:nvSpPr>
      <cdr:spPr>
        <a:xfrm xmlns:a="http://schemas.openxmlformats.org/drawingml/2006/main">
          <a:off x="5724527" y="2819400"/>
          <a:ext cx="1714500" cy="504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dirty="0">
              <a:latin typeface="Garamond" pitchFamily="18" charset="0"/>
            </a:rPr>
            <a:t>ST Amplitude</a:t>
          </a:r>
          <a:r>
            <a:rPr lang="en-US" sz="1000" baseline="0" dirty="0">
              <a:latin typeface="Garamond" pitchFamily="18" charset="0"/>
            </a:rPr>
            <a:t> = 21.3</a:t>
          </a:r>
          <a:r>
            <a:rPr lang="en-US" sz="1000" baseline="30000" dirty="0">
              <a:latin typeface="Garamond" pitchFamily="18" charset="0"/>
            </a:rPr>
            <a:t>o</a:t>
          </a:r>
          <a:r>
            <a:rPr lang="en-US" sz="1000" baseline="0" dirty="0">
              <a:latin typeface="Garamond" pitchFamily="18" charset="0"/>
            </a:rPr>
            <a:t>C</a:t>
          </a:r>
        </a:p>
        <a:p xmlns:a="http://schemas.openxmlformats.org/drawingml/2006/main">
          <a:pPr algn="ctr"/>
          <a:r>
            <a:rPr lang="en-US" sz="1000" baseline="0" dirty="0">
              <a:latin typeface="Garamond" pitchFamily="18" charset="0"/>
            </a:rPr>
            <a:t>AT Amplitude </a:t>
          </a:r>
          <a:r>
            <a:rPr lang="en-US" sz="1000" baseline="0" dirty="0" smtClean="0">
              <a:latin typeface="Garamond" pitchFamily="18" charset="0"/>
            </a:rPr>
            <a:t>= 39.6</a:t>
          </a:r>
          <a:r>
            <a:rPr lang="en-US" sz="1000" baseline="30000" dirty="0" smtClean="0">
              <a:latin typeface="Garamond" pitchFamily="18" charset="0"/>
            </a:rPr>
            <a:t>o</a:t>
          </a:r>
          <a:r>
            <a:rPr lang="en-US" sz="1000" baseline="0" dirty="0" smtClean="0">
              <a:latin typeface="Garamond" pitchFamily="18" charset="0"/>
            </a:rPr>
            <a:t>C</a:t>
          </a:r>
          <a:endParaRPr lang="en-US" sz="1000" dirty="0">
            <a:latin typeface="Garamond"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0.44295</cdr:x>
      <cdr:y>0.20217</cdr:y>
    </cdr:from>
    <cdr:to>
      <cdr:x>0.44519</cdr:x>
      <cdr:y>0.87616</cdr:y>
    </cdr:to>
    <cdr:sp macro="" textlink="">
      <cdr:nvSpPr>
        <cdr:cNvPr id="3" name="Straight Connector 2"/>
        <cdr:cNvSpPr/>
      </cdr:nvSpPr>
      <cdr:spPr>
        <a:xfrm xmlns:a="http://schemas.openxmlformats.org/drawingml/2006/main">
          <a:off x="3771901" y="1041807"/>
          <a:ext cx="19049" cy="3473043"/>
        </a:xfrm>
        <a:prstGeom xmlns:a="http://schemas.openxmlformats.org/drawingml/2006/main" prst="line">
          <a:avLst/>
        </a:prstGeom>
        <a:ln xmlns:a="http://schemas.openxmlformats.org/drawingml/2006/main" w="41275" cap="rnd">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cdr:y>
    </cdr:from>
    <cdr:to>
      <cdr:x>0</cdr:x>
      <cdr:y>0</cdr:y>
    </cdr:to>
    <cdr:sp macro="" textlink="">
      <cdr:nvSpPr>
        <cdr:cNvPr id="4" name="Straight Connector 3"/>
        <cdr:cNvSpPr/>
      </cdr:nvSpPr>
      <cdr:spPr>
        <a:xfrm xmlns:a="http://schemas.openxmlformats.org/drawingml/2006/main">
          <a:off x="0" y="-609600"/>
          <a:ext cx="0" cy="0"/>
        </a:xfrm>
        <a:prstGeom xmlns:a="http://schemas.openxmlformats.org/drawingml/2006/main" prst="line">
          <a:avLst/>
        </a:prstGeom>
        <a:noFill xmlns:a="http://schemas.openxmlformats.org/drawingml/2006/main"/>
        <a:ln xmlns:a="http://schemas.openxmlformats.org/drawingml/2006/main" w="41275" cap="rnd" cmpd="sng" algn="ctr">
          <a:solidFill>
            <a:srgbClr val="FF0000"/>
          </a:solidFill>
          <a:prstDash val="sysDot"/>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0.07965</cdr:x>
      <cdr:y>0.06061</cdr:y>
    </cdr:from>
    <cdr:to>
      <cdr:x>0.96735</cdr:x>
      <cdr:y>0.15298</cdr:y>
    </cdr:to>
    <cdr:sp macro="" textlink="">
      <cdr:nvSpPr>
        <cdr:cNvPr id="2" name="TextBox 1"/>
        <cdr:cNvSpPr txBox="1"/>
      </cdr:nvSpPr>
      <cdr:spPr>
        <a:xfrm xmlns:a="http://schemas.openxmlformats.org/drawingml/2006/main">
          <a:off x="685800" y="304800"/>
          <a:ext cx="7643629" cy="4645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latin typeface="Garamond" pitchFamily="18" charset="0"/>
            </a:rPr>
            <a:t>Comparison Between MAST and MAAT at Mammoth Cave</a:t>
          </a:r>
          <a:r>
            <a:rPr lang="en-US" sz="1800" baseline="0" dirty="0">
              <a:latin typeface="Garamond" pitchFamily="18" charset="0"/>
            </a:rPr>
            <a:t> Natl Park, KY</a:t>
          </a:r>
          <a:endParaRPr lang="en-US" sz="1800" dirty="0">
            <a:latin typeface="Garamond" pitchFamily="18" charset="0"/>
          </a:endParaRPr>
        </a:p>
      </cdr:txBody>
    </cdr:sp>
  </cdr:relSizeAnchor>
  <cdr:relSizeAnchor xmlns:cdr="http://schemas.openxmlformats.org/drawingml/2006/chartDrawing">
    <cdr:from>
      <cdr:x>0.0461</cdr:x>
      <cdr:y>0.11446</cdr:y>
    </cdr:from>
    <cdr:to>
      <cdr:x>0.0922</cdr:x>
      <cdr:y>0.85542</cdr:y>
    </cdr:to>
    <cdr:sp macro="" textlink="">
      <cdr:nvSpPr>
        <cdr:cNvPr id="3" name="TextBox 5"/>
        <cdr:cNvSpPr txBox="1"/>
      </cdr:nvSpPr>
      <cdr:spPr>
        <a:xfrm xmlns:a="http://schemas.openxmlformats.org/drawingml/2006/main" rot="16200000">
          <a:off x="-1200150" y="2114550"/>
          <a:ext cx="3514725" cy="371475"/>
        </a:xfrm>
        <a:prstGeom xmlns:a="http://schemas.openxmlformats.org/drawingml/2006/main" prst="rect">
          <a:avLst/>
        </a:prstGeom>
        <a:solidFill xmlns:a="http://schemas.openxmlformats.org/drawingml/2006/main">
          <a:sysClr val="window" lastClr="FFFFFF"/>
        </a:solidFill>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n-US" sz="1400" dirty="0">
              <a:latin typeface="Garamond" pitchFamily="18" charset="0"/>
            </a:rPr>
            <a:t>MAAT</a:t>
          </a:r>
          <a:r>
            <a:rPr lang="en-US" sz="1400" baseline="0" dirty="0">
              <a:latin typeface="Garamond" pitchFamily="18" charset="0"/>
            </a:rPr>
            <a:t> or  MAST (</a:t>
          </a:r>
          <a:r>
            <a:rPr lang="en-US" sz="1400" baseline="30000" dirty="0">
              <a:latin typeface="Garamond" pitchFamily="18" charset="0"/>
            </a:rPr>
            <a:t>o</a:t>
          </a:r>
          <a:r>
            <a:rPr lang="en-US" sz="1400" baseline="0" dirty="0">
              <a:latin typeface="Garamond" pitchFamily="18" charset="0"/>
            </a:rPr>
            <a:t>F)</a:t>
          </a:r>
          <a:endParaRPr lang="en-US" sz="1400" dirty="0">
            <a:latin typeface="Garamond"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0.75</cdr:x>
      <cdr:y>0.61039</cdr:y>
    </cdr:from>
    <cdr:to>
      <cdr:x>0.925</cdr:x>
      <cdr:y>0.66234</cdr:y>
    </cdr:to>
    <cdr:sp macro="" textlink="">
      <cdr:nvSpPr>
        <cdr:cNvPr id="2" name="TextBox 1"/>
        <cdr:cNvSpPr txBox="1"/>
      </cdr:nvSpPr>
      <cdr:spPr>
        <a:xfrm xmlns:a="http://schemas.openxmlformats.org/drawingml/2006/main">
          <a:off x="6858000" y="3581400"/>
          <a:ext cx="1600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solidFill>
                <a:srgbClr val="FF0000"/>
              </a:solidFill>
              <a:latin typeface="Garamond" pitchFamily="18" charset="0"/>
            </a:rPr>
            <a:t>Thermic</a:t>
          </a:r>
          <a:endParaRPr lang="en-US" sz="1400" b="1" dirty="0">
            <a:solidFill>
              <a:srgbClr val="FF0000"/>
            </a:solidFill>
            <a:latin typeface="Garamond" pitchFamily="18" charset="0"/>
          </a:endParaRPr>
        </a:p>
      </cdr:txBody>
    </cdr:sp>
  </cdr:relSizeAnchor>
  <cdr:relSizeAnchor xmlns:cdr="http://schemas.openxmlformats.org/drawingml/2006/chartDrawing">
    <cdr:from>
      <cdr:x>0.025</cdr:x>
      <cdr:y>0.19481</cdr:y>
    </cdr:from>
    <cdr:to>
      <cdr:x>0.075</cdr:x>
      <cdr:y>0.77922</cdr:y>
    </cdr:to>
    <cdr:sp macro="" textlink="">
      <cdr:nvSpPr>
        <cdr:cNvPr id="3" name="TextBox 2"/>
        <cdr:cNvSpPr txBox="1"/>
      </cdr:nvSpPr>
      <cdr:spPr>
        <a:xfrm xmlns:a="http://schemas.openxmlformats.org/drawingml/2006/main" rot="16200000">
          <a:off x="-1257300" y="2628900"/>
          <a:ext cx="3429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smtClean="0">
              <a:latin typeface="Garamond" pitchFamily="18" charset="0"/>
            </a:rPr>
            <a:t>Mean Annual Soil Temperature at 20 in (</a:t>
          </a:r>
          <a:r>
            <a:rPr lang="en-US" sz="1400" baseline="30000" dirty="0" smtClean="0">
              <a:latin typeface="Garamond" pitchFamily="18" charset="0"/>
            </a:rPr>
            <a:t>o</a:t>
          </a:r>
          <a:r>
            <a:rPr lang="en-US" sz="1400" dirty="0" smtClean="0">
              <a:latin typeface="Garamond" pitchFamily="18" charset="0"/>
            </a:rPr>
            <a:t>F)</a:t>
          </a:r>
          <a:endParaRPr lang="en-US" sz="1400" dirty="0">
            <a:latin typeface="Garamond" pitchFamily="18" charset="0"/>
          </a:endParaRPr>
        </a:p>
      </cdr:txBody>
    </cdr:sp>
  </cdr:relSizeAnchor>
  <cdr:relSizeAnchor xmlns:cdr="http://schemas.openxmlformats.org/drawingml/2006/chartDrawing">
    <cdr:from>
      <cdr:x>0.34167</cdr:x>
      <cdr:y>0.41558</cdr:y>
    </cdr:from>
    <cdr:to>
      <cdr:x>0.56667</cdr:x>
      <cdr:y>0.45455</cdr:y>
    </cdr:to>
    <cdr:sp macro="" textlink="">
      <cdr:nvSpPr>
        <cdr:cNvPr id="4" name="TextBox 3"/>
        <cdr:cNvSpPr txBox="1"/>
      </cdr:nvSpPr>
      <cdr:spPr>
        <a:xfrm xmlns:a="http://schemas.openxmlformats.org/drawingml/2006/main">
          <a:off x="3124200" y="2438400"/>
          <a:ext cx="2057400" cy="2286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smtClean="0">
              <a:latin typeface="Garamond" pitchFamily="18" charset="0"/>
            </a:rPr>
            <a:t>Period of Benign Climate</a:t>
          </a:r>
          <a:endParaRPr lang="en-US" sz="1100" dirty="0">
            <a:latin typeface="Garamond"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0.02392</cdr:x>
      <cdr:y>0.204</cdr:y>
    </cdr:from>
    <cdr:to>
      <cdr:x>0.06101</cdr:x>
      <cdr:y>0.792</cdr:y>
    </cdr:to>
    <cdr:sp macro="" textlink="">
      <cdr:nvSpPr>
        <cdr:cNvPr id="3" name="TextBox 1"/>
        <cdr:cNvSpPr txBox="1"/>
      </cdr:nvSpPr>
      <cdr:spPr>
        <a:xfrm xmlns:a="http://schemas.openxmlformats.org/drawingml/2006/main" rot="16200000">
          <a:off x="-1182457" y="2428061"/>
          <a:ext cx="3041195" cy="2952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400" dirty="0">
              <a:latin typeface="Garamond" pitchFamily="18" charset="0"/>
            </a:rPr>
            <a:t>Mean Monthly Precipitation (mm)</a:t>
          </a:r>
        </a:p>
      </cdr:txBody>
    </cdr:sp>
  </cdr:relSizeAnchor>
  <cdr:relSizeAnchor xmlns:cdr="http://schemas.openxmlformats.org/drawingml/2006/chartDrawing">
    <cdr:from>
      <cdr:x>0.06195</cdr:x>
      <cdr:y>0</cdr:y>
    </cdr:from>
    <cdr:to>
      <cdr:x>0.9646</cdr:x>
      <cdr:y>0.06104</cdr:y>
    </cdr:to>
    <cdr:sp macro="" textlink="">
      <cdr:nvSpPr>
        <cdr:cNvPr id="4" name="TextBox 1"/>
        <cdr:cNvSpPr txBox="1"/>
      </cdr:nvSpPr>
      <cdr:spPr>
        <a:xfrm xmlns:a="http://schemas.openxmlformats.org/drawingml/2006/main">
          <a:off x="533421" y="0"/>
          <a:ext cx="7772358" cy="3488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400" dirty="0">
              <a:latin typeface="Garamond" pitchFamily="18" charset="0"/>
            </a:rPr>
            <a:t>Climograph of Mammoth Cave National Park, KY (1934-2011)</a:t>
          </a:r>
        </a:p>
      </cdr:txBody>
    </cdr:sp>
  </cdr:relSizeAnchor>
  <cdr:relSizeAnchor xmlns:cdr="http://schemas.openxmlformats.org/drawingml/2006/chartDrawing">
    <cdr:from>
      <cdr:x>0.0354</cdr:x>
      <cdr:y>0.72</cdr:y>
    </cdr:from>
    <cdr:to>
      <cdr:x>0.04689</cdr:x>
      <cdr:y>0.74121</cdr:y>
    </cdr:to>
    <cdr:sp macro="" textlink="">
      <cdr:nvSpPr>
        <cdr:cNvPr id="5" name="Isosceles Triangle 4"/>
        <cdr:cNvSpPr/>
      </cdr:nvSpPr>
      <cdr:spPr>
        <a:xfrm xmlns:a="http://schemas.openxmlformats.org/drawingml/2006/main" rot="16200000">
          <a:off x="293660" y="4125940"/>
          <a:ext cx="121215" cy="98935"/>
        </a:xfrm>
        <a:prstGeom xmlns:a="http://schemas.openxmlformats.org/drawingml/2006/main" prst="triangle">
          <a:avLst/>
        </a:prstGeom>
        <a:solidFill xmlns:a="http://schemas.openxmlformats.org/drawingml/2006/main">
          <a:srgbClr val="00B0F0"/>
        </a:solidFill>
        <a:ln xmlns:a="http://schemas.openxmlformats.org/drawingml/2006/main">
          <a:solidFill>
            <a:srgbClr val="00B0F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0.92035</cdr:x>
      <cdr:y>0.09333</cdr:y>
    </cdr:from>
    <cdr:to>
      <cdr:x>0.9658</cdr:x>
      <cdr:y>0.78733</cdr:y>
    </cdr:to>
    <cdr:sp macro="" textlink="">
      <cdr:nvSpPr>
        <cdr:cNvPr id="2" name="TextBox 1"/>
        <cdr:cNvSpPr txBox="1"/>
      </cdr:nvSpPr>
      <cdr:spPr>
        <a:xfrm xmlns:a="http://schemas.openxmlformats.org/drawingml/2006/main" rot="16200000">
          <a:off x="6137371" y="2320829"/>
          <a:ext cx="3966210" cy="3913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400" dirty="0">
              <a:latin typeface="Garamond" pitchFamily="18" charset="0"/>
            </a:rPr>
            <a:t>Monthly Potential Evapotranspiration (mm)</a:t>
          </a:r>
        </a:p>
      </cdr:txBody>
    </cdr:sp>
  </cdr:relSizeAnchor>
  <cdr:relSizeAnchor xmlns:cdr="http://schemas.openxmlformats.org/drawingml/2006/chartDrawing">
    <cdr:from>
      <cdr:x>0.81416</cdr:x>
      <cdr:y>0.45333</cdr:y>
    </cdr:from>
    <cdr:to>
      <cdr:x>0.85348</cdr:x>
      <cdr:y>0.68</cdr:y>
    </cdr:to>
    <cdr:sp macro="" textlink="">
      <cdr:nvSpPr>
        <cdr:cNvPr id="6" name="TextBox 4"/>
        <cdr:cNvSpPr txBox="1"/>
      </cdr:nvSpPr>
      <cdr:spPr>
        <a:xfrm xmlns:a="http://schemas.openxmlformats.org/drawingml/2006/main" rot="16200000">
          <a:off x="6531989" y="3069211"/>
          <a:ext cx="1295379" cy="3385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sz="1600" b="1" dirty="0" smtClean="0">
              <a:latin typeface="Garamond" pitchFamily="18" charset="0"/>
            </a:rPr>
            <a:t>Surplus</a:t>
          </a:r>
          <a:endParaRPr lang="en-US" sz="1600" b="1" dirty="0">
            <a:latin typeface="Garamond" pitchFamily="18" charset="0"/>
          </a:endParaRPr>
        </a:p>
      </cdr:txBody>
    </cdr:sp>
  </cdr:relSizeAnchor>
  <cdr:relSizeAnchor xmlns:cdr="http://schemas.openxmlformats.org/drawingml/2006/chartDrawing">
    <cdr:from>
      <cdr:x>0.11504</cdr:x>
      <cdr:y>0.16</cdr:y>
    </cdr:from>
    <cdr:to>
      <cdr:x>0.35398</cdr:x>
      <cdr:y>0.29333</cdr:y>
    </cdr:to>
    <cdr:sp macro="" textlink="">
      <cdr:nvSpPr>
        <cdr:cNvPr id="8" name="TextBox 7"/>
        <cdr:cNvSpPr txBox="1"/>
      </cdr:nvSpPr>
      <cdr:spPr>
        <a:xfrm xmlns:a="http://schemas.openxmlformats.org/drawingml/2006/main">
          <a:off x="990600" y="914400"/>
          <a:ext cx="20574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80000"/>
            </a:lnSpc>
          </a:pPr>
          <a:r>
            <a:rPr lang="en-US" sz="1200" dirty="0" smtClean="0">
              <a:latin typeface="Garamond" pitchFamily="18" charset="0"/>
            </a:rPr>
            <a:t>Station ID:  155097</a:t>
          </a:r>
        </a:p>
        <a:p xmlns:a="http://schemas.openxmlformats.org/drawingml/2006/main">
          <a:pPr>
            <a:lnSpc>
              <a:spcPct val="80000"/>
            </a:lnSpc>
          </a:pPr>
          <a:r>
            <a:rPr lang="en-US" sz="1200" dirty="0" smtClean="0">
              <a:latin typeface="Garamond" pitchFamily="18" charset="0"/>
            </a:rPr>
            <a:t>Latitude:  37.18</a:t>
          </a:r>
          <a:r>
            <a:rPr lang="en-US" sz="1200" baseline="30000" dirty="0" smtClean="0">
              <a:latin typeface="Garamond" pitchFamily="18" charset="0"/>
            </a:rPr>
            <a:t>o</a:t>
          </a:r>
          <a:r>
            <a:rPr lang="en-US" sz="1200" dirty="0" smtClean="0">
              <a:latin typeface="Garamond" pitchFamily="18" charset="0"/>
            </a:rPr>
            <a:t>N</a:t>
          </a:r>
        </a:p>
        <a:p xmlns:a="http://schemas.openxmlformats.org/drawingml/2006/main">
          <a:pPr>
            <a:lnSpc>
              <a:spcPct val="80000"/>
            </a:lnSpc>
          </a:pPr>
          <a:r>
            <a:rPr lang="en-US" sz="1200" dirty="0" smtClean="0">
              <a:latin typeface="Garamond" pitchFamily="18" charset="0"/>
            </a:rPr>
            <a:t>Longitude: 86.09</a:t>
          </a:r>
          <a:r>
            <a:rPr lang="en-US" sz="1200" baseline="30000" dirty="0" smtClean="0">
              <a:latin typeface="Garamond" pitchFamily="18" charset="0"/>
            </a:rPr>
            <a:t>o</a:t>
          </a:r>
          <a:r>
            <a:rPr lang="en-US" sz="1200" dirty="0" smtClean="0">
              <a:latin typeface="Garamond" pitchFamily="18" charset="0"/>
            </a:rPr>
            <a:t>W</a:t>
          </a:r>
        </a:p>
        <a:p xmlns:a="http://schemas.openxmlformats.org/drawingml/2006/main">
          <a:pPr>
            <a:lnSpc>
              <a:spcPct val="80000"/>
            </a:lnSpc>
          </a:pPr>
          <a:r>
            <a:rPr lang="en-US" sz="1200" dirty="0" smtClean="0">
              <a:latin typeface="Garamond" pitchFamily="18" charset="0"/>
            </a:rPr>
            <a:t>Elevation:  241 m</a:t>
          </a:r>
          <a:endParaRPr lang="en-US" sz="1200" dirty="0">
            <a:latin typeface="Garamond"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83726E-0B67-414C-A13A-6F1A796DDDF6}" type="datetimeFigureOut">
              <a:rPr lang="en-US" smtClean="0"/>
              <a:pPr/>
              <a:t>3/18/2013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011651C-90A5-4A0C-9723-756F13345E4D}" type="slidenum">
              <a:rPr lang="en-US" smtClean="0"/>
              <a:pPr/>
              <a:t>‹#›</a:t>
            </a:fld>
            <a:endParaRPr lang="en-US" dirty="0"/>
          </a:p>
        </p:txBody>
      </p:sp>
    </p:spTree>
    <p:extLst>
      <p:ext uri="{BB962C8B-B14F-4D97-AF65-F5344CB8AC3E}">
        <p14:creationId xmlns:p14="http://schemas.microsoft.com/office/powerpoint/2010/main" xmlns="" val="175916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bit about myself for those I have not met.  I have an MS in Soil Genesis and Morphology from Penn State and 28 years experience in soil survey, the last 20 spent working with simulation modelers.  Much of my current work deals with gridded SSURGO and making USDA soil geographic data accessible and easy to use by modelers.  In the past, I have served as the data steward for the Dominant Soil Orders and Suborders of the US (1999), Major Land Resource Areas of the US, and helped publish the State Soil Geographic Database (STATSGO) in 1994 and General Soil Map of the US (STATSGO2) in 2006. </a:t>
            </a:r>
          </a:p>
          <a:p>
            <a:endParaRPr lang="en-US" dirty="0" smtClean="0"/>
          </a:p>
          <a:p>
            <a:r>
              <a:rPr lang="en-US" dirty="0" smtClean="0"/>
              <a:t>I am not an expert in Soil Climate and do not wish to suggest that I am in giving this presentation today. However I have learned a lot about the weather station record and soil climate modeling assumptions during development of the jNSM software with the Penn State Center of Environmental Informatics as I managed the CESU Agreement.  I defer to Dr. West and other NSSC staff with more experience and expertise in Soil Taxonomy than I on that topic.   </a:t>
            </a:r>
          </a:p>
          <a:p>
            <a:r>
              <a:rPr lang="en-US" dirty="0" smtClean="0"/>
              <a:t>This afternoon, Dr. West and I hope to share a little background on the jNSM climate model, how to operate the software, and apply in a soil climate study.  We will use Mammoth Cave National Park as our soil climate case study.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011651C-90A5-4A0C-9723-756F13345E4D}" type="slidenum">
              <a:rPr lang="en-US" smtClean="0"/>
              <a:pPr/>
              <a:t>1</a:t>
            </a:fld>
            <a:endParaRPr lang="en-US" dirty="0"/>
          </a:p>
        </p:txBody>
      </p:sp>
    </p:spTree>
    <p:extLst>
      <p:ext uri="{BB962C8B-B14F-4D97-AF65-F5344CB8AC3E}">
        <p14:creationId xmlns:p14="http://schemas.microsoft.com/office/powerpoint/2010/main" xmlns="" val="52641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Step 3.  Identify data sources and obtain weather station data for available individual years or summary of years within MLRA of study and neighboring MLRAs</a:t>
            </a:r>
          </a:p>
          <a:p>
            <a:pPr lvl="1"/>
            <a:r>
              <a:rPr lang="en-US" dirty="0" smtClean="0"/>
              <a:t>Soil Climate Analysis Network  - SCAN ;</a:t>
            </a:r>
            <a:r>
              <a:rPr lang="en-US" baseline="0" dirty="0" smtClean="0"/>
              <a:t> </a:t>
            </a:r>
            <a:r>
              <a:rPr lang="en-US" dirty="0" smtClean="0"/>
              <a:t>US Historical Climatology Network - US HCN</a:t>
            </a:r>
            <a:r>
              <a:rPr lang="en-US" baseline="0" dirty="0" smtClean="0"/>
              <a:t>; </a:t>
            </a:r>
            <a:r>
              <a:rPr lang="en-US" dirty="0" smtClean="0"/>
              <a:t>US Climate US CRN;</a:t>
            </a:r>
            <a:r>
              <a:rPr lang="en-US" baseline="0" dirty="0" smtClean="0"/>
              <a:t> </a:t>
            </a:r>
            <a:r>
              <a:rPr lang="en-US" dirty="0" smtClean="0"/>
              <a:t>Local NCSS climate monitoring sensors.</a:t>
            </a:r>
            <a:r>
              <a:rPr lang="en-US" baseline="0" dirty="0" smtClean="0"/>
              <a:t>  Note length of record varies significantly for each climate source.  The SCAN length of record is 8 years, the CLIMOD record is 78 years, and the Historical Climatology Record is 117 years.   Before 1895, climate records are scarce and other sources of supporting climate information are often used, including tree ring records and historical accounts.</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43</a:t>
            </a:fld>
            <a:endParaRPr lang="en-US" dirty="0"/>
          </a:p>
        </p:txBody>
      </p:sp>
    </p:spTree>
    <p:extLst>
      <p:ext uri="{BB962C8B-B14F-4D97-AF65-F5344CB8AC3E}">
        <p14:creationId xmlns:p14="http://schemas.microsoft.com/office/powerpoint/2010/main" xmlns="" val="104994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11651C-90A5-4A0C-9723-756F13345E4D}" type="slidenum">
              <a:rPr lang="en-US" smtClean="0"/>
              <a:pPr/>
              <a:t>2</a:t>
            </a:fld>
            <a:endParaRPr lang="en-US" dirty="0"/>
          </a:p>
        </p:txBody>
      </p:sp>
    </p:spTree>
    <p:extLst>
      <p:ext uri="{BB962C8B-B14F-4D97-AF65-F5344CB8AC3E}">
        <p14:creationId xmlns:p14="http://schemas.microsoft.com/office/powerpoint/2010/main" xmlns="" val="113451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SCAN sites are often co-located with other weather</a:t>
            </a:r>
            <a:r>
              <a:rPr lang="en-US" baseline="0" dirty="0" smtClean="0"/>
              <a:t> station networks that also monitor soil temperature and moisture. SCAN sites have &lt; 30 year records.  NWCC site also provides TAPS &amp; WETS tables for 30 year Normals that can be used to provide input data for jNSM.  Historically the TAPS tables with their 30 year Normal values often served as input to NSM in the 1990’s.</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44</a:t>
            </a:fld>
            <a:endParaRPr lang="en-US" dirty="0"/>
          </a:p>
        </p:txBody>
      </p:sp>
    </p:spTree>
    <p:extLst>
      <p:ext uri="{BB962C8B-B14F-4D97-AF65-F5344CB8AC3E}">
        <p14:creationId xmlns:p14="http://schemas.microsoft.com/office/powerpoint/2010/main" xmlns="" val="3267468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downloading SCAN</a:t>
            </a:r>
            <a:r>
              <a:rPr lang="en-US" baseline="0" dirty="0" smtClean="0"/>
              <a:t> data suggested settings are highlighted in blue on screen for 2001 Calendar year.  Need to choose, All Sensors (no chart) for full suite of information.  Need to download daily values one year at a time, then summarize to monthly values for jNSM input.  Soils Pedon Report can provide available water holding capacity inputs for jNSM (6 inches or 153 mm AWC was used based on Mammoth Cave NP SCAN soil profile data).  Need to be careful of mixed English (Non-SI) and Metric (SI) units with SCAN data.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45</a:t>
            </a:fld>
            <a:endParaRPr lang="en-US" dirty="0"/>
          </a:p>
        </p:txBody>
      </p:sp>
    </p:spTree>
    <p:extLst>
      <p:ext uri="{BB962C8B-B14F-4D97-AF65-F5344CB8AC3E}">
        <p14:creationId xmlns:p14="http://schemas.microsoft.com/office/powerpoint/2010/main" xmlns="" val="3077072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Tavg is average</a:t>
            </a:r>
            <a:r>
              <a:rPr lang="en-US" baseline="0" dirty="0" smtClean="0"/>
              <a:t> air temperature in degrees C and STO is Soil Temperature in degrees C at -20 in (50cm) soil depth.   Note mixed English and Metric units.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46</a:t>
            </a:fld>
            <a:endParaRPr lang="en-US" dirty="0"/>
          </a:p>
        </p:txBody>
      </p:sp>
    </p:spTree>
    <p:extLst>
      <p:ext uri="{BB962C8B-B14F-4D97-AF65-F5344CB8AC3E}">
        <p14:creationId xmlns:p14="http://schemas.microsoft.com/office/powerpoint/2010/main" xmlns="" val="137083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
            </a:r>
            <a:r>
              <a:rPr lang="en-US" baseline="0" dirty="0" smtClean="0"/>
              <a:t> careful of the SCAN end of Hydrologic Year (9/30) duplicate record that has a -99.9 value.  This needs to be deleted before analysis.  OFFSET value is Mean Annual Soil Temperature MAST = MAAT + X  where X is a function of </a:t>
            </a:r>
            <a:r>
              <a:rPr lang="en-US" i="1" dirty="0" smtClean="0">
                <a:latin typeface="Garamond" pitchFamily="18" charset="0"/>
                <a:cs typeface="Times New Roman" pitchFamily="18" charset="0"/>
              </a:rPr>
              <a:t>f(relative humidity, solar radiation, soil moisture, rock fragments, wind speed </a:t>
            </a:r>
            <a:r>
              <a:rPr lang="en-US" dirty="0" smtClean="0">
                <a:latin typeface="Garamond" pitchFamily="18" charset="0"/>
                <a:cs typeface="Times New Roman" pitchFamily="18" charset="0"/>
              </a:rPr>
              <a:t>&amp;</a:t>
            </a:r>
            <a:r>
              <a:rPr lang="en-US" i="1" dirty="0" smtClean="0">
                <a:latin typeface="Garamond" pitchFamily="18" charset="0"/>
                <a:cs typeface="Times New Roman" pitchFamily="18" charset="0"/>
              </a:rPr>
              <a:t> direction, snowcover, soil drainage class, soil organic matter, and albedo).</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47</a:t>
            </a:fld>
            <a:endParaRPr lang="en-US" dirty="0"/>
          </a:p>
        </p:txBody>
      </p:sp>
    </p:spTree>
    <p:extLst>
      <p:ext uri="{BB962C8B-B14F-4D97-AF65-F5344CB8AC3E}">
        <p14:creationId xmlns:p14="http://schemas.microsoft.com/office/powerpoint/2010/main" xmlns="" val="949858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plot of the SCAN daily air and soil temperatures (degrees C) at 50cm depth at Mammoth Cave National Park, KY during the</a:t>
            </a:r>
            <a:r>
              <a:rPr lang="en-US" baseline="0" dirty="0" smtClean="0"/>
              <a:t> 2011 calendar year.  Note that the warm up lag phase is longer and steeper than on the cool down lag phase.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48</a:t>
            </a:fld>
            <a:endParaRPr lang="en-US" dirty="0"/>
          </a:p>
        </p:txBody>
      </p:sp>
    </p:spTree>
    <p:extLst>
      <p:ext uri="{BB962C8B-B14F-4D97-AF65-F5344CB8AC3E}">
        <p14:creationId xmlns:p14="http://schemas.microsoft.com/office/powerpoint/2010/main" xmlns="" val="3179702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the average MAST with depth (2004-2011) in the purple line and for 2 cooler years (red is 2008 and blue is 2011) for the Mammoth Cave NP SCAN site.  Note maximum MAST occurs at about 20cm (plow layer depth).  Soil Taxonomy uses a 50cm depth to define soil temperature regimes.  The Mesic/Thermic threshold is 15 degrees C and this site is clearly &gt; 15 degrees C during 2004-2011 at this depth.  This SCAN site seems to have a good sensor record with few missing values.</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49</a:t>
            </a:fld>
            <a:endParaRPr lang="en-US" dirty="0"/>
          </a:p>
        </p:txBody>
      </p:sp>
    </p:spTree>
    <p:extLst>
      <p:ext uri="{BB962C8B-B14F-4D97-AF65-F5344CB8AC3E}">
        <p14:creationId xmlns:p14="http://schemas.microsoft.com/office/powerpoint/2010/main" xmlns="" val="351610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a:t>
            </a:r>
            <a:r>
              <a:rPr lang="en-US" baseline="0" dirty="0" smtClean="0"/>
              <a:t> Mean Annual Soil Temperature (red line) and Mean Annual Air Temperature (blue line) in degrees F from 2004 through 2011 Calendar years.  The average offset here is about 3.6 degrees F or 2 degrees C.  For Mammoth Cave NP, MAST are about 2 degrees C warmer than MAAT.  OFFSET values vary regionally.</a:t>
            </a:r>
          </a:p>
        </p:txBody>
      </p:sp>
      <p:sp>
        <p:nvSpPr>
          <p:cNvPr id="4" name="Slide Number Placeholder 3"/>
          <p:cNvSpPr>
            <a:spLocks noGrp="1"/>
          </p:cNvSpPr>
          <p:nvPr>
            <p:ph type="sldNum" sz="quarter" idx="10"/>
          </p:nvPr>
        </p:nvSpPr>
        <p:spPr/>
        <p:txBody>
          <a:bodyPr/>
          <a:lstStyle/>
          <a:p>
            <a:fld id="{C253AB7B-ADEA-4B10-B262-63355553AA32}" type="slidenum">
              <a:rPr lang="en-US" smtClean="0"/>
              <a:pPr/>
              <a:t>50</a:t>
            </a:fld>
            <a:endParaRPr lang="en-US" dirty="0"/>
          </a:p>
        </p:txBody>
      </p:sp>
    </p:spTree>
    <p:extLst>
      <p:ext uri="{BB962C8B-B14F-4D97-AF65-F5344CB8AC3E}">
        <p14:creationId xmlns:p14="http://schemas.microsoft.com/office/powerpoint/2010/main" xmlns="" val="183408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calculation of the MAAT:MAST</a:t>
            </a:r>
            <a:r>
              <a:rPr lang="en-US" baseline="0" dirty="0" smtClean="0"/>
              <a:t> Offsets for Mammoth Cave NP SCAN site and other examples of SCAN MAAT:MAST offsets.  These example SCAN sites have offset values that range from 1.6 degrees C at Shenandoah, VA to 3.7 degrees C at Fort Assinniboine, MT.  Note that the SCAN site periods of record also vary in length.  Offset values should generally be positive, if not then the possibility of a bad sensor on the site should be considered.</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51</a:t>
            </a:fld>
            <a:endParaRPr lang="en-US" dirty="0"/>
          </a:p>
        </p:txBody>
      </p:sp>
    </p:spTree>
    <p:extLst>
      <p:ext uri="{BB962C8B-B14F-4D97-AF65-F5344CB8AC3E}">
        <p14:creationId xmlns:p14="http://schemas.microsoft.com/office/powerpoint/2010/main" xmlns="" val="3301549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the jNSM</a:t>
            </a:r>
            <a:r>
              <a:rPr lang="en-US" baseline="0" dirty="0" smtClean="0"/>
              <a:t> input file (using the ENGLISH template) would look like for the long term (1934-2011) climate record for Mammoth Cave.  Note the AWC value is 6 inches and the maatmast offset value is 3.6 degrees F.  </a:t>
            </a:r>
          </a:p>
          <a:p>
            <a:endParaRPr lang="en-US" baseline="0" dirty="0" smtClean="0"/>
          </a:p>
          <a:p>
            <a:r>
              <a:rPr lang="en-US" baseline="0" dirty="0" smtClean="0"/>
              <a:t>When we run the long term average (1934-2011) or the 1971-2000 30 year Normal record, there would be just a single line in the jNSM input table for this summary of years.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53</a:t>
            </a:fld>
            <a:endParaRPr lang="en-US" dirty="0"/>
          </a:p>
        </p:txBody>
      </p:sp>
    </p:spTree>
    <p:extLst>
      <p:ext uri="{BB962C8B-B14F-4D97-AF65-F5344CB8AC3E}">
        <p14:creationId xmlns:p14="http://schemas.microsoft.com/office/powerpoint/2010/main" xmlns="" val="4076214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MAST can be</a:t>
            </a:r>
            <a:r>
              <a:rPr lang="en-US" baseline="0" dirty="0" smtClean="0"/>
              <a:t> plotted through time by adding the SCAN derived offset value to MAAT.   This allows the soil scientist to extent this offset estimate over a longer period of climate record.  In this case the CLIMOD climate record scans 1934 to 2011 or 78 years.  jNSM also computes the MAST by addition of the offset value supplied by the user to MAAT.  If the offset is not known, a default of 2.5 degrees C (4.5 degrees F) can be used by jNSM.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54</a:t>
            </a:fld>
            <a:endParaRPr lang="en-US" dirty="0"/>
          </a:p>
        </p:txBody>
      </p:sp>
    </p:spTree>
    <p:extLst>
      <p:ext uri="{BB962C8B-B14F-4D97-AF65-F5344CB8AC3E}">
        <p14:creationId xmlns:p14="http://schemas.microsoft.com/office/powerpoint/2010/main" xmlns="" val="106948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quick review of the basics of Soil Temperature and Soil Moisture Regimes and a bit of history on Soil Taxonomy (1975 and 1999).  This diagram illustrates Soil Taxonomy Soil Temperature Regime with simplified definitions, organized from Cold (left) to Hot (right). For details, see Soil Taxonomy and Keys to Soil Taxonomy.  Note:  in 1975 a combination of Cryic temperature regime and Ustic moisture regime was not considered and NSM/jNSM returns an UNDEFINED subgroup modifier for this condition.  Also note, in 1999 the Iso- definitions were refined from &lt; 5 degrees C to &lt; 6 degrees C (to include a 5 degree C difference between mean monthly summer and winter soil temperatures).  The gelic soil temperature regime was added to soil taxonomy with the publication of the 11th edition of the Keys to Soil Taxonomy in 2010 (KST, 2010).</a:t>
            </a:r>
            <a:endParaRPr lang="en-US" dirty="0"/>
          </a:p>
        </p:txBody>
      </p:sp>
      <p:sp>
        <p:nvSpPr>
          <p:cNvPr id="4" name="Slide Number Placeholder 3"/>
          <p:cNvSpPr>
            <a:spLocks noGrp="1"/>
          </p:cNvSpPr>
          <p:nvPr>
            <p:ph type="sldNum" sz="quarter" idx="10"/>
          </p:nvPr>
        </p:nvSpPr>
        <p:spPr/>
        <p:txBody>
          <a:bodyPr/>
          <a:lstStyle/>
          <a:p>
            <a:fld id="{F011651C-90A5-4A0C-9723-756F13345E4D}" type="slidenum">
              <a:rPr lang="en-US" smtClean="0"/>
              <a:pPr/>
              <a:t>3</a:t>
            </a:fld>
            <a:endParaRPr lang="en-US" dirty="0"/>
          </a:p>
        </p:txBody>
      </p:sp>
    </p:spTree>
    <p:extLst>
      <p:ext uri="{BB962C8B-B14F-4D97-AF65-F5344CB8AC3E}">
        <p14:creationId xmlns:p14="http://schemas.microsoft.com/office/powerpoint/2010/main" xmlns="" val="2228761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CLIMOD record</a:t>
            </a:r>
            <a:r>
              <a:rPr lang="en-US" baseline="0" dirty="0" smtClean="0"/>
              <a:t> and SCAN offset value were used as inputs for jNSM model was runs for each of the 78 years (1934 to 2011).  Based on the model results, frequencies of soil moisture and temperature regimes were summarized for this climate record. </a:t>
            </a:r>
            <a:r>
              <a:rPr lang="en-US" dirty="0" smtClean="0"/>
              <a:t>Mammoth Cave NP, KY CLIMOD</a:t>
            </a:r>
            <a:r>
              <a:rPr lang="en-US" baseline="0" dirty="0" smtClean="0"/>
              <a:t> climate record (1934-2011) was input into jNSM and soil moisture and temperature regimes were estimated for each of the 78 years.  The table illustrates the number of years and percent frequency during this period of time that the temperature regimes shift from the hypothesized Mesic, Udic regimes.  The site is 58% Typic Udic, 29% Dry Tempudic, 7% Wet Tempustic, and 3% Xeric.  The site is also 18% Mesic and 82% Thermic for this same period of time. The 10 non-Udic years were either Ustic or Xeric and could be indicators of drought events. </a:t>
            </a:r>
            <a:endParaRPr lang="en-US"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55</a:t>
            </a:fld>
            <a:endParaRPr lang="en-US" dirty="0"/>
          </a:p>
        </p:txBody>
      </p:sp>
    </p:spTree>
    <p:extLst>
      <p:ext uri="{BB962C8B-B14F-4D97-AF65-F5344CB8AC3E}">
        <p14:creationId xmlns:p14="http://schemas.microsoft.com/office/powerpoint/2010/main" xmlns="" val="1019258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Ustic years</a:t>
            </a:r>
            <a:r>
              <a:rPr lang="en-US" baseline="0" dirty="0" smtClean="0"/>
              <a:t> are shown by a golden starburst and the Xeric years are shown by a pink starburst.  Ustic years are 1935, 1945, 1952, 1963, 1968, 2007, and 2008.  The Xeric years are 1953, 1983, and 1999.  We will examine the jNSM Soil Climate Calendar report and Climograph for the Xeric 1999 year.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56</a:t>
            </a:fld>
            <a:endParaRPr lang="en-US" dirty="0"/>
          </a:p>
        </p:txBody>
      </p:sp>
    </p:spTree>
    <p:extLst>
      <p:ext uri="{BB962C8B-B14F-4D97-AF65-F5344CB8AC3E}">
        <p14:creationId xmlns:p14="http://schemas.microsoft.com/office/powerpoint/2010/main" xmlns="" val="1232693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MAST =</a:t>
            </a:r>
            <a:r>
              <a:rPr lang="en-US" baseline="0" dirty="0" smtClean="0"/>
              <a:t> MAAT + 2 degrees C.  AWC is 152 mm.  This was also a Thermic year.  Note the number of Dry in SMCS days (shown in red) in the Soil Moisture Calendar.  Moist days are shown in green and Moist/Dry days are shown in tan.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57</a:t>
            </a:fld>
            <a:endParaRPr lang="en-US" dirty="0"/>
          </a:p>
        </p:txBody>
      </p:sp>
    </p:spTree>
    <p:extLst>
      <p:ext uri="{BB962C8B-B14F-4D97-AF65-F5344CB8AC3E}">
        <p14:creationId xmlns:p14="http://schemas.microsoft.com/office/powerpoint/2010/main" xmlns="" val="2651077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58</a:t>
            </a:fld>
            <a:endParaRPr lang="en-US" dirty="0"/>
          </a:p>
        </p:txBody>
      </p:sp>
    </p:spTree>
    <p:extLst>
      <p:ext uri="{BB962C8B-B14F-4D97-AF65-F5344CB8AC3E}">
        <p14:creationId xmlns:p14="http://schemas.microsoft.com/office/powerpoint/2010/main" xmlns="" val="616719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long</a:t>
            </a:r>
            <a:r>
              <a:rPr lang="en-US" baseline="0" dirty="0" smtClean="0"/>
              <a:t> term climograph for Mammoth Cave NP (78 years from 1934 to 2011).  This long term summary classifies as Udic and Thermic.  The jNSM subgroup modifier is Typic Udic.  Note all parameters except * Growing Season Precipitation are provided in the jNSM output XML file.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59</a:t>
            </a:fld>
            <a:endParaRPr lang="en-US" dirty="0"/>
          </a:p>
        </p:txBody>
      </p:sp>
    </p:spTree>
    <p:extLst>
      <p:ext uri="{BB962C8B-B14F-4D97-AF65-F5344CB8AC3E}">
        <p14:creationId xmlns:p14="http://schemas.microsoft.com/office/powerpoint/2010/main" xmlns="" val="1051666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78 jNSM runs for individual years (1934-2011) plus long term average for this period as well as the 30 year Normal (1971-2000), the Mammoth Cave NP station has Moisture Regimes that are most often Udic, with some Ustic and Xeric years and Temperature Regimes that are most often Thermic, with some Mesic years.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61</a:t>
            </a:fld>
            <a:endParaRPr lang="en-US" dirty="0"/>
          </a:p>
        </p:txBody>
      </p:sp>
    </p:spTree>
    <p:extLst>
      <p:ext uri="{BB962C8B-B14F-4D97-AF65-F5344CB8AC3E}">
        <p14:creationId xmlns:p14="http://schemas.microsoft.com/office/powerpoint/2010/main" xmlns="" val="2969987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also promising applications of the jNSM geospatially using the PRISM 800 resolution 1971-2000 monthly precipitation and air temperature information as input.  This diagram illustrates how a jNSM input record could be extracted for a single 800m x 800m cell.  A DEM and a soils layer of root zone available water capacity (from STATSGO2 or SSURGO) also provide needed input parameters for each cell.  There are about 12 million 800m x 800m cells in the Conterminous US.  This would require about 12 million jNSM runs, one for each cell.  The output parameters from the jNSM model run, can then be mapped back to each cell for geospatial evaluation and mapping.</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62</a:t>
            </a:fld>
            <a:endParaRPr lang="en-US" dirty="0"/>
          </a:p>
        </p:txBody>
      </p:sp>
    </p:spTree>
    <p:extLst>
      <p:ext uri="{BB962C8B-B14F-4D97-AF65-F5344CB8AC3E}">
        <p14:creationId xmlns:p14="http://schemas.microsoft.com/office/powerpoint/2010/main" xmlns="" val="3710282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work is in process by Purdue University PhD candidate Edwin Winzler, Dr. Phillip Owen, Dr. Zamir Libohova, Dr. William Waltman, and Sharon W. Waltman.  Early results should be available in late 2012.  The preliminary Summer Water Balance (swb) map layer is shown for the area near Bowling Green, KY.  The 1971-2000 NWSCOOP weather station locations and swb values are also mapped.  The red arrows indicate the location of the Bowling Green FAA AP and the swb value calculated by jNSM plus the preliminary PRISM based swb map layer.  </a:t>
            </a:r>
            <a:endParaRPr lang="en-US" dirty="0"/>
          </a:p>
        </p:txBody>
      </p:sp>
      <p:sp>
        <p:nvSpPr>
          <p:cNvPr id="4" name="Slide Number Placeholder 3"/>
          <p:cNvSpPr>
            <a:spLocks noGrp="1"/>
          </p:cNvSpPr>
          <p:nvPr>
            <p:ph type="sldNum" sz="quarter" idx="10"/>
          </p:nvPr>
        </p:nvSpPr>
        <p:spPr/>
        <p:txBody>
          <a:bodyPr/>
          <a:lstStyle/>
          <a:p>
            <a:fld id="{C253AB7B-ADEA-4B10-B262-63355553AA32}" type="slidenum">
              <a:rPr lang="en-US" smtClean="0"/>
              <a:pPr/>
              <a:t>63</a:t>
            </a:fld>
            <a:endParaRPr lang="en-US" dirty="0"/>
          </a:p>
        </p:txBody>
      </p:sp>
    </p:spTree>
    <p:extLst>
      <p:ext uri="{BB962C8B-B14F-4D97-AF65-F5344CB8AC3E}">
        <p14:creationId xmlns:p14="http://schemas.microsoft.com/office/powerpoint/2010/main" xmlns="" val="370253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illustrates Soil Taxonomy Moisture </a:t>
            </a:r>
            <a:r>
              <a:rPr lang="en-US" baseline="0" dirty="0" smtClean="0"/>
              <a:t>with simplified definitions, organized from Wet (top) to Dry (bottom). For details, see Soil Taxonomy and Keys to Soil Taxonomy.  Note:  In ST, 1975, 1999 a combination of a cryic soil temperature regime and the ustic moisture regime was not considered and NSM/jNSM returns an UNDEFINED subgroup modifier for this condition.  As of 2006, these two regimes are now permitted together.  </a:t>
            </a:r>
          </a:p>
          <a:p>
            <a:r>
              <a:rPr lang="en-US" baseline="0" dirty="0" smtClean="0"/>
              <a:t>Note: NSM and jNSM models do not consider the aquic or peraquic soil moisture regimes.  </a:t>
            </a:r>
            <a:endParaRPr lang="en-US" dirty="0"/>
          </a:p>
        </p:txBody>
      </p:sp>
      <p:sp>
        <p:nvSpPr>
          <p:cNvPr id="4" name="Slide Number Placeholder 3"/>
          <p:cNvSpPr>
            <a:spLocks noGrp="1"/>
          </p:cNvSpPr>
          <p:nvPr>
            <p:ph type="sldNum" sz="quarter" idx="10"/>
          </p:nvPr>
        </p:nvSpPr>
        <p:spPr/>
        <p:txBody>
          <a:bodyPr/>
          <a:lstStyle/>
          <a:p>
            <a:fld id="{28D7A612-6ABF-4DB0-BF04-49E509EC4672}" type="slidenum">
              <a:rPr lang="en-US" smtClean="0"/>
              <a:pPr/>
              <a:t>4</a:t>
            </a:fld>
            <a:endParaRPr lang="en-US" dirty="0"/>
          </a:p>
        </p:txBody>
      </p:sp>
    </p:spTree>
    <p:extLst>
      <p:ext uri="{BB962C8B-B14F-4D97-AF65-F5344CB8AC3E}">
        <p14:creationId xmlns:p14="http://schemas.microsoft.com/office/powerpoint/2010/main" xmlns="" val="118894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run jNSM you will see</a:t>
            </a:r>
            <a:r>
              <a:rPr lang="en-US" baseline="0" dirty="0" smtClean="0"/>
              <a:t> some “new” old terms show up in the Subgroup Modifier box.  These terms were proposed to further subdivide Soil Taxonomy moisture regimes in the 1980’s by Dr. Armand Van Wambeke (Cornell University, International Pedologist) .  He proposed and defined these terms while doing USAID sponsored work in Africa, South America, Central America and the Caribbean, and Asia.  The jNSM model is based on the 1991 Cornell NSM model code that Dr. Van Wambeke developed.  See the jNSM v 1.5.1 User Guide Appendix E Useful References, for a portion of his African publication where these term are defined. Only temperate climate terms (“Temp-”) are included in this diagram.  Tropical climate terms (“Trop-”) are also provided and are defined in the Africa publication.</a:t>
            </a:r>
            <a:endParaRPr lang="en-US" dirty="0"/>
          </a:p>
        </p:txBody>
      </p:sp>
      <p:sp>
        <p:nvSpPr>
          <p:cNvPr id="4" name="Slide Number Placeholder 3"/>
          <p:cNvSpPr>
            <a:spLocks noGrp="1"/>
          </p:cNvSpPr>
          <p:nvPr>
            <p:ph type="sldNum" sz="quarter" idx="10"/>
          </p:nvPr>
        </p:nvSpPr>
        <p:spPr/>
        <p:txBody>
          <a:bodyPr/>
          <a:lstStyle/>
          <a:p>
            <a:fld id="{28D7A612-6ABF-4DB0-BF04-49E509EC4672}" type="slidenum">
              <a:rPr lang="en-US" smtClean="0"/>
              <a:pPr/>
              <a:t>5</a:t>
            </a:fld>
            <a:endParaRPr lang="en-US" dirty="0"/>
          </a:p>
        </p:txBody>
      </p:sp>
    </p:spTree>
    <p:extLst>
      <p:ext uri="{BB962C8B-B14F-4D97-AF65-F5344CB8AC3E}">
        <p14:creationId xmlns:p14="http://schemas.microsoft.com/office/powerpoint/2010/main" xmlns="" val="118894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Simplified definitions</a:t>
            </a:r>
            <a:r>
              <a:rPr lang="en-US" baseline="0" dirty="0" smtClean="0"/>
              <a:t> for Van Wambeke’s proposed soil moisture regime subdivisions are included in this diagram.  Note that the last portion of the proposed subdivision term indicates its parent soil moisture regime e.g., “Wet Temp</a:t>
            </a:r>
            <a:r>
              <a:rPr lang="en-US" b="1" baseline="0" dirty="0" smtClean="0"/>
              <a:t>ustic</a:t>
            </a:r>
            <a:r>
              <a:rPr lang="en-US" baseline="0" dirty="0" smtClean="0"/>
              <a:t>” is a subdivision of the ustic moisture regime.  See Appendix E of the jNSM v1.5.1 User Guide for Dr. Van Wambeke’s Africa publication for details.  The 1982 Africa publication states, </a:t>
            </a:r>
            <a:r>
              <a:rPr lang="en-US" i="1" baseline="0" dirty="0" smtClean="0"/>
              <a:t>“The subdivisions of the moisture regimes are only tentative. They have no official status, and are not an integral part of Soil Taxonomy. They are only given as guidelines to assist in the definitions of new subgroups or other taxa.” </a:t>
            </a:r>
            <a:r>
              <a:rPr lang="en-US" baseline="0" dirty="0" smtClean="0"/>
              <a:t> Also note, only temperate climate terms (“Temp-”) are listed in this slide.  The Africa publication also gives tropical climate terms (“Trop-”) and their definitions.</a:t>
            </a:r>
            <a:endParaRPr lang="en-US" dirty="0"/>
          </a:p>
        </p:txBody>
      </p:sp>
      <p:sp>
        <p:nvSpPr>
          <p:cNvPr id="4" name="Slide Number Placeholder 3"/>
          <p:cNvSpPr>
            <a:spLocks noGrp="1"/>
          </p:cNvSpPr>
          <p:nvPr>
            <p:ph type="sldNum" sz="quarter" idx="10"/>
          </p:nvPr>
        </p:nvSpPr>
        <p:spPr/>
        <p:txBody>
          <a:bodyPr/>
          <a:lstStyle/>
          <a:p>
            <a:fld id="{28D7A612-6ABF-4DB0-BF04-49E509EC4672}" type="slidenum">
              <a:rPr lang="en-US" smtClean="0"/>
              <a:pPr/>
              <a:t>6</a:t>
            </a:fld>
            <a:endParaRPr lang="en-US" dirty="0"/>
          </a:p>
        </p:txBody>
      </p:sp>
    </p:spTree>
    <p:extLst>
      <p:ext uri="{BB962C8B-B14F-4D97-AF65-F5344CB8AC3E}">
        <p14:creationId xmlns:p14="http://schemas.microsoft.com/office/powerpoint/2010/main" xmlns="" val="1188945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r>
              <a:rPr lang="en-US" dirty="0" smtClean="0"/>
              <a:t>The jNSM uses a default</a:t>
            </a:r>
            <a:r>
              <a:rPr lang="en-US" baseline="0" dirty="0" smtClean="0"/>
              <a:t> offset value of 2.5 degrees C. which is added to mean annual air temperature in the approximation of mean annual soil temperature.  This default value may not be appropriate for soils in moist (i.e., humid) climates. The second edition of Soil Taxonomy suggests adding 1 degree C. to the mean annual air temperature to estimate mean annual soil temperature for much of the United States.  For more information, see the discussion in chapter 4, page 108, Soil Taxonomy, 1999. </a:t>
            </a:r>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endParaRPr lang="en-US" dirty="0" smtClean="0"/>
          </a:p>
        </p:txBody>
      </p:sp>
      <p:sp>
        <p:nvSpPr>
          <p:cNvPr id="30724" name="Slide Number Placeholder 3"/>
          <p:cNvSpPr>
            <a:spLocks noGrp="1"/>
          </p:cNvSpPr>
          <p:nvPr>
            <p:ph type="sldNum" sz="quarter" idx="5"/>
          </p:nvPr>
        </p:nvSpPr>
        <p:spPr>
          <a:noFill/>
        </p:spPr>
        <p:txBody>
          <a:bodyPr/>
          <a:lstStyle/>
          <a:p>
            <a:fld id="{0C87849E-974D-4E75-92B6-7085CF90376C}" type="slidenum">
              <a:rPr lang="en-US" smtClean="0"/>
              <a:pPr/>
              <a:t>9</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251445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272848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363302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158835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380242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2662839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391610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81186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134738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100694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21B75-C2E3-40F1-97B2-71C62BCD4404}" type="datetimeFigureOut">
              <a:rPr lang="en-US" smtClean="0"/>
              <a:pPr/>
              <a:t>3/18/2013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135260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21B75-C2E3-40F1-97B2-71C62BCD4404}" type="datetimeFigureOut">
              <a:rPr lang="en-US" smtClean="0"/>
              <a:pPr/>
              <a:t>3/18/2013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D9187-9132-4B3D-9CEE-CEC746B6A9C5}" type="slidenum">
              <a:rPr lang="en-US" smtClean="0"/>
              <a:pPr/>
              <a:t>‹#›</a:t>
            </a:fld>
            <a:endParaRPr lang="en-US" dirty="0"/>
          </a:p>
        </p:txBody>
      </p:sp>
    </p:spTree>
    <p:extLst>
      <p:ext uri="{BB962C8B-B14F-4D97-AF65-F5344CB8AC3E}">
        <p14:creationId xmlns:p14="http://schemas.microsoft.com/office/powerpoint/2010/main" xmlns="" val="1633072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oils.usda.gov/technical/classification/jNSM/index.html"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Excel_2007_Workbook1.xlsx"/></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Autofit/>
          </a:bodyPr>
          <a:lstStyle/>
          <a:p>
            <a:r>
              <a:rPr lang="en-US" sz="3200" dirty="0" smtClean="0"/>
              <a:t>Java Newhall Simulation Model – A Traditional Soil Climate Simulation Model</a:t>
            </a:r>
            <a:r>
              <a:rPr lang="en-US" sz="3200" dirty="0"/>
              <a:t/>
            </a:r>
            <a:br>
              <a:rPr lang="en-US" sz="3200" dirty="0"/>
            </a:br>
            <a:r>
              <a:rPr lang="en-US" sz="1400" dirty="0" smtClean="0"/>
              <a:t>July 12, 2012</a:t>
            </a:r>
            <a:endParaRPr lang="en-US" sz="1400" dirty="0"/>
          </a:p>
        </p:txBody>
      </p:sp>
      <p:sp>
        <p:nvSpPr>
          <p:cNvPr id="3" name="Subtitle 2"/>
          <p:cNvSpPr>
            <a:spLocks noGrp="1"/>
          </p:cNvSpPr>
          <p:nvPr>
            <p:ph type="subTitle" idx="1"/>
          </p:nvPr>
        </p:nvSpPr>
        <p:spPr>
          <a:xfrm>
            <a:off x="1371600" y="5791200"/>
            <a:ext cx="6400800" cy="1752600"/>
          </a:xfrm>
        </p:spPr>
        <p:txBody>
          <a:bodyPr>
            <a:normAutofit/>
          </a:bodyPr>
          <a:lstStyle/>
          <a:p>
            <a:r>
              <a:rPr lang="en-US" sz="1400" dirty="0" smtClean="0"/>
              <a:t>Larry West, National Research Leader, USDA-NRCS  NSSC, Lincoln, NE</a:t>
            </a:r>
          </a:p>
          <a:p>
            <a:r>
              <a:rPr lang="en-US" sz="1400" dirty="0" smtClean="0"/>
              <a:t>S. W. Waltman, Soil Scientist, USDA-NRCS NSSC-Geospatial Research Unit, Morgantown, WV</a:t>
            </a:r>
            <a:endParaRPr lang="en-US" sz="1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2286000"/>
            <a:ext cx="3724104" cy="2667000"/>
          </a:xfrm>
          <a:prstGeom prst="rect">
            <a:avLst/>
          </a:prstGeom>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B/>
          </a:sp3d>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19600" y="2286000"/>
            <a:ext cx="4104722" cy="2667000"/>
          </a:xfrm>
          <a:prstGeom prst="rect">
            <a:avLst/>
          </a:prstGeom>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B/>
          </a:sp3d>
        </p:spPr>
      </p:pic>
      <p:sp>
        <p:nvSpPr>
          <p:cNvPr id="7" name="TextBox 6"/>
          <p:cNvSpPr txBox="1"/>
          <p:nvPr/>
        </p:nvSpPr>
        <p:spPr>
          <a:xfrm>
            <a:off x="1604507" y="4953000"/>
            <a:ext cx="6015493" cy="369332"/>
          </a:xfrm>
          <a:prstGeom prst="rect">
            <a:avLst/>
          </a:prstGeom>
          <a:noFill/>
        </p:spPr>
        <p:txBody>
          <a:bodyPr wrap="none" rtlCol="0">
            <a:spAutoFit/>
          </a:bodyPr>
          <a:lstStyle/>
          <a:p>
            <a:r>
              <a:rPr lang="en-US" dirty="0" smtClean="0">
                <a:hlinkClick r:id="rId5"/>
              </a:rPr>
              <a:t>http://soils.usda.gov/technical/classification/jNSM/index.html</a:t>
            </a:r>
            <a:r>
              <a:rPr lang="en-US" dirty="0" smtClean="0"/>
              <a:t> </a:t>
            </a:r>
            <a:endParaRPr lang="en-US" dirty="0"/>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14800" y="5303186"/>
            <a:ext cx="503425" cy="488014"/>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93517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Depleting Soil Moisture</a:t>
            </a:r>
            <a:endParaRPr lang="en-US" sz="3200" dirty="0">
              <a:solidFill>
                <a:schemeClr val="folHlink"/>
              </a:solidFill>
              <a:latin typeface="Arial" charset="0"/>
            </a:endParaRPr>
          </a:p>
        </p:txBody>
      </p:sp>
      <p:grpSp>
        <p:nvGrpSpPr>
          <p:cNvPr id="2" name="Group 23"/>
          <p:cNvGrpSpPr/>
          <p:nvPr/>
        </p:nvGrpSpPr>
        <p:grpSpPr>
          <a:xfrm>
            <a:off x="1131323" y="1734125"/>
            <a:ext cx="2886500" cy="2867247"/>
            <a:chOff x="1724891" y="893616"/>
            <a:chExt cx="3807691" cy="3782293"/>
          </a:xfrm>
          <a:effectLst/>
        </p:grpSpPr>
        <p:grpSp>
          <p:nvGrpSpPr>
            <p:cNvPr id="3" name="Group 13"/>
            <p:cNvGrpSpPr/>
            <p:nvPr/>
          </p:nvGrpSpPr>
          <p:grpSpPr>
            <a:xfrm>
              <a:off x="1736436" y="909781"/>
              <a:ext cx="3782293" cy="3763819"/>
              <a:chOff x="1736436" y="909781"/>
              <a:chExt cx="3782293" cy="4738255"/>
            </a:xfrm>
            <a:noFill/>
          </p:grpSpPr>
          <p:sp>
            <p:nvSpPr>
              <p:cNvPr id="6" name="Rectangle 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 name="Rectangle 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 name="Rectangle 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 name="Rectangle 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0" name="Rectangle 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1" name="Rectangle 1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 name="Rectangle 1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3"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4" name="Group 14"/>
            <p:cNvGrpSpPr/>
            <p:nvPr/>
          </p:nvGrpSpPr>
          <p:grpSpPr>
            <a:xfrm rot="16200000">
              <a:off x="1737590" y="880917"/>
              <a:ext cx="3782293" cy="3807691"/>
              <a:chOff x="1736436" y="909781"/>
              <a:chExt cx="3782293" cy="4738255"/>
            </a:xfrm>
            <a:noFill/>
          </p:grpSpPr>
          <p:sp>
            <p:nvSpPr>
              <p:cNvPr id="16" name="Rectangle 1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7" name="Rectangle 1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8" name="Rectangle 1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9" name="Rectangle 1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0" name="Rectangle 1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1" name="Rectangle 2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2" name="Rectangle 2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3" name="Rectangle 2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cxnSp>
        <p:nvCxnSpPr>
          <p:cNvPr id="30" name="Straight Arrow Connector 29"/>
          <p:cNvCxnSpPr/>
          <p:nvPr/>
        </p:nvCxnSpPr>
        <p:spPr bwMode="auto">
          <a:xfrm flipV="1">
            <a:off x="1469160" y="476066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TextBox 30"/>
          <p:cNvSpPr txBox="1"/>
          <p:nvPr/>
        </p:nvSpPr>
        <p:spPr>
          <a:xfrm>
            <a:off x="2043245"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32" name="Straight Arrow Connector 31"/>
          <p:cNvCxnSpPr/>
          <p:nvPr/>
        </p:nvCxnSpPr>
        <p:spPr bwMode="auto">
          <a:xfrm rot="5400000" flipV="1">
            <a:off x="-218497"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nvGrpSpPr>
          <p:cNvPr id="5" name="Group 23"/>
          <p:cNvGrpSpPr/>
          <p:nvPr/>
        </p:nvGrpSpPr>
        <p:grpSpPr>
          <a:xfrm>
            <a:off x="5619961" y="1734125"/>
            <a:ext cx="2886500" cy="2867247"/>
            <a:chOff x="1724891" y="893616"/>
            <a:chExt cx="3807691" cy="3782293"/>
          </a:xfrm>
          <a:effectLst/>
        </p:grpSpPr>
        <p:grpSp>
          <p:nvGrpSpPr>
            <p:cNvPr id="14" name="Group 13"/>
            <p:cNvGrpSpPr/>
            <p:nvPr/>
          </p:nvGrpSpPr>
          <p:grpSpPr>
            <a:xfrm>
              <a:off x="1736436" y="909781"/>
              <a:ext cx="3782293" cy="3763819"/>
              <a:chOff x="1736436" y="909781"/>
              <a:chExt cx="3782293" cy="4738255"/>
            </a:xfrm>
            <a:noFill/>
          </p:grpSpPr>
          <p:sp>
            <p:nvSpPr>
              <p:cNvPr id="62" name="Rectangle 61"/>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3" name="Rectangle 62"/>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4" name="Rectangle 63"/>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5" name="Rectangle 64"/>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6" name="Rectangle 65"/>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7" name="Rectangle 66"/>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8" name="Rectangle 67"/>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9"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15" name="Group 14"/>
            <p:cNvGrpSpPr/>
            <p:nvPr/>
          </p:nvGrpSpPr>
          <p:grpSpPr>
            <a:xfrm rot="16200000">
              <a:off x="1737590" y="880917"/>
              <a:ext cx="3782293" cy="3807691"/>
              <a:chOff x="1736436" y="909781"/>
              <a:chExt cx="3782293" cy="4738255"/>
            </a:xfrm>
            <a:noFill/>
          </p:grpSpPr>
          <p:sp>
            <p:nvSpPr>
              <p:cNvPr id="54" name="Rectangle 53"/>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5" name="Rectangle 54"/>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6" name="Rectangle 55"/>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7" name="Rectangle 56"/>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8" name="Rectangle 57"/>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9" name="Rectangle 58"/>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0" name="Rectangle 59"/>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1" name="Rectangle 60"/>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sp>
        <p:nvSpPr>
          <p:cNvPr id="44" name="TextBox 43"/>
          <p:cNvSpPr txBox="1"/>
          <p:nvPr/>
        </p:nvSpPr>
        <p:spPr>
          <a:xfrm>
            <a:off x="6531883"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45" name="Straight Arrow Connector 44"/>
          <p:cNvCxnSpPr/>
          <p:nvPr/>
        </p:nvCxnSpPr>
        <p:spPr bwMode="auto">
          <a:xfrm rot="5400000" flipV="1">
            <a:off x="4270141"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1" name="TextBox 70"/>
          <p:cNvSpPr txBox="1"/>
          <p:nvPr/>
        </p:nvSpPr>
        <p:spPr>
          <a:xfrm>
            <a:off x="3694545" y="1754909"/>
            <a:ext cx="282450" cy="307777"/>
          </a:xfrm>
          <a:prstGeom prst="rect">
            <a:avLst/>
          </a:prstGeom>
          <a:noFill/>
        </p:spPr>
        <p:txBody>
          <a:bodyPr wrap="none" rtlCol="0">
            <a:spAutoFit/>
          </a:bodyPr>
          <a:lstStyle/>
          <a:p>
            <a:r>
              <a:rPr lang="en-US" sz="1400" dirty="0" smtClean="0"/>
              <a:t>1</a:t>
            </a:r>
            <a:endParaRPr lang="en-US" sz="1400" dirty="0"/>
          </a:p>
        </p:txBody>
      </p:sp>
      <p:sp>
        <p:nvSpPr>
          <p:cNvPr id="73" name="TextBox 72"/>
          <p:cNvSpPr txBox="1"/>
          <p:nvPr/>
        </p:nvSpPr>
        <p:spPr>
          <a:xfrm>
            <a:off x="2969491" y="2110509"/>
            <a:ext cx="282450" cy="307777"/>
          </a:xfrm>
          <a:prstGeom prst="rect">
            <a:avLst/>
          </a:prstGeom>
          <a:noFill/>
        </p:spPr>
        <p:txBody>
          <a:bodyPr wrap="none" rtlCol="0">
            <a:spAutoFit/>
          </a:bodyPr>
          <a:lstStyle/>
          <a:p>
            <a:r>
              <a:rPr lang="en-US" sz="1400" dirty="0" smtClean="0"/>
              <a:t>8</a:t>
            </a:r>
            <a:endParaRPr lang="en-US" sz="1400" dirty="0"/>
          </a:p>
        </p:txBody>
      </p:sp>
      <p:sp>
        <p:nvSpPr>
          <p:cNvPr id="74" name="TextBox 73"/>
          <p:cNvSpPr txBox="1"/>
          <p:nvPr/>
        </p:nvSpPr>
        <p:spPr>
          <a:xfrm>
            <a:off x="2983345" y="1754909"/>
            <a:ext cx="282450" cy="307777"/>
          </a:xfrm>
          <a:prstGeom prst="rect">
            <a:avLst/>
          </a:prstGeom>
          <a:noFill/>
        </p:spPr>
        <p:txBody>
          <a:bodyPr wrap="none" rtlCol="0">
            <a:spAutoFit/>
          </a:bodyPr>
          <a:lstStyle/>
          <a:p>
            <a:r>
              <a:rPr lang="en-US" sz="1400" dirty="0" smtClean="0"/>
              <a:t>4</a:t>
            </a:r>
            <a:endParaRPr lang="en-US" sz="1400" dirty="0"/>
          </a:p>
        </p:txBody>
      </p:sp>
      <p:sp>
        <p:nvSpPr>
          <p:cNvPr id="75" name="TextBox 74"/>
          <p:cNvSpPr txBox="1"/>
          <p:nvPr/>
        </p:nvSpPr>
        <p:spPr>
          <a:xfrm>
            <a:off x="3338944" y="2466109"/>
            <a:ext cx="282450" cy="307777"/>
          </a:xfrm>
          <a:prstGeom prst="rect">
            <a:avLst/>
          </a:prstGeom>
          <a:noFill/>
        </p:spPr>
        <p:txBody>
          <a:bodyPr wrap="none" rtlCol="0">
            <a:spAutoFit/>
          </a:bodyPr>
          <a:lstStyle/>
          <a:p>
            <a:r>
              <a:rPr lang="en-US" sz="1400" dirty="0" smtClean="0"/>
              <a:t>9</a:t>
            </a:r>
            <a:endParaRPr lang="en-US" sz="1400" dirty="0"/>
          </a:p>
        </p:txBody>
      </p:sp>
      <p:sp>
        <p:nvSpPr>
          <p:cNvPr id="76" name="TextBox 75"/>
          <p:cNvSpPr txBox="1"/>
          <p:nvPr/>
        </p:nvSpPr>
        <p:spPr>
          <a:xfrm>
            <a:off x="3699452" y="2110509"/>
            <a:ext cx="282450" cy="307777"/>
          </a:xfrm>
          <a:prstGeom prst="rect">
            <a:avLst/>
          </a:prstGeom>
          <a:noFill/>
        </p:spPr>
        <p:txBody>
          <a:bodyPr wrap="none" rtlCol="0">
            <a:spAutoFit/>
          </a:bodyPr>
          <a:lstStyle/>
          <a:p>
            <a:r>
              <a:rPr lang="en-US" sz="1400" dirty="0" smtClean="0"/>
              <a:t>3</a:t>
            </a:r>
            <a:endParaRPr lang="en-US" sz="1400" dirty="0"/>
          </a:p>
        </p:txBody>
      </p:sp>
      <p:sp>
        <p:nvSpPr>
          <p:cNvPr id="77" name="TextBox 76"/>
          <p:cNvSpPr txBox="1"/>
          <p:nvPr/>
        </p:nvSpPr>
        <p:spPr>
          <a:xfrm>
            <a:off x="3639416" y="2830946"/>
            <a:ext cx="380232" cy="307777"/>
          </a:xfrm>
          <a:prstGeom prst="rect">
            <a:avLst/>
          </a:prstGeom>
          <a:noFill/>
        </p:spPr>
        <p:txBody>
          <a:bodyPr wrap="none" rtlCol="0">
            <a:spAutoFit/>
          </a:bodyPr>
          <a:lstStyle/>
          <a:p>
            <a:r>
              <a:rPr lang="en-US" sz="1400" dirty="0" smtClean="0"/>
              <a:t>10</a:t>
            </a:r>
            <a:endParaRPr lang="en-US" sz="1400" dirty="0"/>
          </a:p>
        </p:txBody>
      </p:sp>
      <p:sp>
        <p:nvSpPr>
          <p:cNvPr id="78" name="TextBox 77"/>
          <p:cNvSpPr txBox="1"/>
          <p:nvPr/>
        </p:nvSpPr>
        <p:spPr>
          <a:xfrm>
            <a:off x="3334326" y="2110509"/>
            <a:ext cx="282450" cy="307777"/>
          </a:xfrm>
          <a:prstGeom prst="rect">
            <a:avLst/>
          </a:prstGeom>
          <a:noFill/>
        </p:spPr>
        <p:txBody>
          <a:bodyPr wrap="none" rtlCol="0">
            <a:spAutoFit/>
          </a:bodyPr>
          <a:lstStyle/>
          <a:p>
            <a:r>
              <a:rPr lang="en-US" sz="1400" dirty="0" smtClean="0"/>
              <a:t>5</a:t>
            </a:r>
            <a:endParaRPr lang="en-US" sz="1400" dirty="0"/>
          </a:p>
        </p:txBody>
      </p:sp>
      <p:sp>
        <p:nvSpPr>
          <p:cNvPr id="79" name="TextBox 78"/>
          <p:cNvSpPr txBox="1"/>
          <p:nvPr/>
        </p:nvSpPr>
        <p:spPr>
          <a:xfrm>
            <a:off x="3338945" y="1754909"/>
            <a:ext cx="282450" cy="307777"/>
          </a:xfrm>
          <a:prstGeom prst="rect">
            <a:avLst/>
          </a:prstGeom>
          <a:noFill/>
        </p:spPr>
        <p:txBody>
          <a:bodyPr wrap="none" rtlCol="0">
            <a:spAutoFit/>
          </a:bodyPr>
          <a:lstStyle/>
          <a:p>
            <a:r>
              <a:rPr lang="en-US" sz="1400" dirty="0" smtClean="0"/>
              <a:t>2</a:t>
            </a:r>
            <a:endParaRPr lang="en-US" sz="1400" dirty="0"/>
          </a:p>
        </p:txBody>
      </p:sp>
      <p:sp>
        <p:nvSpPr>
          <p:cNvPr id="80" name="TextBox 79"/>
          <p:cNvSpPr txBox="1"/>
          <p:nvPr/>
        </p:nvSpPr>
        <p:spPr>
          <a:xfrm>
            <a:off x="3685308" y="2466109"/>
            <a:ext cx="282450" cy="307777"/>
          </a:xfrm>
          <a:prstGeom prst="rect">
            <a:avLst/>
          </a:prstGeom>
          <a:noFill/>
        </p:spPr>
        <p:txBody>
          <a:bodyPr wrap="none" rtlCol="0">
            <a:spAutoFit/>
          </a:bodyPr>
          <a:lstStyle/>
          <a:p>
            <a:r>
              <a:rPr lang="en-US" sz="1400" dirty="0" smtClean="0"/>
              <a:t>6</a:t>
            </a:r>
            <a:endParaRPr lang="en-US" sz="1400" dirty="0"/>
          </a:p>
        </p:txBody>
      </p:sp>
      <p:sp>
        <p:nvSpPr>
          <p:cNvPr id="81" name="TextBox 80"/>
          <p:cNvSpPr txBox="1"/>
          <p:nvPr/>
        </p:nvSpPr>
        <p:spPr>
          <a:xfrm>
            <a:off x="2604655" y="1754909"/>
            <a:ext cx="282450" cy="307777"/>
          </a:xfrm>
          <a:prstGeom prst="rect">
            <a:avLst/>
          </a:prstGeom>
          <a:noFill/>
        </p:spPr>
        <p:txBody>
          <a:bodyPr wrap="none" rtlCol="0">
            <a:spAutoFit/>
          </a:bodyPr>
          <a:lstStyle/>
          <a:p>
            <a:r>
              <a:rPr lang="en-US" sz="1400" dirty="0" smtClean="0"/>
              <a:t>7</a:t>
            </a:r>
            <a:endParaRPr lang="en-US" sz="1400" dirty="0"/>
          </a:p>
        </p:txBody>
      </p:sp>
      <p:sp>
        <p:nvSpPr>
          <p:cNvPr id="82" name="TextBox 81"/>
          <p:cNvSpPr txBox="1"/>
          <p:nvPr/>
        </p:nvSpPr>
        <p:spPr>
          <a:xfrm>
            <a:off x="3644034" y="4276437"/>
            <a:ext cx="380232" cy="307777"/>
          </a:xfrm>
          <a:prstGeom prst="rect">
            <a:avLst/>
          </a:prstGeom>
          <a:noFill/>
        </p:spPr>
        <p:txBody>
          <a:bodyPr wrap="none" rtlCol="0">
            <a:spAutoFit/>
          </a:bodyPr>
          <a:lstStyle/>
          <a:p>
            <a:r>
              <a:rPr lang="en-US" sz="1400" dirty="0" smtClean="0"/>
              <a:t>36</a:t>
            </a:r>
            <a:endParaRPr lang="en-US" sz="1400" dirty="0"/>
          </a:p>
        </p:txBody>
      </p:sp>
      <p:sp>
        <p:nvSpPr>
          <p:cNvPr id="83" name="TextBox 82"/>
          <p:cNvSpPr txBox="1"/>
          <p:nvPr/>
        </p:nvSpPr>
        <p:spPr>
          <a:xfrm>
            <a:off x="1127125" y="1754909"/>
            <a:ext cx="380232" cy="307777"/>
          </a:xfrm>
          <a:prstGeom prst="rect">
            <a:avLst/>
          </a:prstGeom>
          <a:noFill/>
        </p:spPr>
        <p:txBody>
          <a:bodyPr wrap="none" rtlCol="0">
            <a:spAutoFit/>
          </a:bodyPr>
          <a:lstStyle/>
          <a:p>
            <a:r>
              <a:rPr lang="en-US" sz="1400" dirty="0" smtClean="0"/>
              <a:t>29</a:t>
            </a:r>
            <a:endParaRPr lang="en-US" sz="1400" dirty="0"/>
          </a:p>
        </p:txBody>
      </p:sp>
      <p:sp>
        <p:nvSpPr>
          <p:cNvPr id="84" name="TextBox 83"/>
          <p:cNvSpPr txBox="1"/>
          <p:nvPr/>
        </p:nvSpPr>
        <p:spPr>
          <a:xfrm>
            <a:off x="1113270" y="4276437"/>
            <a:ext cx="380232" cy="307777"/>
          </a:xfrm>
          <a:prstGeom prst="rect">
            <a:avLst/>
          </a:prstGeom>
          <a:noFill/>
        </p:spPr>
        <p:txBody>
          <a:bodyPr wrap="none" rtlCol="0">
            <a:spAutoFit/>
          </a:bodyPr>
          <a:lstStyle/>
          <a:p>
            <a:r>
              <a:rPr lang="en-US" sz="1400" dirty="0" smtClean="0"/>
              <a:t>64</a:t>
            </a:r>
            <a:endParaRPr lang="en-US" sz="1400" dirty="0"/>
          </a:p>
        </p:txBody>
      </p:sp>
      <p:sp>
        <p:nvSpPr>
          <p:cNvPr id="88" name="TextBox 87"/>
          <p:cNvSpPr txBox="1"/>
          <p:nvPr/>
        </p:nvSpPr>
        <p:spPr>
          <a:xfrm>
            <a:off x="1118177" y="2110509"/>
            <a:ext cx="380232" cy="307777"/>
          </a:xfrm>
          <a:prstGeom prst="rect">
            <a:avLst/>
          </a:prstGeom>
          <a:noFill/>
        </p:spPr>
        <p:txBody>
          <a:bodyPr wrap="none" rtlCol="0">
            <a:spAutoFit/>
          </a:bodyPr>
          <a:lstStyle/>
          <a:p>
            <a:r>
              <a:rPr lang="en-US" sz="1400" dirty="0" smtClean="0"/>
              <a:t>37</a:t>
            </a:r>
            <a:endParaRPr lang="en-US" sz="1400" dirty="0"/>
          </a:p>
        </p:txBody>
      </p:sp>
      <p:sp>
        <p:nvSpPr>
          <p:cNvPr id="89" name="TextBox 88"/>
          <p:cNvSpPr txBox="1"/>
          <p:nvPr/>
        </p:nvSpPr>
        <p:spPr>
          <a:xfrm>
            <a:off x="5779354" y="1274386"/>
            <a:ext cx="2086533" cy="369332"/>
          </a:xfrm>
          <a:prstGeom prst="rect">
            <a:avLst/>
          </a:prstGeom>
          <a:noFill/>
        </p:spPr>
        <p:txBody>
          <a:bodyPr wrap="none" rtlCol="0">
            <a:spAutoFit/>
          </a:bodyPr>
          <a:lstStyle/>
          <a:p>
            <a:r>
              <a:rPr lang="en-US" dirty="0" smtClean="0"/>
              <a:t>Energy (PET equil)</a:t>
            </a:r>
            <a:endParaRPr lang="en-US" dirty="0"/>
          </a:p>
        </p:txBody>
      </p:sp>
      <p:sp>
        <p:nvSpPr>
          <p:cNvPr id="90" name="TextBox 89"/>
          <p:cNvSpPr txBox="1"/>
          <p:nvPr/>
        </p:nvSpPr>
        <p:spPr>
          <a:xfrm>
            <a:off x="2172554" y="1274386"/>
            <a:ext cx="763799" cy="369332"/>
          </a:xfrm>
          <a:prstGeom prst="rect">
            <a:avLst/>
          </a:prstGeom>
          <a:noFill/>
        </p:spPr>
        <p:txBody>
          <a:bodyPr wrap="none" rtlCol="0">
            <a:spAutoFit/>
          </a:bodyPr>
          <a:lstStyle/>
          <a:p>
            <a:r>
              <a:rPr lang="en-US" dirty="0" smtClean="0"/>
              <a:t>Order</a:t>
            </a:r>
            <a:endParaRPr lang="en-US" dirty="0"/>
          </a:p>
        </p:txBody>
      </p:sp>
      <p:sp>
        <p:nvSpPr>
          <p:cNvPr id="99" name="TextBox 98"/>
          <p:cNvSpPr txBox="1"/>
          <p:nvPr/>
        </p:nvSpPr>
        <p:spPr>
          <a:xfrm>
            <a:off x="8100290" y="1741055"/>
            <a:ext cx="434734" cy="307777"/>
          </a:xfrm>
          <a:prstGeom prst="rect">
            <a:avLst/>
          </a:prstGeom>
          <a:noFill/>
        </p:spPr>
        <p:txBody>
          <a:bodyPr wrap="none" rtlCol="0">
            <a:spAutoFit/>
          </a:bodyPr>
          <a:lstStyle/>
          <a:p>
            <a:r>
              <a:rPr lang="en-US" sz="1400" dirty="0" smtClean="0"/>
              <a:t>1.0</a:t>
            </a:r>
            <a:endParaRPr lang="en-US" sz="1400" dirty="0"/>
          </a:p>
        </p:txBody>
      </p:sp>
      <p:sp>
        <p:nvSpPr>
          <p:cNvPr id="100" name="TextBox 99"/>
          <p:cNvSpPr txBox="1"/>
          <p:nvPr/>
        </p:nvSpPr>
        <p:spPr>
          <a:xfrm>
            <a:off x="7389090" y="1741055"/>
            <a:ext cx="434734" cy="307777"/>
          </a:xfrm>
          <a:prstGeom prst="rect">
            <a:avLst/>
          </a:prstGeom>
          <a:noFill/>
        </p:spPr>
        <p:txBody>
          <a:bodyPr wrap="none" rtlCol="0">
            <a:spAutoFit/>
          </a:bodyPr>
          <a:lstStyle/>
          <a:p>
            <a:r>
              <a:rPr lang="en-US" sz="1400" dirty="0" smtClean="0"/>
              <a:t>1.0</a:t>
            </a:r>
            <a:endParaRPr lang="en-US" sz="1400" dirty="0"/>
          </a:p>
        </p:txBody>
      </p:sp>
      <p:sp>
        <p:nvSpPr>
          <p:cNvPr id="101" name="TextBox 100"/>
          <p:cNvSpPr txBox="1"/>
          <p:nvPr/>
        </p:nvSpPr>
        <p:spPr>
          <a:xfrm>
            <a:off x="7742380" y="1741055"/>
            <a:ext cx="434734" cy="307777"/>
          </a:xfrm>
          <a:prstGeom prst="rect">
            <a:avLst/>
          </a:prstGeom>
          <a:noFill/>
        </p:spPr>
        <p:txBody>
          <a:bodyPr wrap="none" rtlCol="0">
            <a:spAutoFit/>
          </a:bodyPr>
          <a:lstStyle/>
          <a:p>
            <a:r>
              <a:rPr lang="en-US" sz="1400" dirty="0" smtClean="0"/>
              <a:t>1.0</a:t>
            </a:r>
            <a:endParaRPr lang="en-US" sz="1400" dirty="0"/>
          </a:p>
        </p:txBody>
      </p:sp>
      <p:sp>
        <p:nvSpPr>
          <p:cNvPr id="102" name="TextBox 101"/>
          <p:cNvSpPr txBox="1"/>
          <p:nvPr/>
        </p:nvSpPr>
        <p:spPr>
          <a:xfrm>
            <a:off x="8100290" y="2068946"/>
            <a:ext cx="434734" cy="307777"/>
          </a:xfrm>
          <a:prstGeom prst="rect">
            <a:avLst/>
          </a:prstGeom>
          <a:noFill/>
        </p:spPr>
        <p:txBody>
          <a:bodyPr wrap="none" rtlCol="0">
            <a:spAutoFit/>
          </a:bodyPr>
          <a:lstStyle/>
          <a:p>
            <a:r>
              <a:rPr lang="en-US" sz="1400" dirty="0" smtClean="0"/>
              <a:t>1.0</a:t>
            </a:r>
            <a:endParaRPr lang="en-US" sz="1400" dirty="0"/>
          </a:p>
        </p:txBody>
      </p:sp>
      <p:sp>
        <p:nvSpPr>
          <p:cNvPr id="103" name="TextBox 102"/>
          <p:cNvSpPr txBox="1"/>
          <p:nvPr/>
        </p:nvSpPr>
        <p:spPr>
          <a:xfrm>
            <a:off x="6322290" y="1741055"/>
            <a:ext cx="434734" cy="307777"/>
          </a:xfrm>
          <a:prstGeom prst="rect">
            <a:avLst/>
          </a:prstGeom>
          <a:noFill/>
        </p:spPr>
        <p:txBody>
          <a:bodyPr wrap="none" rtlCol="0">
            <a:spAutoFit/>
          </a:bodyPr>
          <a:lstStyle/>
          <a:p>
            <a:r>
              <a:rPr lang="en-US" sz="1400" dirty="0" smtClean="0"/>
              <a:t>1.2</a:t>
            </a:r>
            <a:endParaRPr lang="en-US" sz="1400" dirty="0"/>
          </a:p>
        </p:txBody>
      </p:sp>
      <p:sp>
        <p:nvSpPr>
          <p:cNvPr id="104" name="TextBox 103"/>
          <p:cNvSpPr txBox="1"/>
          <p:nvPr/>
        </p:nvSpPr>
        <p:spPr>
          <a:xfrm>
            <a:off x="6668653" y="1741055"/>
            <a:ext cx="434734" cy="307777"/>
          </a:xfrm>
          <a:prstGeom prst="rect">
            <a:avLst/>
          </a:prstGeom>
          <a:noFill/>
        </p:spPr>
        <p:txBody>
          <a:bodyPr wrap="none" rtlCol="0">
            <a:spAutoFit/>
          </a:bodyPr>
          <a:lstStyle/>
          <a:p>
            <a:r>
              <a:rPr lang="en-US" sz="1400" dirty="0" smtClean="0"/>
              <a:t>1.1</a:t>
            </a:r>
            <a:endParaRPr lang="en-US" sz="1400" dirty="0"/>
          </a:p>
        </p:txBody>
      </p:sp>
      <p:sp>
        <p:nvSpPr>
          <p:cNvPr id="105" name="TextBox 104"/>
          <p:cNvSpPr txBox="1"/>
          <p:nvPr/>
        </p:nvSpPr>
        <p:spPr>
          <a:xfrm>
            <a:off x="7042727" y="1741055"/>
            <a:ext cx="434734" cy="307777"/>
          </a:xfrm>
          <a:prstGeom prst="rect">
            <a:avLst/>
          </a:prstGeom>
          <a:noFill/>
        </p:spPr>
        <p:txBody>
          <a:bodyPr wrap="none" rtlCol="0">
            <a:spAutoFit/>
          </a:bodyPr>
          <a:lstStyle/>
          <a:p>
            <a:r>
              <a:rPr lang="en-US" sz="1400" dirty="0" smtClean="0"/>
              <a:t>1.1</a:t>
            </a:r>
            <a:endParaRPr lang="en-US" sz="1400" dirty="0"/>
          </a:p>
        </p:txBody>
      </p:sp>
      <p:sp>
        <p:nvSpPr>
          <p:cNvPr id="106" name="TextBox 105"/>
          <p:cNvSpPr txBox="1"/>
          <p:nvPr/>
        </p:nvSpPr>
        <p:spPr>
          <a:xfrm>
            <a:off x="5943599" y="1741055"/>
            <a:ext cx="434734" cy="307777"/>
          </a:xfrm>
          <a:prstGeom prst="rect">
            <a:avLst/>
          </a:prstGeom>
          <a:noFill/>
        </p:spPr>
        <p:txBody>
          <a:bodyPr wrap="none" rtlCol="0">
            <a:spAutoFit/>
          </a:bodyPr>
          <a:lstStyle/>
          <a:p>
            <a:r>
              <a:rPr lang="en-US" sz="1400" dirty="0" smtClean="0"/>
              <a:t>1.4</a:t>
            </a:r>
            <a:endParaRPr lang="en-US" sz="1400" dirty="0"/>
          </a:p>
        </p:txBody>
      </p:sp>
      <p:sp>
        <p:nvSpPr>
          <p:cNvPr id="107" name="TextBox 106"/>
          <p:cNvSpPr txBox="1"/>
          <p:nvPr/>
        </p:nvSpPr>
        <p:spPr>
          <a:xfrm>
            <a:off x="5578763" y="1741055"/>
            <a:ext cx="430439" cy="307777"/>
          </a:xfrm>
          <a:prstGeom prst="rect">
            <a:avLst/>
          </a:prstGeom>
          <a:noFill/>
        </p:spPr>
        <p:txBody>
          <a:bodyPr wrap="none" rtlCol="0">
            <a:spAutoFit/>
          </a:bodyPr>
          <a:lstStyle/>
          <a:p>
            <a:r>
              <a:rPr lang="en-US" sz="1400" dirty="0" smtClean="0"/>
              <a:t>1.7</a:t>
            </a:r>
            <a:endParaRPr lang="en-US" sz="1400" dirty="0"/>
          </a:p>
        </p:txBody>
      </p:sp>
      <p:sp>
        <p:nvSpPr>
          <p:cNvPr id="108" name="TextBox 107"/>
          <p:cNvSpPr txBox="1"/>
          <p:nvPr/>
        </p:nvSpPr>
        <p:spPr>
          <a:xfrm>
            <a:off x="8100290" y="2456874"/>
            <a:ext cx="434734" cy="307777"/>
          </a:xfrm>
          <a:prstGeom prst="rect">
            <a:avLst/>
          </a:prstGeom>
          <a:noFill/>
        </p:spPr>
        <p:txBody>
          <a:bodyPr wrap="none" rtlCol="0">
            <a:spAutoFit/>
          </a:bodyPr>
          <a:lstStyle/>
          <a:p>
            <a:r>
              <a:rPr lang="en-US" sz="1400" dirty="0" smtClean="0"/>
              <a:t>1.0</a:t>
            </a:r>
            <a:endParaRPr lang="en-US" sz="1400" dirty="0"/>
          </a:p>
        </p:txBody>
      </p:sp>
      <p:sp>
        <p:nvSpPr>
          <p:cNvPr id="109" name="TextBox 108"/>
          <p:cNvSpPr txBox="1"/>
          <p:nvPr/>
        </p:nvSpPr>
        <p:spPr>
          <a:xfrm>
            <a:off x="8100290" y="2835564"/>
            <a:ext cx="434734" cy="307777"/>
          </a:xfrm>
          <a:prstGeom prst="rect">
            <a:avLst/>
          </a:prstGeom>
          <a:noFill/>
        </p:spPr>
        <p:txBody>
          <a:bodyPr wrap="none" rtlCol="0">
            <a:spAutoFit/>
          </a:bodyPr>
          <a:lstStyle/>
          <a:p>
            <a:r>
              <a:rPr lang="en-US" sz="1400" dirty="0" smtClean="0"/>
              <a:t>1.1</a:t>
            </a:r>
            <a:endParaRPr lang="en-US" sz="1400" dirty="0"/>
          </a:p>
        </p:txBody>
      </p:sp>
      <p:sp>
        <p:nvSpPr>
          <p:cNvPr id="110" name="TextBox 109"/>
          <p:cNvSpPr txBox="1"/>
          <p:nvPr/>
        </p:nvSpPr>
        <p:spPr>
          <a:xfrm>
            <a:off x="7742380" y="2068946"/>
            <a:ext cx="434734" cy="307777"/>
          </a:xfrm>
          <a:prstGeom prst="rect">
            <a:avLst/>
          </a:prstGeom>
          <a:noFill/>
        </p:spPr>
        <p:txBody>
          <a:bodyPr wrap="none" rtlCol="0">
            <a:spAutoFit/>
          </a:bodyPr>
          <a:lstStyle/>
          <a:p>
            <a:r>
              <a:rPr lang="en-US" sz="1400" dirty="0" smtClean="0"/>
              <a:t>1.0</a:t>
            </a:r>
            <a:endParaRPr lang="en-US" sz="1400" dirty="0"/>
          </a:p>
        </p:txBody>
      </p:sp>
      <p:sp>
        <p:nvSpPr>
          <p:cNvPr id="111" name="TextBox 110"/>
          <p:cNvSpPr txBox="1"/>
          <p:nvPr/>
        </p:nvSpPr>
        <p:spPr>
          <a:xfrm>
            <a:off x="7379854" y="2068946"/>
            <a:ext cx="434734" cy="307777"/>
          </a:xfrm>
          <a:prstGeom prst="rect">
            <a:avLst/>
          </a:prstGeom>
          <a:noFill/>
        </p:spPr>
        <p:txBody>
          <a:bodyPr wrap="none" rtlCol="0">
            <a:spAutoFit/>
          </a:bodyPr>
          <a:lstStyle/>
          <a:p>
            <a:r>
              <a:rPr lang="en-US" sz="1400" dirty="0" smtClean="0"/>
              <a:t>1.1</a:t>
            </a:r>
            <a:endParaRPr lang="en-US" sz="1400" dirty="0"/>
          </a:p>
        </p:txBody>
      </p:sp>
      <p:sp>
        <p:nvSpPr>
          <p:cNvPr id="112" name="TextBox 111"/>
          <p:cNvSpPr txBox="1"/>
          <p:nvPr/>
        </p:nvSpPr>
        <p:spPr>
          <a:xfrm>
            <a:off x="7742380" y="2456874"/>
            <a:ext cx="434734" cy="307777"/>
          </a:xfrm>
          <a:prstGeom prst="rect">
            <a:avLst/>
          </a:prstGeom>
          <a:noFill/>
        </p:spPr>
        <p:txBody>
          <a:bodyPr wrap="none" rtlCol="0">
            <a:spAutoFit/>
          </a:bodyPr>
          <a:lstStyle/>
          <a:p>
            <a:r>
              <a:rPr lang="en-US" sz="1400" dirty="0" smtClean="0"/>
              <a:t>1.1</a:t>
            </a:r>
            <a:endParaRPr lang="en-US" sz="1400" dirty="0"/>
          </a:p>
        </p:txBody>
      </p:sp>
      <p:sp>
        <p:nvSpPr>
          <p:cNvPr id="113" name="TextBox 112"/>
          <p:cNvSpPr txBox="1"/>
          <p:nvPr/>
        </p:nvSpPr>
        <p:spPr>
          <a:xfrm>
            <a:off x="7028873" y="2068946"/>
            <a:ext cx="434734" cy="307777"/>
          </a:xfrm>
          <a:prstGeom prst="rect">
            <a:avLst/>
          </a:prstGeom>
          <a:noFill/>
        </p:spPr>
        <p:txBody>
          <a:bodyPr wrap="none" rtlCol="0">
            <a:spAutoFit/>
          </a:bodyPr>
          <a:lstStyle/>
          <a:p>
            <a:r>
              <a:rPr lang="en-US" sz="1400" dirty="0" smtClean="0"/>
              <a:t>1.1</a:t>
            </a:r>
            <a:endParaRPr lang="en-US" sz="1400" dirty="0"/>
          </a:p>
        </p:txBody>
      </p:sp>
      <p:sp>
        <p:nvSpPr>
          <p:cNvPr id="114" name="TextBox 113"/>
          <p:cNvSpPr txBox="1"/>
          <p:nvPr/>
        </p:nvSpPr>
        <p:spPr>
          <a:xfrm>
            <a:off x="5588000" y="4267201"/>
            <a:ext cx="434734" cy="307777"/>
          </a:xfrm>
          <a:prstGeom prst="rect">
            <a:avLst/>
          </a:prstGeom>
          <a:noFill/>
        </p:spPr>
        <p:txBody>
          <a:bodyPr wrap="none" rtlCol="0">
            <a:spAutoFit/>
          </a:bodyPr>
          <a:lstStyle/>
          <a:p>
            <a:r>
              <a:rPr lang="en-US" sz="1400" dirty="0" smtClean="0"/>
              <a:t>5.0</a:t>
            </a:r>
            <a:endParaRPr lang="en-US" sz="1400" dirty="0"/>
          </a:p>
        </p:txBody>
      </p:sp>
      <p:sp>
        <p:nvSpPr>
          <p:cNvPr id="115" name="TextBox 114"/>
          <p:cNvSpPr txBox="1"/>
          <p:nvPr/>
        </p:nvSpPr>
        <p:spPr>
          <a:xfrm>
            <a:off x="8100290" y="4267201"/>
            <a:ext cx="434734" cy="307777"/>
          </a:xfrm>
          <a:prstGeom prst="rect">
            <a:avLst/>
          </a:prstGeom>
          <a:noFill/>
        </p:spPr>
        <p:txBody>
          <a:bodyPr wrap="none" rtlCol="0">
            <a:spAutoFit/>
          </a:bodyPr>
          <a:lstStyle/>
          <a:p>
            <a:r>
              <a:rPr lang="en-US" sz="1400" dirty="0" smtClean="0"/>
              <a:t>2.0</a:t>
            </a:r>
            <a:endParaRPr lang="en-US" sz="1400" dirty="0"/>
          </a:p>
        </p:txBody>
      </p:sp>
      <p:sp>
        <p:nvSpPr>
          <p:cNvPr id="116" name="TextBox 115"/>
          <p:cNvSpPr txBox="1"/>
          <p:nvPr/>
        </p:nvSpPr>
        <p:spPr>
          <a:xfrm>
            <a:off x="6317673" y="3528291"/>
            <a:ext cx="433004" cy="307777"/>
          </a:xfrm>
          <a:prstGeom prst="rect">
            <a:avLst/>
          </a:prstGeom>
          <a:noFill/>
        </p:spPr>
        <p:txBody>
          <a:bodyPr wrap="none" rtlCol="0">
            <a:spAutoFit/>
          </a:bodyPr>
          <a:lstStyle/>
          <a:p>
            <a:r>
              <a:rPr lang="en-US" sz="1400" dirty="0" smtClean="0"/>
              <a:t>4.0</a:t>
            </a:r>
            <a:endParaRPr lang="en-US" sz="1400" dirty="0"/>
          </a:p>
        </p:txBody>
      </p:sp>
      <p:sp>
        <p:nvSpPr>
          <p:cNvPr id="117" name="TextBox 116"/>
          <p:cNvSpPr txBox="1"/>
          <p:nvPr/>
        </p:nvSpPr>
        <p:spPr>
          <a:xfrm>
            <a:off x="8100290" y="3556001"/>
            <a:ext cx="434734" cy="307777"/>
          </a:xfrm>
          <a:prstGeom prst="rect">
            <a:avLst/>
          </a:prstGeom>
          <a:noFill/>
        </p:spPr>
        <p:txBody>
          <a:bodyPr wrap="none" rtlCol="0">
            <a:spAutoFit/>
          </a:bodyPr>
          <a:lstStyle/>
          <a:p>
            <a:r>
              <a:rPr lang="en-US" sz="1400" dirty="0" smtClean="0"/>
              <a:t>1.4</a:t>
            </a:r>
            <a:endParaRPr lang="en-US" sz="1400" dirty="0"/>
          </a:p>
        </p:txBody>
      </p:sp>
      <p:sp>
        <p:nvSpPr>
          <p:cNvPr id="118" name="TextBox 117"/>
          <p:cNvSpPr txBox="1"/>
          <p:nvPr/>
        </p:nvSpPr>
        <p:spPr>
          <a:xfrm>
            <a:off x="5578763" y="2826327"/>
            <a:ext cx="434734" cy="307777"/>
          </a:xfrm>
          <a:prstGeom prst="rect">
            <a:avLst/>
          </a:prstGeom>
          <a:noFill/>
        </p:spPr>
        <p:txBody>
          <a:bodyPr wrap="none" rtlCol="0">
            <a:spAutoFit/>
          </a:bodyPr>
          <a:lstStyle/>
          <a:p>
            <a:r>
              <a:rPr lang="en-US" sz="1400" dirty="0" smtClean="0"/>
              <a:t>3.6</a:t>
            </a:r>
            <a:endParaRPr lang="en-US" sz="1400" dirty="0"/>
          </a:p>
        </p:txBody>
      </p:sp>
      <p:sp>
        <p:nvSpPr>
          <p:cNvPr id="85" name="TextBox 84"/>
          <p:cNvSpPr txBox="1"/>
          <p:nvPr/>
        </p:nvSpPr>
        <p:spPr>
          <a:xfrm>
            <a:off x="4991961" y="5187089"/>
            <a:ext cx="3446008" cy="646331"/>
          </a:xfrm>
          <a:prstGeom prst="rect">
            <a:avLst/>
          </a:prstGeom>
          <a:noFill/>
        </p:spPr>
        <p:txBody>
          <a:bodyPr wrap="none" rtlCol="0">
            <a:spAutoFit/>
          </a:bodyPr>
          <a:lstStyle/>
          <a:p>
            <a:r>
              <a:rPr lang="en-US" dirty="0" smtClean="0"/>
              <a:t>1.0 – 1 mm water loss = 1 mm PET </a:t>
            </a:r>
          </a:p>
          <a:p>
            <a:r>
              <a:rPr lang="en-US" dirty="0" smtClean="0"/>
              <a:t>5.0 – 1 mm water loss = 5 mm PET </a:t>
            </a:r>
            <a:endParaRPr lang="en-US" dirty="0"/>
          </a:p>
        </p:txBody>
      </p:sp>
      <p:cxnSp>
        <p:nvCxnSpPr>
          <p:cNvPr id="86" name="Straight Arrow Connector 85"/>
          <p:cNvCxnSpPr/>
          <p:nvPr/>
        </p:nvCxnSpPr>
        <p:spPr bwMode="auto">
          <a:xfrm flipV="1">
            <a:off x="5961548" y="4762941"/>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7" name="TextBox 86"/>
          <p:cNvSpPr txBox="1"/>
          <p:nvPr/>
        </p:nvSpPr>
        <p:spPr>
          <a:xfrm rot="16200000">
            <a:off x="4925322" y="3020322"/>
            <a:ext cx="752823" cy="369332"/>
          </a:xfrm>
          <a:prstGeom prst="rect">
            <a:avLst/>
          </a:prstGeom>
          <a:noFill/>
        </p:spPr>
        <p:txBody>
          <a:bodyPr wrap="square" rtlCol="0">
            <a:spAutoFit/>
          </a:bodyPr>
          <a:lstStyle/>
          <a:p>
            <a:r>
              <a:rPr lang="en-US" dirty="0" smtClean="0"/>
              <a:t>AWC</a:t>
            </a:r>
            <a:endParaRPr lang="en-US" dirty="0"/>
          </a:p>
        </p:txBody>
      </p:sp>
      <p:sp>
        <p:nvSpPr>
          <p:cNvPr id="91" name="TextBox 90"/>
          <p:cNvSpPr txBox="1"/>
          <p:nvPr/>
        </p:nvSpPr>
        <p:spPr>
          <a:xfrm rot="16200000">
            <a:off x="429522" y="2934946"/>
            <a:ext cx="752823" cy="369332"/>
          </a:xfrm>
          <a:prstGeom prst="rect">
            <a:avLst/>
          </a:prstGeom>
          <a:noFill/>
        </p:spPr>
        <p:txBody>
          <a:bodyPr wrap="square" rtlCol="0">
            <a:spAutoFit/>
          </a:bodyPr>
          <a:lstStyle/>
          <a:p>
            <a:r>
              <a:rPr lang="en-US" dirty="0" smtClean="0"/>
              <a:t>AWC</a:t>
            </a:r>
            <a:endParaRPr lang="en-US" dirty="0"/>
          </a:p>
        </p:txBody>
      </p:sp>
    </p:spTree>
    <p:extLst>
      <p:ext uri="{BB962C8B-B14F-4D97-AF65-F5344CB8AC3E}">
        <p14:creationId xmlns:p14="http://schemas.microsoft.com/office/powerpoint/2010/main" xmlns="" val="3007773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Depleting Soil Moisture</a:t>
            </a:r>
            <a:endParaRPr lang="en-US" sz="3200" dirty="0">
              <a:solidFill>
                <a:schemeClr val="folHlink"/>
              </a:solidFill>
              <a:latin typeface="Arial" charset="0"/>
            </a:endParaRPr>
          </a:p>
        </p:txBody>
      </p:sp>
      <p:grpSp>
        <p:nvGrpSpPr>
          <p:cNvPr id="2" name="Group 23"/>
          <p:cNvGrpSpPr/>
          <p:nvPr/>
        </p:nvGrpSpPr>
        <p:grpSpPr>
          <a:xfrm>
            <a:off x="1140559" y="1715652"/>
            <a:ext cx="2886500" cy="2867247"/>
            <a:chOff x="1724891" y="893616"/>
            <a:chExt cx="3807691" cy="3782293"/>
          </a:xfrm>
          <a:effectLst/>
        </p:grpSpPr>
        <p:grpSp>
          <p:nvGrpSpPr>
            <p:cNvPr id="3" name="Group 13"/>
            <p:cNvGrpSpPr/>
            <p:nvPr/>
          </p:nvGrpSpPr>
          <p:grpSpPr>
            <a:xfrm>
              <a:off x="1736436" y="909781"/>
              <a:ext cx="3782293" cy="3763819"/>
              <a:chOff x="1736436" y="909781"/>
              <a:chExt cx="3782293" cy="4738255"/>
            </a:xfrm>
            <a:noFill/>
          </p:grpSpPr>
          <p:sp>
            <p:nvSpPr>
              <p:cNvPr id="6" name="Rectangle 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 name="Rectangle 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 name="Rectangle 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 name="Rectangle 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0" name="Rectangle 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1" name="Rectangle 1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 name="Rectangle 1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3"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4" name="Group 14"/>
            <p:cNvGrpSpPr/>
            <p:nvPr/>
          </p:nvGrpSpPr>
          <p:grpSpPr>
            <a:xfrm rot="16200000">
              <a:off x="1737590" y="880917"/>
              <a:ext cx="3782293" cy="3807691"/>
              <a:chOff x="1736436" y="909781"/>
              <a:chExt cx="3782293" cy="4738255"/>
            </a:xfrm>
            <a:noFill/>
          </p:grpSpPr>
          <p:sp>
            <p:nvSpPr>
              <p:cNvPr id="16" name="Rectangle 1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7" name="Rectangle 1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8" name="Rectangle 1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9" name="Rectangle 1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0" name="Rectangle 1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1" name="Rectangle 2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2" name="Rectangle 2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3" name="Rectangle 2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cxnSp>
        <p:nvCxnSpPr>
          <p:cNvPr id="30" name="Straight Arrow Connector 29"/>
          <p:cNvCxnSpPr/>
          <p:nvPr/>
        </p:nvCxnSpPr>
        <p:spPr bwMode="auto">
          <a:xfrm flipV="1">
            <a:off x="1469160" y="4724400"/>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TextBox 30"/>
          <p:cNvSpPr txBox="1"/>
          <p:nvPr/>
        </p:nvSpPr>
        <p:spPr>
          <a:xfrm>
            <a:off x="2043245"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32" name="Straight Arrow Connector 31"/>
          <p:cNvCxnSpPr/>
          <p:nvPr/>
        </p:nvCxnSpPr>
        <p:spPr bwMode="auto">
          <a:xfrm rot="5400000" flipV="1">
            <a:off x="-218497"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nvGrpSpPr>
          <p:cNvPr id="5" name="Group 23"/>
          <p:cNvGrpSpPr/>
          <p:nvPr/>
        </p:nvGrpSpPr>
        <p:grpSpPr>
          <a:xfrm>
            <a:off x="5619961" y="1734125"/>
            <a:ext cx="2886500" cy="2867247"/>
            <a:chOff x="1724891" y="893616"/>
            <a:chExt cx="3807691" cy="3782293"/>
          </a:xfrm>
          <a:effectLst/>
        </p:grpSpPr>
        <p:grpSp>
          <p:nvGrpSpPr>
            <p:cNvPr id="14" name="Group 13"/>
            <p:cNvGrpSpPr/>
            <p:nvPr/>
          </p:nvGrpSpPr>
          <p:grpSpPr>
            <a:xfrm>
              <a:off x="1736436" y="909781"/>
              <a:ext cx="3782293" cy="3763819"/>
              <a:chOff x="1736436" y="909781"/>
              <a:chExt cx="3782293" cy="4738255"/>
            </a:xfrm>
            <a:noFill/>
          </p:grpSpPr>
          <p:sp>
            <p:nvSpPr>
              <p:cNvPr id="62" name="Rectangle 61"/>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3" name="Rectangle 62"/>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4" name="Rectangle 63"/>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5" name="Rectangle 64"/>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6" name="Rectangle 65"/>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7" name="Rectangle 66"/>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8" name="Rectangle 67"/>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9"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15" name="Group 14"/>
            <p:cNvGrpSpPr/>
            <p:nvPr/>
          </p:nvGrpSpPr>
          <p:grpSpPr>
            <a:xfrm rot="16200000">
              <a:off x="1737590" y="880917"/>
              <a:ext cx="3782293" cy="3807691"/>
              <a:chOff x="1736436" y="909781"/>
              <a:chExt cx="3782293" cy="4738255"/>
            </a:xfrm>
            <a:noFill/>
          </p:grpSpPr>
          <p:sp>
            <p:nvSpPr>
              <p:cNvPr id="54" name="Rectangle 53"/>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5" name="Rectangle 54"/>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6" name="Rectangle 55"/>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7" name="Rectangle 56"/>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8" name="Rectangle 57"/>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9" name="Rectangle 58"/>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0" name="Rectangle 59"/>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1" name="Rectangle 60"/>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sp>
        <p:nvSpPr>
          <p:cNvPr id="44" name="TextBox 43"/>
          <p:cNvSpPr txBox="1"/>
          <p:nvPr/>
        </p:nvSpPr>
        <p:spPr>
          <a:xfrm>
            <a:off x="6531883"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45" name="Straight Arrow Connector 44"/>
          <p:cNvCxnSpPr/>
          <p:nvPr/>
        </p:nvCxnSpPr>
        <p:spPr bwMode="auto">
          <a:xfrm rot="5400000" flipV="1">
            <a:off x="4270141"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5" name="Rectangle 84"/>
          <p:cNvSpPr/>
          <p:nvPr/>
        </p:nvSpPr>
        <p:spPr bwMode="auto">
          <a:xfrm>
            <a:off x="1145309" y="1727200"/>
            <a:ext cx="2872509" cy="2854036"/>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6" name="Rectangle 85"/>
          <p:cNvSpPr/>
          <p:nvPr/>
        </p:nvSpPr>
        <p:spPr bwMode="auto">
          <a:xfrm>
            <a:off x="5615709" y="1750290"/>
            <a:ext cx="369455" cy="286327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7" name="Rectangle 86"/>
          <p:cNvSpPr/>
          <p:nvPr/>
        </p:nvSpPr>
        <p:spPr bwMode="auto">
          <a:xfrm>
            <a:off x="5962072" y="2087417"/>
            <a:ext cx="369455" cy="2526145"/>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1" name="Rectangle 90"/>
          <p:cNvSpPr/>
          <p:nvPr/>
        </p:nvSpPr>
        <p:spPr bwMode="auto">
          <a:xfrm>
            <a:off x="6326908" y="2057400"/>
            <a:ext cx="369455" cy="255616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2" name="Rectangle 91"/>
          <p:cNvSpPr/>
          <p:nvPr/>
        </p:nvSpPr>
        <p:spPr bwMode="auto">
          <a:xfrm>
            <a:off x="6691744" y="2438401"/>
            <a:ext cx="369455" cy="217516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3" name="Rectangle 92"/>
          <p:cNvSpPr/>
          <p:nvPr/>
        </p:nvSpPr>
        <p:spPr bwMode="auto">
          <a:xfrm>
            <a:off x="7056579" y="2438401"/>
            <a:ext cx="369455" cy="217516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4" name="Rectangle 93"/>
          <p:cNvSpPr/>
          <p:nvPr/>
        </p:nvSpPr>
        <p:spPr bwMode="auto">
          <a:xfrm>
            <a:off x="7412179" y="2819401"/>
            <a:ext cx="369455" cy="179416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5" name="Rectangle 94"/>
          <p:cNvSpPr/>
          <p:nvPr/>
        </p:nvSpPr>
        <p:spPr bwMode="auto">
          <a:xfrm>
            <a:off x="7777015" y="3505200"/>
            <a:ext cx="369455" cy="109450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6" name="Rectangle 95"/>
          <p:cNvSpPr/>
          <p:nvPr/>
        </p:nvSpPr>
        <p:spPr bwMode="auto">
          <a:xfrm>
            <a:off x="8132615" y="3886200"/>
            <a:ext cx="369455" cy="718125"/>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7" name="Rectangle 96"/>
          <p:cNvSpPr/>
          <p:nvPr/>
        </p:nvSpPr>
        <p:spPr bwMode="auto">
          <a:xfrm>
            <a:off x="5614340" y="2078182"/>
            <a:ext cx="2883115" cy="766618"/>
          </a:xfrm>
          <a:prstGeom prst="rect">
            <a:avLst/>
          </a:prstGeom>
          <a:blipFill dpi="0" rotWithShape="1">
            <a:blip r:embed="rId3" cstate="print"/>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0" name="TextBox 119"/>
          <p:cNvSpPr txBox="1"/>
          <p:nvPr/>
        </p:nvSpPr>
        <p:spPr>
          <a:xfrm>
            <a:off x="1244300" y="5222932"/>
            <a:ext cx="2645981" cy="369332"/>
          </a:xfrm>
          <a:prstGeom prst="rect">
            <a:avLst/>
          </a:prstGeom>
          <a:noFill/>
        </p:spPr>
        <p:txBody>
          <a:bodyPr wrap="none" rtlCol="0">
            <a:spAutoFit/>
          </a:bodyPr>
          <a:lstStyle/>
          <a:p>
            <a:r>
              <a:rPr lang="en-US" dirty="0" smtClean="0"/>
              <a:t>Moist in all parts of MCS</a:t>
            </a:r>
            <a:endParaRPr lang="en-US" dirty="0"/>
          </a:p>
        </p:txBody>
      </p:sp>
      <p:sp>
        <p:nvSpPr>
          <p:cNvPr id="121" name="Rectangle 120"/>
          <p:cNvSpPr/>
          <p:nvPr/>
        </p:nvSpPr>
        <p:spPr bwMode="auto">
          <a:xfrm>
            <a:off x="1130085" y="2064327"/>
            <a:ext cx="2883115" cy="766618"/>
          </a:xfrm>
          <a:prstGeom prst="rect">
            <a:avLst/>
          </a:prstGeom>
          <a:blipFill dpi="0" rotWithShape="1">
            <a:blip r:embed="rId3" cstate="print"/>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2" name="TextBox 121"/>
          <p:cNvSpPr txBox="1"/>
          <p:nvPr/>
        </p:nvSpPr>
        <p:spPr>
          <a:xfrm>
            <a:off x="5642533" y="5222932"/>
            <a:ext cx="2781531" cy="369332"/>
          </a:xfrm>
          <a:prstGeom prst="rect">
            <a:avLst/>
          </a:prstGeom>
          <a:noFill/>
        </p:spPr>
        <p:txBody>
          <a:bodyPr wrap="none" rtlCol="0">
            <a:spAutoFit/>
          </a:bodyPr>
          <a:lstStyle/>
          <a:p>
            <a:r>
              <a:rPr lang="en-US" dirty="0" smtClean="0"/>
              <a:t>Dry in some parts of MCS</a:t>
            </a:r>
            <a:endParaRPr lang="en-US" dirty="0"/>
          </a:p>
        </p:txBody>
      </p:sp>
      <p:cxnSp>
        <p:nvCxnSpPr>
          <p:cNvPr id="123" name="Straight Arrow Connector 122"/>
          <p:cNvCxnSpPr/>
          <p:nvPr/>
        </p:nvCxnSpPr>
        <p:spPr bwMode="auto">
          <a:xfrm flipV="1">
            <a:off x="4124316" y="3205018"/>
            <a:ext cx="1084993" cy="2598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4" name="TextBox 123"/>
          <p:cNvSpPr txBox="1"/>
          <p:nvPr/>
        </p:nvSpPr>
        <p:spPr>
          <a:xfrm>
            <a:off x="4190459" y="2849186"/>
            <a:ext cx="849913" cy="369332"/>
          </a:xfrm>
          <a:prstGeom prst="rect">
            <a:avLst/>
          </a:prstGeom>
          <a:noFill/>
        </p:spPr>
        <p:txBody>
          <a:bodyPr wrap="none" rtlCol="0">
            <a:spAutoFit/>
          </a:bodyPr>
          <a:lstStyle/>
          <a:p>
            <a:r>
              <a:rPr lang="en-US" dirty="0" smtClean="0"/>
              <a:t>Drying</a:t>
            </a:r>
            <a:endParaRPr lang="en-US" dirty="0"/>
          </a:p>
        </p:txBody>
      </p:sp>
      <p:sp>
        <p:nvSpPr>
          <p:cNvPr id="70" name="TextBox 69"/>
          <p:cNvSpPr txBox="1"/>
          <p:nvPr/>
        </p:nvSpPr>
        <p:spPr>
          <a:xfrm rot="16200000">
            <a:off x="4925322" y="3020322"/>
            <a:ext cx="752823" cy="369332"/>
          </a:xfrm>
          <a:prstGeom prst="rect">
            <a:avLst/>
          </a:prstGeom>
          <a:noFill/>
        </p:spPr>
        <p:txBody>
          <a:bodyPr wrap="square" rtlCol="0">
            <a:spAutoFit/>
          </a:bodyPr>
          <a:lstStyle/>
          <a:p>
            <a:r>
              <a:rPr lang="en-US" dirty="0" smtClean="0"/>
              <a:t>AWC</a:t>
            </a:r>
            <a:endParaRPr lang="en-US" dirty="0"/>
          </a:p>
        </p:txBody>
      </p:sp>
      <p:sp>
        <p:nvSpPr>
          <p:cNvPr id="71" name="TextBox 70"/>
          <p:cNvSpPr txBox="1"/>
          <p:nvPr/>
        </p:nvSpPr>
        <p:spPr>
          <a:xfrm rot="16200000">
            <a:off x="429522" y="2934946"/>
            <a:ext cx="752823" cy="369332"/>
          </a:xfrm>
          <a:prstGeom prst="rect">
            <a:avLst/>
          </a:prstGeom>
          <a:noFill/>
        </p:spPr>
        <p:txBody>
          <a:bodyPr wrap="square" rtlCol="0">
            <a:spAutoFit/>
          </a:bodyPr>
          <a:lstStyle/>
          <a:p>
            <a:r>
              <a:rPr lang="en-US" dirty="0" smtClean="0"/>
              <a:t>AWC</a:t>
            </a:r>
            <a:endParaRPr lang="en-US" dirty="0"/>
          </a:p>
        </p:txBody>
      </p:sp>
      <p:cxnSp>
        <p:nvCxnSpPr>
          <p:cNvPr id="72" name="Straight Arrow Connector 71"/>
          <p:cNvCxnSpPr/>
          <p:nvPr/>
        </p:nvCxnSpPr>
        <p:spPr bwMode="auto">
          <a:xfrm flipV="1">
            <a:off x="5867400" y="4724400"/>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4094613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Depleting Soil Moisture</a:t>
            </a:r>
            <a:endParaRPr lang="en-US" sz="3200" dirty="0">
              <a:solidFill>
                <a:schemeClr val="folHlink"/>
              </a:solidFill>
              <a:latin typeface="Arial" charset="0"/>
            </a:endParaRPr>
          </a:p>
        </p:txBody>
      </p:sp>
      <p:grpSp>
        <p:nvGrpSpPr>
          <p:cNvPr id="2" name="Group 23"/>
          <p:cNvGrpSpPr/>
          <p:nvPr/>
        </p:nvGrpSpPr>
        <p:grpSpPr>
          <a:xfrm>
            <a:off x="1140559" y="1715652"/>
            <a:ext cx="2886500" cy="2867247"/>
            <a:chOff x="1724891" y="893616"/>
            <a:chExt cx="3807691" cy="3782293"/>
          </a:xfrm>
          <a:effectLst/>
        </p:grpSpPr>
        <p:grpSp>
          <p:nvGrpSpPr>
            <p:cNvPr id="3" name="Group 13"/>
            <p:cNvGrpSpPr/>
            <p:nvPr/>
          </p:nvGrpSpPr>
          <p:grpSpPr>
            <a:xfrm>
              <a:off x="1736436" y="909781"/>
              <a:ext cx="3782293" cy="3763819"/>
              <a:chOff x="1736436" y="909781"/>
              <a:chExt cx="3782293" cy="4738255"/>
            </a:xfrm>
            <a:noFill/>
          </p:grpSpPr>
          <p:sp>
            <p:nvSpPr>
              <p:cNvPr id="6" name="Rectangle 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 name="Rectangle 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 name="Rectangle 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 name="Rectangle 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0" name="Rectangle 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1" name="Rectangle 1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 name="Rectangle 1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3"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4" name="Group 14"/>
            <p:cNvGrpSpPr/>
            <p:nvPr/>
          </p:nvGrpSpPr>
          <p:grpSpPr>
            <a:xfrm rot="16200000">
              <a:off x="1737590" y="880917"/>
              <a:ext cx="3782293" cy="3807691"/>
              <a:chOff x="1736436" y="909781"/>
              <a:chExt cx="3782293" cy="4738255"/>
            </a:xfrm>
            <a:noFill/>
          </p:grpSpPr>
          <p:sp>
            <p:nvSpPr>
              <p:cNvPr id="16" name="Rectangle 1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7" name="Rectangle 1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8" name="Rectangle 1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9" name="Rectangle 1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0" name="Rectangle 1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1" name="Rectangle 2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2" name="Rectangle 2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3" name="Rectangle 2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cxnSp>
        <p:nvCxnSpPr>
          <p:cNvPr id="30" name="Straight Arrow Connector 29"/>
          <p:cNvCxnSpPr/>
          <p:nvPr/>
        </p:nvCxnSpPr>
        <p:spPr bwMode="auto">
          <a:xfrm flipV="1">
            <a:off x="1469160" y="476066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TextBox 30"/>
          <p:cNvSpPr txBox="1"/>
          <p:nvPr/>
        </p:nvSpPr>
        <p:spPr>
          <a:xfrm>
            <a:off x="2043245"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32" name="Straight Arrow Connector 31"/>
          <p:cNvCxnSpPr/>
          <p:nvPr/>
        </p:nvCxnSpPr>
        <p:spPr bwMode="auto">
          <a:xfrm rot="5400000" flipV="1">
            <a:off x="-218497"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nvGrpSpPr>
          <p:cNvPr id="5" name="Group 23"/>
          <p:cNvGrpSpPr/>
          <p:nvPr/>
        </p:nvGrpSpPr>
        <p:grpSpPr>
          <a:xfrm>
            <a:off x="5619961" y="1734125"/>
            <a:ext cx="2886500" cy="2867247"/>
            <a:chOff x="1724891" y="893616"/>
            <a:chExt cx="3807691" cy="3782293"/>
          </a:xfrm>
          <a:effectLst/>
        </p:grpSpPr>
        <p:grpSp>
          <p:nvGrpSpPr>
            <p:cNvPr id="14" name="Group 13"/>
            <p:cNvGrpSpPr/>
            <p:nvPr/>
          </p:nvGrpSpPr>
          <p:grpSpPr>
            <a:xfrm>
              <a:off x="1736436" y="909781"/>
              <a:ext cx="3782293" cy="3763819"/>
              <a:chOff x="1736436" y="909781"/>
              <a:chExt cx="3782293" cy="4738255"/>
            </a:xfrm>
            <a:noFill/>
          </p:grpSpPr>
          <p:sp>
            <p:nvSpPr>
              <p:cNvPr id="62" name="Rectangle 61"/>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3" name="Rectangle 62"/>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4" name="Rectangle 63"/>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5" name="Rectangle 64"/>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6" name="Rectangle 65"/>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7" name="Rectangle 66"/>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8" name="Rectangle 67"/>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9"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15" name="Group 14"/>
            <p:cNvGrpSpPr/>
            <p:nvPr/>
          </p:nvGrpSpPr>
          <p:grpSpPr>
            <a:xfrm rot="16200000">
              <a:off x="1737590" y="880917"/>
              <a:ext cx="3782293" cy="3807691"/>
              <a:chOff x="1736436" y="909781"/>
              <a:chExt cx="3782293" cy="4738255"/>
            </a:xfrm>
            <a:noFill/>
          </p:grpSpPr>
          <p:sp>
            <p:nvSpPr>
              <p:cNvPr id="54" name="Rectangle 53"/>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5" name="Rectangle 54"/>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6" name="Rectangle 55"/>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7" name="Rectangle 56"/>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8" name="Rectangle 57"/>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9" name="Rectangle 58"/>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0" name="Rectangle 59"/>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1" name="Rectangle 60"/>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sp>
        <p:nvSpPr>
          <p:cNvPr id="44" name="TextBox 43"/>
          <p:cNvSpPr txBox="1"/>
          <p:nvPr/>
        </p:nvSpPr>
        <p:spPr>
          <a:xfrm>
            <a:off x="6531883"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45" name="Straight Arrow Connector 44"/>
          <p:cNvCxnSpPr/>
          <p:nvPr/>
        </p:nvCxnSpPr>
        <p:spPr bwMode="auto">
          <a:xfrm rot="5400000" flipV="1">
            <a:off x="4270141"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94" name="Rectangle 93"/>
          <p:cNvSpPr/>
          <p:nvPr/>
        </p:nvSpPr>
        <p:spPr bwMode="auto">
          <a:xfrm>
            <a:off x="1147825" y="3491760"/>
            <a:ext cx="369455" cy="109450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5" name="Rectangle 94"/>
          <p:cNvSpPr/>
          <p:nvPr/>
        </p:nvSpPr>
        <p:spPr bwMode="auto">
          <a:xfrm>
            <a:off x="1512661" y="3861214"/>
            <a:ext cx="369455" cy="711198"/>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6" name="Rectangle 95"/>
          <p:cNvSpPr/>
          <p:nvPr/>
        </p:nvSpPr>
        <p:spPr bwMode="auto">
          <a:xfrm>
            <a:off x="1868261" y="4221432"/>
            <a:ext cx="369455" cy="35559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7" name="Rectangle 96"/>
          <p:cNvSpPr/>
          <p:nvPr/>
        </p:nvSpPr>
        <p:spPr bwMode="auto">
          <a:xfrm>
            <a:off x="5614340" y="2078182"/>
            <a:ext cx="2883115" cy="766618"/>
          </a:xfrm>
          <a:prstGeom prst="rect">
            <a:avLst/>
          </a:prstGeom>
          <a:blipFill dpi="0" rotWithShape="1">
            <a:blip r:embed="rId3" cstate="print"/>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0" name="TextBox 119"/>
          <p:cNvSpPr txBox="1"/>
          <p:nvPr/>
        </p:nvSpPr>
        <p:spPr>
          <a:xfrm>
            <a:off x="1244300" y="5222932"/>
            <a:ext cx="2466444" cy="369332"/>
          </a:xfrm>
          <a:prstGeom prst="rect">
            <a:avLst/>
          </a:prstGeom>
          <a:noFill/>
        </p:spPr>
        <p:txBody>
          <a:bodyPr wrap="none" rtlCol="0">
            <a:spAutoFit/>
          </a:bodyPr>
          <a:lstStyle/>
          <a:p>
            <a:r>
              <a:rPr lang="en-US" dirty="0" smtClean="0"/>
              <a:t>Dry in all parts of MCS</a:t>
            </a:r>
            <a:endParaRPr lang="en-US" dirty="0"/>
          </a:p>
        </p:txBody>
      </p:sp>
      <p:sp>
        <p:nvSpPr>
          <p:cNvPr id="121" name="Rectangle 120"/>
          <p:cNvSpPr/>
          <p:nvPr/>
        </p:nvSpPr>
        <p:spPr bwMode="auto">
          <a:xfrm>
            <a:off x="1130085" y="2064327"/>
            <a:ext cx="2883115" cy="766618"/>
          </a:xfrm>
          <a:prstGeom prst="rect">
            <a:avLst/>
          </a:prstGeom>
          <a:blipFill dpi="0" rotWithShape="1">
            <a:blip r:embed="rId3" cstate="print"/>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2" name="TextBox 121"/>
          <p:cNvSpPr txBox="1"/>
          <p:nvPr/>
        </p:nvSpPr>
        <p:spPr>
          <a:xfrm>
            <a:off x="5724419" y="5195429"/>
            <a:ext cx="2645981" cy="369332"/>
          </a:xfrm>
          <a:prstGeom prst="rect">
            <a:avLst/>
          </a:prstGeom>
          <a:noFill/>
        </p:spPr>
        <p:txBody>
          <a:bodyPr wrap="none" rtlCol="0">
            <a:spAutoFit/>
          </a:bodyPr>
          <a:lstStyle/>
          <a:p>
            <a:r>
              <a:rPr lang="en-US" dirty="0" smtClean="0"/>
              <a:t>Moist in all parts of MCS</a:t>
            </a:r>
            <a:endParaRPr lang="en-US" dirty="0"/>
          </a:p>
        </p:txBody>
      </p:sp>
      <p:cxnSp>
        <p:nvCxnSpPr>
          <p:cNvPr id="123" name="Straight Arrow Connector 122"/>
          <p:cNvCxnSpPr/>
          <p:nvPr/>
        </p:nvCxnSpPr>
        <p:spPr bwMode="auto">
          <a:xfrm flipV="1">
            <a:off x="4124316" y="3206345"/>
            <a:ext cx="1029575" cy="2465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24" name="TextBox 123"/>
          <p:cNvSpPr txBox="1"/>
          <p:nvPr/>
        </p:nvSpPr>
        <p:spPr>
          <a:xfrm>
            <a:off x="4190459" y="2849186"/>
            <a:ext cx="849913" cy="369332"/>
          </a:xfrm>
          <a:prstGeom prst="rect">
            <a:avLst/>
          </a:prstGeom>
          <a:noFill/>
        </p:spPr>
        <p:txBody>
          <a:bodyPr wrap="none" rtlCol="0">
            <a:spAutoFit/>
          </a:bodyPr>
          <a:lstStyle/>
          <a:p>
            <a:r>
              <a:rPr lang="en-US" dirty="0" smtClean="0"/>
              <a:t>Drying</a:t>
            </a:r>
            <a:endParaRPr lang="en-US" dirty="0"/>
          </a:p>
        </p:txBody>
      </p:sp>
      <p:sp>
        <p:nvSpPr>
          <p:cNvPr id="70" name="Rectangle 69"/>
          <p:cNvSpPr/>
          <p:nvPr/>
        </p:nvSpPr>
        <p:spPr bwMode="auto">
          <a:xfrm>
            <a:off x="5626565" y="3507682"/>
            <a:ext cx="369455" cy="109450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1" name="Rectangle 70"/>
          <p:cNvSpPr/>
          <p:nvPr/>
        </p:nvSpPr>
        <p:spPr bwMode="auto">
          <a:xfrm>
            <a:off x="5991401" y="3877136"/>
            <a:ext cx="369455" cy="711198"/>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3" name="Rectangle 72"/>
          <p:cNvSpPr/>
          <p:nvPr/>
        </p:nvSpPr>
        <p:spPr bwMode="auto">
          <a:xfrm>
            <a:off x="5622878" y="1760561"/>
            <a:ext cx="2169994" cy="141936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2" name="Rectangle 71"/>
          <p:cNvSpPr/>
          <p:nvPr/>
        </p:nvSpPr>
        <p:spPr bwMode="auto">
          <a:xfrm>
            <a:off x="6347001" y="4237354"/>
            <a:ext cx="369455" cy="35559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4" name="Rectangle 73"/>
          <p:cNvSpPr/>
          <p:nvPr/>
        </p:nvSpPr>
        <p:spPr bwMode="auto">
          <a:xfrm>
            <a:off x="7792872" y="2088107"/>
            <a:ext cx="696035" cy="75062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5" name="Rectangle 74"/>
          <p:cNvSpPr/>
          <p:nvPr/>
        </p:nvSpPr>
        <p:spPr bwMode="auto">
          <a:xfrm>
            <a:off x="5614340" y="2087418"/>
            <a:ext cx="2883115" cy="766618"/>
          </a:xfrm>
          <a:prstGeom prst="rect">
            <a:avLst/>
          </a:prstGeom>
          <a:blipFill dpi="0" rotWithShape="1">
            <a:blip r:embed="rId3" cstate="print"/>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cxnSp>
        <p:nvCxnSpPr>
          <p:cNvPr id="77" name="Straight Arrow Connector 76"/>
          <p:cNvCxnSpPr/>
          <p:nvPr/>
        </p:nvCxnSpPr>
        <p:spPr bwMode="auto">
          <a:xfrm flipV="1">
            <a:off x="5971887" y="476066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6" name="TextBox 75"/>
          <p:cNvSpPr txBox="1"/>
          <p:nvPr/>
        </p:nvSpPr>
        <p:spPr>
          <a:xfrm rot="16200000">
            <a:off x="4925322" y="3020322"/>
            <a:ext cx="752823" cy="369332"/>
          </a:xfrm>
          <a:prstGeom prst="rect">
            <a:avLst/>
          </a:prstGeom>
          <a:noFill/>
        </p:spPr>
        <p:txBody>
          <a:bodyPr wrap="square" rtlCol="0">
            <a:spAutoFit/>
          </a:bodyPr>
          <a:lstStyle/>
          <a:p>
            <a:r>
              <a:rPr lang="en-US" dirty="0" smtClean="0"/>
              <a:t>AWC</a:t>
            </a:r>
            <a:endParaRPr lang="en-US" dirty="0"/>
          </a:p>
        </p:txBody>
      </p:sp>
      <p:sp>
        <p:nvSpPr>
          <p:cNvPr id="78" name="TextBox 77"/>
          <p:cNvSpPr txBox="1"/>
          <p:nvPr/>
        </p:nvSpPr>
        <p:spPr>
          <a:xfrm rot="16200000">
            <a:off x="429522" y="2934946"/>
            <a:ext cx="752823" cy="369332"/>
          </a:xfrm>
          <a:prstGeom prst="rect">
            <a:avLst/>
          </a:prstGeom>
          <a:noFill/>
        </p:spPr>
        <p:txBody>
          <a:bodyPr wrap="square" rtlCol="0">
            <a:spAutoFit/>
          </a:bodyPr>
          <a:lstStyle/>
          <a:p>
            <a:r>
              <a:rPr lang="en-US" dirty="0" smtClean="0"/>
              <a:t>AWC</a:t>
            </a:r>
            <a:endParaRPr lang="en-US" dirty="0"/>
          </a:p>
        </p:txBody>
      </p:sp>
    </p:spTree>
    <p:extLst>
      <p:ext uri="{BB962C8B-B14F-4D97-AF65-F5344CB8AC3E}">
        <p14:creationId xmlns:p14="http://schemas.microsoft.com/office/powerpoint/2010/main" xmlns="" val="3233248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AWC/WRD</a:t>
            </a:r>
            <a:endParaRPr lang="en-US" sz="3200" dirty="0">
              <a:solidFill>
                <a:schemeClr val="folHlink"/>
              </a:solidFill>
              <a:latin typeface="Arial" charset="0"/>
            </a:endParaRPr>
          </a:p>
        </p:txBody>
      </p:sp>
      <p:sp>
        <p:nvSpPr>
          <p:cNvPr id="555011" name="Rectangle 3"/>
          <p:cNvSpPr>
            <a:spLocks noGrp="1" noRot="1" noChangeArrowheads="1"/>
          </p:cNvSpPr>
          <p:nvPr>
            <p:ph idx="1"/>
          </p:nvPr>
        </p:nvSpPr>
        <p:spPr>
          <a:xfrm>
            <a:off x="685800" y="1331912"/>
            <a:ext cx="7762164" cy="5382923"/>
          </a:xfrm>
        </p:spPr>
        <p:txBody>
          <a:bodyPr>
            <a:normAutofit fontScale="92500" lnSpcReduction="20000"/>
          </a:bodyPr>
          <a:lstStyle/>
          <a:p>
            <a:pPr marL="365760" indent="-365760">
              <a:defRPr/>
            </a:pPr>
            <a:r>
              <a:rPr lang="en-US" dirty="0" smtClean="0"/>
              <a:t>Can be changed in model runs</a:t>
            </a:r>
          </a:p>
          <a:p>
            <a:pPr marL="765810" lvl="1" indent="-365760">
              <a:defRPr/>
            </a:pPr>
            <a:r>
              <a:rPr lang="en-US" dirty="0" smtClean="0"/>
              <a:t>Default is 200 mm</a:t>
            </a:r>
          </a:p>
          <a:p>
            <a:pPr marL="365760" indent="-365760">
              <a:defRPr/>
            </a:pPr>
            <a:r>
              <a:rPr lang="en-US" dirty="0" smtClean="0"/>
              <a:t>For </a:t>
            </a:r>
            <a:r>
              <a:rPr lang="en-US" b="1" dirty="0" smtClean="0"/>
              <a:t>200 cm </a:t>
            </a:r>
            <a:r>
              <a:rPr lang="en-US" dirty="0" smtClean="0"/>
              <a:t>soil profile, </a:t>
            </a:r>
          </a:p>
          <a:p>
            <a:pPr marL="765810" lvl="1" indent="-365760">
              <a:defRPr/>
            </a:pPr>
            <a:r>
              <a:rPr lang="en-US" dirty="0" smtClean="0"/>
              <a:t>Available water capacity (AWC, WRD)= 0.1 cm</a:t>
            </a:r>
            <a:r>
              <a:rPr lang="en-US" baseline="30000" dirty="0" smtClean="0"/>
              <a:t>3</a:t>
            </a:r>
            <a:r>
              <a:rPr lang="en-US" dirty="0" smtClean="0"/>
              <a:t>/cm</a:t>
            </a:r>
            <a:r>
              <a:rPr lang="en-US" baseline="30000" dirty="0" smtClean="0"/>
              <a:t>3</a:t>
            </a:r>
            <a:r>
              <a:rPr lang="en-US" dirty="0" smtClean="0"/>
              <a:t> = 0.1 cm/cm (sandy loam?)</a:t>
            </a:r>
          </a:p>
          <a:p>
            <a:pPr marL="765810" lvl="1" indent="-365760">
              <a:defRPr/>
            </a:pPr>
            <a:r>
              <a:rPr lang="en-US" dirty="0" smtClean="0"/>
              <a:t>80 mm AWC – 0.04 cm/cm (sand?)</a:t>
            </a:r>
          </a:p>
          <a:p>
            <a:pPr marL="365760" indent="-365760">
              <a:defRPr/>
            </a:pPr>
            <a:r>
              <a:rPr lang="en-US" dirty="0" smtClean="0"/>
              <a:t>For </a:t>
            </a:r>
            <a:r>
              <a:rPr lang="en-US" b="1" dirty="0" smtClean="0"/>
              <a:t>50 cm </a:t>
            </a:r>
            <a:r>
              <a:rPr lang="en-US" dirty="0" smtClean="0"/>
              <a:t>soil profile,</a:t>
            </a:r>
          </a:p>
          <a:p>
            <a:pPr marL="765810" lvl="1" indent="-365760">
              <a:defRPr/>
            </a:pPr>
            <a:r>
              <a:rPr lang="en-US" dirty="0" smtClean="0"/>
              <a:t>Available water capacity = 0.4 cm</a:t>
            </a:r>
            <a:r>
              <a:rPr lang="en-US" baseline="30000" dirty="0" smtClean="0"/>
              <a:t>3</a:t>
            </a:r>
            <a:r>
              <a:rPr lang="en-US" dirty="0" smtClean="0"/>
              <a:t>/cm</a:t>
            </a:r>
            <a:r>
              <a:rPr lang="en-US" baseline="30000" dirty="0" smtClean="0"/>
              <a:t>3</a:t>
            </a:r>
            <a:r>
              <a:rPr lang="en-US" dirty="0" smtClean="0"/>
              <a:t> = 0.4 cm/cm (no texture will meet)</a:t>
            </a:r>
          </a:p>
          <a:p>
            <a:pPr marL="765810" lvl="1" indent="-365760">
              <a:defRPr/>
            </a:pPr>
            <a:r>
              <a:rPr lang="en-US" dirty="0" smtClean="0"/>
              <a:t>80 mm AWC – 0.16 cm/cm (loam?)</a:t>
            </a:r>
          </a:p>
          <a:p>
            <a:pPr marL="765810" lvl="1" indent="-365760">
              <a:defRPr/>
            </a:pPr>
            <a:endParaRPr lang="en-US" dirty="0" smtClean="0"/>
          </a:p>
          <a:p>
            <a:pPr marL="365760" indent="-365760">
              <a:defRPr/>
            </a:pPr>
            <a:r>
              <a:rPr lang="en-US" dirty="0" smtClean="0"/>
              <a:t>Will impact calculations and soil moisture regime</a:t>
            </a:r>
          </a:p>
        </p:txBody>
      </p:sp>
    </p:spTree>
    <p:extLst>
      <p:ext uri="{BB962C8B-B14F-4D97-AF65-F5344CB8AC3E}">
        <p14:creationId xmlns:p14="http://schemas.microsoft.com/office/powerpoint/2010/main" xmlns="" val="525218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Variable AWC (WRD)</a:t>
            </a:r>
            <a:endParaRPr lang="en-US" sz="3200" dirty="0">
              <a:solidFill>
                <a:schemeClr val="folHlink"/>
              </a:solidFill>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1126149844"/>
              </p:ext>
            </p:extLst>
          </p:nvPr>
        </p:nvGraphicFramePr>
        <p:xfrm>
          <a:off x="559560" y="1397000"/>
          <a:ext cx="8065824" cy="4079240"/>
        </p:xfrm>
        <a:graphic>
          <a:graphicData uri="http://schemas.openxmlformats.org/drawingml/2006/table">
            <a:tbl>
              <a:tblPr>
                <a:tableStyleId>{F5AB1C69-6EDB-4FF4-983F-18BD219EF322}</a:tableStyleId>
              </a:tblPr>
              <a:tblGrid>
                <a:gridCol w="1009933"/>
                <a:gridCol w="1105468"/>
                <a:gridCol w="941696"/>
                <a:gridCol w="975815"/>
                <a:gridCol w="1008228"/>
                <a:gridCol w="1100351"/>
                <a:gridCol w="1064525"/>
                <a:gridCol w="859808"/>
              </a:tblGrid>
              <a:tr h="370840">
                <a:tc gridSpan="4">
                  <a:txBody>
                    <a:bodyPr/>
                    <a:lstStyle/>
                    <a:p>
                      <a:pPr algn="ctr"/>
                      <a:r>
                        <a:rPr lang="en-US" dirty="0" smtClean="0"/>
                        <a:t>Memphis (TN);</a:t>
                      </a:r>
                      <a:r>
                        <a:rPr lang="en-US" baseline="0" dirty="0" smtClean="0"/>
                        <a:t> fine-silty</a:t>
                      </a:r>
                      <a:endParaRPr lang="en-US" dirty="0"/>
                    </a:p>
                  </a:txBody>
                  <a:tcPr>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smtClean="0"/>
                        <a:t>Conlen (TX);</a:t>
                      </a:r>
                      <a:r>
                        <a:rPr lang="en-US" baseline="0" dirty="0" smtClean="0"/>
                        <a:t> coarse-loamy</a:t>
                      </a:r>
                      <a:endParaRPr lang="en-US" dirty="0"/>
                    </a:p>
                  </a:txBody>
                  <a:tcPr anchor="b">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u="none" dirty="0" smtClean="0"/>
                        <a:t>Horizon</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u="none" dirty="0" smtClean="0"/>
                        <a:t>Depth</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u="none" dirty="0" smtClean="0"/>
                        <a:t>Texture</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u="none" dirty="0" smtClean="0"/>
                        <a:t>WRD</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u="none" dirty="0" smtClean="0"/>
                        <a:t>Horizon</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u="none" dirty="0" smtClean="0"/>
                        <a:t>Depth</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u="none" dirty="0" smtClean="0"/>
                        <a:t>Texture</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u="none" dirty="0" smtClean="0"/>
                        <a:t>WRD</a:t>
                      </a:r>
                      <a:endParaRPr lang="en-US" u="none"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cm</a:t>
                      </a:r>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cm/cm</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dirty="0" smtClean="0"/>
                        <a:t>cm</a:t>
                      </a:r>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Ap</a:t>
                      </a:r>
                      <a:endParaRPr lang="en-US" dirty="0"/>
                    </a:p>
                  </a:txBody>
                  <a:tcPr/>
                </a:tc>
                <a:tc>
                  <a:txBody>
                    <a:bodyPr/>
                    <a:lstStyle/>
                    <a:p>
                      <a:pPr algn="ctr"/>
                      <a:r>
                        <a:rPr lang="en-US" dirty="0" smtClean="0"/>
                        <a:t>0-22</a:t>
                      </a:r>
                      <a:endParaRPr lang="en-US" dirty="0"/>
                    </a:p>
                  </a:txBody>
                  <a:tcPr/>
                </a:tc>
                <a:tc>
                  <a:txBody>
                    <a:bodyPr/>
                    <a:lstStyle/>
                    <a:p>
                      <a:r>
                        <a:rPr lang="en-US" dirty="0" smtClean="0"/>
                        <a:t>sil</a:t>
                      </a:r>
                      <a:endParaRPr lang="en-US" dirty="0"/>
                    </a:p>
                  </a:txBody>
                  <a:tcPr/>
                </a:tc>
                <a:tc>
                  <a:txBody>
                    <a:bodyPr/>
                    <a:lstStyle/>
                    <a:p>
                      <a:pPr algn="ctr"/>
                      <a:r>
                        <a:rPr lang="en-US" dirty="0" smtClean="0"/>
                        <a:t>0.26</a:t>
                      </a:r>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A</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0-25</a:t>
                      </a:r>
                      <a:endParaRPr lang="en-US" dirty="0"/>
                    </a:p>
                  </a:txBody>
                  <a:tcPr/>
                </a:tc>
                <a:tc>
                  <a:txBody>
                    <a:bodyPr/>
                    <a:lstStyle/>
                    <a:p>
                      <a:r>
                        <a:rPr lang="en-US" dirty="0" smtClean="0"/>
                        <a:t>cl</a:t>
                      </a:r>
                      <a:endParaRPr lang="en-US" dirty="0"/>
                    </a:p>
                  </a:txBody>
                  <a:tcPr/>
                </a:tc>
                <a:tc>
                  <a:txBody>
                    <a:bodyPr/>
                    <a:lstStyle/>
                    <a:p>
                      <a:r>
                        <a:rPr lang="en-US" dirty="0" smtClean="0"/>
                        <a:t>0.17</a:t>
                      </a:r>
                      <a:endParaRPr lang="en-US" dirty="0"/>
                    </a:p>
                  </a:txBody>
                  <a:tcPr/>
                </a:tc>
              </a:tr>
              <a:tr h="370840">
                <a:tc>
                  <a:txBody>
                    <a:bodyPr/>
                    <a:lstStyle/>
                    <a:p>
                      <a:r>
                        <a:rPr lang="en-US" dirty="0" smtClean="0"/>
                        <a:t>E</a:t>
                      </a:r>
                      <a:endParaRPr lang="en-US" dirty="0"/>
                    </a:p>
                  </a:txBody>
                  <a:tcPr/>
                </a:tc>
                <a:tc>
                  <a:txBody>
                    <a:bodyPr/>
                    <a:lstStyle/>
                    <a:p>
                      <a:pPr algn="ctr"/>
                      <a:r>
                        <a:rPr lang="en-US" dirty="0" smtClean="0"/>
                        <a:t>22-41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sil</a:t>
                      </a:r>
                    </a:p>
                  </a:txBody>
                  <a:tcPr/>
                </a:tc>
                <a:tc>
                  <a:txBody>
                    <a:bodyPr/>
                    <a:lstStyle/>
                    <a:p>
                      <a:pPr algn="ctr"/>
                      <a:r>
                        <a:rPr lang="en-US" dirty="0" smtClean="0"/>
                        <a:t>0.22</a:t>
                      </a:r>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Bk1</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25-38</a:t>
                      </a:r>
                      <a:endParaRPr lang="en-US" dirty="0"/>
                    </a:p>
                  </a:txBody>
                  <a:tcPr/>
                </a:tc>
                <a:tc>
                  <a:txBody>
                    <a:bodyPr/>
                    <a:lstStyle/>
                    <a:p>
                      <a:r>
                        <a:rPr lang="en-US" dirty="0" smtClean="0"/>
                        <a:t>c</a:t>
                      </a:r>
                      <a:endParaRPr lang="en-US" dirty="0"/>
                    </a:p>
                  </a:txBody>
                  <a:tcPr/>
                </a:tc>
                <a:tc>
                  <a:txBody>
                    <a:bodyPr/>
                    <a:lstStyle/>
                    <a:p>
                      <a:r>
                        <a:rPr lang="en-US" dirty="0" smtClean="0"/>
                        <a:t>0.18</a:t>
                      </a:r>
                      <a:endParaRPr lang="en-US" dirty="0"/>
                    </a:p>
                  </a:txBody>
                  <a:tcPr/>
                </a:tc>
              </a:tr>
              <a:tr h="370840">
                <a:tc>
                  <a:txBody>
                    <a:bodyPr/>
                    <a:lstStyle/>
                    <a:p>
                      <a:r>
                        <a:rPr lang="en-US" dirty="0" smtClean="0"/>
                        <a:t>Bt1</a:t>
                      </a:r>
                      <a:endParaRPr lang="en-US" dirty="0"/>
                    </a:p>
                  </a:txBody>
                  <a:tcPr/>
                </a:tc>
                <a:tc>
                  <a:txBody>
                    <a:bodyPr/>
                    <a:lstStyle/>
                    <a:p>
                      <a:pPr algn="ctr"/>
                      <a:r>
                        <a:rPr lang="en-US" dirty="0" smtClean="0"/>
                        <a:t>41-74</a:t>
                      </a:r>
                      <a:endParaRPr lang="en-US" dirty="0"/>
                    </a:p>
                  </a:txBody>
                  <a:tcPr/>
                </a:tc>
                <a:tc>
                  <a:txBody>
                    <a:bodyPr/>
                    <a:lstStyle/>
                    <a:p>
                      <a:r>
                        <a:rPr lang="en-US" dirty="0" smtClean="0"/>
                        <a:t>sicl</a:t>
                      </a:r>
                      <a:endParaRPr lang="en-US" dirty="0"/>
                    </a:p>
                  </a:txBody>
                  <a:tcPr/>
                </a:tc>
                <a:tc>
                  <a:txBody>
                    <a:bodyPr/>
                    <a:lstStyle/>
                    <a:p>
                      <a:pPr algn="ctr"/>
                      <a:r>
                        <a:rPr lang="en-US" dirty="0" smtClean="0"/>
                        <a:t>0.22</a:t>
                      </a:r>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Bk2</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38-102</a:t>
                      </a:r>
                      <a:endParaRPr lang="en-US" dirty="0"/>
                    </a:p>
                  </a:txBody>
                  <a:tcPr/>
                </a:tc>
                <a:tc>
                  <a:txBody>
                    <a:bodyPr/>
                    <a:lstStyle/>
                    <a:p>
                      <a:r>
                        <a:rPr lang="en-US" dirty="0" smtClean="0"/>
                        <a:t>sil</a:t>
                      </a:r>
                      <a:endParaRPr lang="en-US" dirty="0"/>
                    </a:p>
                  </a:txBody>
                  <a:tcPr/>
                </a:tc>
                <a:tc>
                  <a:txBody>
                    <a:bodyPr/>
                    <a:lstStyle/>
                    <a:p>
                      <a:r>
                        <a:rPr lang="en-US" dirty="0" smtClean="0"/>
                        <a:t>0.15</a:t>
                      </a:r>
                      <a:endParaRPr lang="en-US" dirty="0"/>
                    </a:p>
                  </a:txBody>
                  <a:tcPr/>
                </a:tc>
              </a:tr>
              <a:tr h="370840">
                <a:tc>
                  <a:txBody>
                    <a:bodyPr/>
                    <a:lstStyle/>
                    <a:p>
                      <a:r>
                        <a:rPr lang="en-US" dirty="0" smtClean="0"/>
                        <a:t>Bt2</a:t>
                      </a:r>
                      <a:endParaRPr lang="en-US" dirty="0"/>
                    </a:p>
                  </a:txBody>
                  <a:tcPr/>
                </a:tc>
                <a:tc>
                  <a:txBody>
                    <a:bodyPr/>
                    <a:lstStyle/>
                    <a:p>
                      <a:pPr algn="ctr"/>
                      <a:r>
                        <a:rPr lang="en-US" dirty="0" smtClean="0"/>
                        <a:t>74-109</a:t>
                      </a:r>
                      <a:endParaRPr lang="en-US" dirty="0"/>
                    </a:p>
                  </a:txBody>
                  <a:tcPr/>
                </a:tc>
                <a:tc>
                  <a:txBody>
                    <a:bodyPr/>
                    <a:lstStyle/>
                    <a:p>
                      <a:r>
                        <a:rPr lang="en-US" dirty="0" smtClean="0"/>
                        <a:t>sicl</a:t>
                      </a:r>
                      <a:endParaRPr lang="en-US" dirty="0"/>
                    </a:p>
                  </a:txBody>
                  <a:tcPr/>
                </a:tc>
                <a:tc>
                  <a:txBody>
                    <a:bodyPr/>
                    <a:lstStyle/>
                    <a:p>
                      <a:pPr algn="ctr"/>
                      <a:r>
                        <a:rPr lang="en-US" dirty="0" smtClean="0"/>
                        <a:t>0.24</a:t>
                      </a:r>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Bk3</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102-145</a:t>
                      </a:r>
                      <a:endParaRPr lang="en-US" dirty="0"/>
                    </a:p>
                  </a:txBody>
                  <a:tcPr/>
                </a:tc>
                <a:tc>
                  <a:txBody>
                    <a:bodyPr/>
                    <a:lstStyle/>
                    <a:p>
                      <a:r>
                        <a:rPr lang="en-US" dirty="0" smtClean="0"/>
                        <a:t>l</a:t>
                      </a:r>
                      <a:endParaRPr lang="en-US" dirty="0"/>
                    </a:p>
                  </a:txBody>
                  <a:tcPr/>
                </a:tc>
                <a:tc>
                  <a:txBody>
                    <a:bodyPr/>
                    <a:lstStyle/>
                    <a:p>
                      <a:r>
                        <a:rPr lang="en-US" dirty="0" smtClean="0"/>
                        <a:t>0.10</a:t>
                      </a:r>
                      <a:endParaRPr lang="en-US" dirty="0"/>
                    </a:p>
                  </a:txBody>
                  <a:tcPr/>
                </a:tc>
              </a:tr>
              <a:tr h="370840">
                <a:tc>
                  <a:txBody>
                    <a:bodyPr/>
                    <a:lstStyle/>
                    <a:p>
                      <a:r>
                        <a:rPr lang="en-US" dirty="0" smtClean="0"/>
                        <a:t>Bt3</a:t>
                      </a:r>
                      <a:endParaRPr lang="en-US" dirty="0"/>
                    </a:p>
                  </a:txBody>
                  <a:tcPr/>
                </a:tc>
                <a:tc>
                  <a:txBody>
                    <a:bodyPr/>
                    <a:lstStyle/>
                    <a:p>
                      <a:pPr algn="ctr"/>
                      <a:r>
                        <a:rPr lang="en-US" dirty="0" smtClean="0"/>
                        <a:t>109-138</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sil</a:t>
                      </a:r>
                    </a:p>
                  </a:txBody>
                  <a:tcPr/>
                </a:tc>
                <a:tc>
                  <a:txBody>
                    <a:bodyPr/>
                    <a:lstStyle/>
                    <a:p>
                      <a:pPr algn="ctr"/>
                      <a:r>
                        <a:rPr lang="en-US" dirty="0" smtClean="0"/>
                        <a:t>0.25</a:t>
                      </a:r>
                      <a:endParaRPr lang="en-US" dirty="0"/>
                    </a:p>
                  </a:txBody>
                  <a:tcPr>
                    <a:lnR w="12700" cap="flat" cmpd="sng" algn="ctr">
                      <a:solidFill>
                        <a:schemeClr val="tx1"/>
                      </a:solidFill>
                      <a:prstDash val="solid"/>
                      <a:round/>
                      <a:headEnd type="none" w="med" len="med"/>
                      <a:tailEnd type="none" w="med" len="med"/>
                    </a:lnR>
                  </a:tcPr>
                </a:tc>
                <a:tc>
                  <a:txBody>
                    <a:bodyPr/>
                    <a:lstStyle/>
                    <a:p>
                      <a:r>
                        <a:rPr lang="en-US" dirty="0" smtClean="0"/>
                        <a:t>Bk4</a:t>
                      </a: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145-203</a:t>
                      </a:r>
                      <a:endParaRPr lang="en-US" dirty="0"/>
                    </a:p>
                  </a:txBody>
                  <a:tcPr/>
                </a:tc>
                <a:tc>
                  <a:txBody>
                    <a:bodyPr/>
                    <a:lstStyle/>
                    <a:p>
                      <a:r>
                        <a:rPr lang="en-US" dirty="0" smtClean="0"/>
                        <a:t>fsl</a:t>
                      </a:r>
                      <a:endParaRPr lang="en-US" dirty="0"/>
                    </a:p>
                  </a:txBody>
                  <a:tcPr/>
                </a:tc>
                <a:tc>
                  <a:txBody>
                    <a:bodyPr/>
                    <a:lstStyle/>
                    <a:p>
                      <a:r>
                        <a:rPr lang="en-US" dirty="0" smtClean="0"/>
                        <a:t>0.11</a:t>
                      </a:r>
                      <a:endParaRPr lang="en-US" dirty="0"/>
                    </a:p>
                  </a:txBody>
                  <a:tcPr/>
                </a:tc>
              </a:tr>
              <a:tr h="370840">
                <a:tc>
                  <a:txBody>
                    <a:bodyPr/>
                    <a:lstStyle/>
                    <a:p>
                      <a:r>
                        <a:rPr lang="en-US" dirty="0" smtClean="0"/>
                        <a:t>Bt4</a:t>
                      </a:r>
                      <a:endParaRPr lang="en-US" dirty="0"/>
                    </a:p>
                  </a:txBody>
                  <a:tcPr/>
                </a:tc>
                <a:tc>
                  <a:txBody>
                    <a:bodyPr/>
                    <a:lstStyle/>
                    <a:p>
                      <a:pPr algn="ctr"/>
                      <a:r>
                        <a:rPr lang="en-US" dirty="0" smtClean="0"/>
                        <a:t>138-168</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sil</a:t>
                      </a:r>
                      <a:endParaRPr lang="en-US" dirty="0"/>
                    </a:p>
                  </a:txBody>
                  <a:tcPr/>
                </a:tc>
                <a:tc>
                  <a:txBody>
                    <a:bodyPr/>
                    <a:lstStyle/>
                    <a:p>
                      <a:pPr algn="ctr"/>
                      <a:r>
                        <a:rPr lang="en-US" dirty="0" smtClean="0"/>
                        <a:t>0.23</a:t>
                      </a: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pPr algn="ct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BC</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168-200</a:t>
                      </a:r>
                      <a:endParaRPr lang="en-US" dirty="0"/>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sil</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0.26</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r>
              <a:tr h="370840">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pPr algn="ctr"/>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xmlns="" val="1502741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Variable AWC (WRD)</a:t>
            </a:r>
            <a:endParaRPr lang="en-US" sz="3200" dirty="0">
              <a:solidFill>
                <a:schemeClr val="folHlink"/>
              </a:solidFill>
              <a:latin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xmlns="" val="2578121195"/>
              </p:ext>
            </p:extLst>
          </p:nvPr>
        </p:nvGraphicFramePr>
        <p:xfrm>
          <a:off x="930275" y="1341438"/>
          <a:ext cx="7223125" cy="4038600"/>
        </p:xfrm>
        <a:graphic>
          <a:graphicData uri="http://schemas.openxmlformats.org/presentationml/2006/ole">
            <p:oleObj spid="_x0000_s1333" name="Worksheet" r:id="rId4" imgW="7223787" imgH="4038708" progId="Excel.Sheet.12">
              <p:embed/>
            </p:oleObj>
          </a:graphicData>
        </a:graphic>
      </p:graphicFrame>
    </p:spTree>
    <p:extLst>
      <p:ext uri="{BB962C8B-B14F-4D97-AF65-F5344CB8AC3E}">
        <p14:creationId xmlns:p14="http://schemas.microsoft.com/office/powerpoint/2010/main" xmlns="" val="1840135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2800" dirty="0" smtClean="0">
                <a:solidFill>
                  <a:schemeClr val="folHlink"/>
                </a:solidFill>
                <a:latin typeface="Arial" charset="0"/>
              </a:rPr>
              <a:t>AWC Effects illustrated in jNSM Calendar Report</a:t>
            </a:r>
            <a:endParaRPr lang="en-US" sz="2800" dirty="0">
              <a:solidFill>
                <a:schemeClr val="folHlink"/>
              </a:solidFill>
              <a:latin typeface="Arial" charset="0"/>
            </a:endParaRPr>
          </a:p>
        </p:txBody>
      </p:sp>
      <p:sp>
        <p:nvSpPr>
          <p:cNvPr id="81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49154" name="Picture 2"/>
          <p:cNvPicPr>
            <a:picLocks noChangeAspect="1" noChangeArrowheads="1"/>
          </p:cNvPicPr>
          <p:nvPr/>
        </p:nvPicPr>
        <p:blipFill>
          <a:blip r:embed="rId3" cstate="print"/>
          <a:srcRect l="50079" t="46348" r="18040" b="14290"/>
          <a:stretch>
            <a:fillRect/>
          </a:stretch>
        </p:blipFill>
        <p:spPr bwMode="auto">
          <a:xfrm>
            <a:off x="304800" y="1845436"/>
            <a:ext cx="4149066" cy="3231796"/>
          </a:xfrm>
          <a:prstGeom prst="rect">
            <a:avLst/>
          </a:prstGeom>
          <a:noFill/>
          <a:ln w="9525">
            <a:noFill/>
            <a:miter lim="800000"/>
            <a:headEnd/>
            <a:tailEnd/>
          </a:ln>
        </p:spPr>
      </p:pic>
      <p:sp>
        <p:nvSpPr>
          <p:cNvPr id="6" name="TextBox 5"/>
          <p:cNvSpPr txBox="1"/>
          <p:nvPr/>
        </p:nvSpPr>
        <p:spPr>
          <a:xfrm>
            <a:off x="533400" y="1219200"/>
            <a:ext cx="3623896" cy="646331"/>
          </a:xfrm>
          <a:prstGeom prst="rect">
            <a:avLst/>
          </a:prstGeom>
          <a:noFill/>
        </p:spPr>
        <p:txBody>
          <a:bodyPr wrap="square" rtlCol="0">
            <a:spAutoFit/>
          </a:bodyPr>
          <a:lstStyle/>
          <a:p>
            <a:r>
              <a:rPr lang="en-US" dirty="0" smtClean="0"/>
              <a:t>80 mm AWC – Dry Udic – 48 days dry in some are all parts</a:t>
            </a:r>
            <a:endParaRPr lang="en-US" dirty="0"/>
          </a:p>
        </p:txBody>
      </p:sp>
      <p:sp>
        <p:nvSpPr>
          <p:cNvPr id="7" name="TextBox 6"/>
          <p:cNvSpPr txBox="1"/>
          <p:nvPr/>
        </p:nvSpPr>
        <p:spPr>
          <a:xfrm>
            <a:off x="5257800" y="1219200"/>
            <a:ext cx="3454399" cy="646331"/>
          </a:xfrm>
          <a:prstGeom prst="rect">
            <a:avLst/>
          </a:prstGeom>
          <a:noFill/>
        </p:spPr>
        <p:txBody>
          <a:bodyPr wrap="square" rtlCol="0">
            <a:spAutoFit/>
          </a:bodyPr>
          <a:lstStyle/>
          <a:p>
            <a:r>
              <a:rPr lang="en-US" dirty="0" smtClean="0"/>
              <a:t>200 mm AWC – Udic – 16 days dry  in some or all parts</a:t>
            </a:r>
            <a:endParaRPr lang="en-US" dirty="0"/>
          </a:p>
        </p:txBody>
      </p:sp>
      <p:sp>
        <p:nvSpPr>
          <p:cNvPr id="9" name="TextBox 8"/>
          <p:cNvSpPr txBox="1"/>
          <p:nvPr/>
        </p:nvSpPr>
        <p:spPr>
          <a:xfrm>
            <a:off x="562162" y="4876800"/>
            <a:ext cx="276038" cy="307777"/>
          </a:xfrm>
          <a:prstGeom prst="rect">
            <a:avLst/>
          </a:prstGeom>
          <a:noFill/>
        </p:spPr>
        <p:txBody>
          <a:bodyPr wrap="none" rtlCol="0">
            <a:spAutoFit/>
          </a:bodyPr>
          <a:lstStyle/>
          <a:p>
            <a:r>
              <a:rPr lang="en-US" sz="1400" dirty="0" smtClean="0"/>
              <a:t>1</a:t>
            </a:r>
            <a:endParaRPr lang="en-US" sz="1400" dirty="0"/>
          </a:p>
        </p:txBody>
      </p:sp>
      <p:sp>
        <p:nvSpPr>
          <p:cNvPr id="12" name="TextBox 11"/>
          <p:cNvSpPr txBox="1"/>
          <p:nvPr/>
        </p:nvSpPr>
        <p:spPr>
          <a:xfrm>
            <a:off x="1715177" y="5029200"/>
            <a:ext cx="1328312" cy="338554"/>
          </a:xfrm>
          <a:prstGeom prst="rect">
            <a:avLst/>
          </a:prstGeom>
          <a:noFill/>
        </p:spPr>
        <p:txBody>
          <a:bodyPr wrap="none" rtlCol="0">
            <a:spAutoFit/>
          </a:bodyPr>
          <a:lstStyle/>
          <a:p>
            <a:r>
              <a:rPr lang="en-US" sz="1600" dirty="0" smtClean="0"/>
              <a:t>Day of Month</a:t>
            </a:r>
            <a:endParaRPr lang="en-US" sz="1600" dirty="0"/>
          </a:p>
        </p:txBody>
      </p:sp>
      <p:sp>
        <p:nvSpPr>
          <p:cNvPr id="13" name="TextBox 12"/>
          <p:cNvSpPr txBox="1"/>
          <p:nvPr/>
        </p:nvSpPr>
        <p:spPr>
          <a:xfrm>
            <a:off x="4038600" y="4876800"/>
            <a:ext cx="367408" cy="307777"/>
          </a:xfrm>
          <a:prstGeom prst="rect">
            <a:avLst/>
          </a:prstGeom>
          <a:noFill/>
        </p:spPr>
        <p:txBody>
          <a:bodyPr wrap="none" rtlCol="0">
            <a:spAutoFit/>
          </a:bodyPr>
          <a:lstStyle/>
          <a:p>
            <a:r>
              <a:rPr lang="en-US" sz="1400" dirty="0" smtClean="0"/>
              <a:t>30</a:t>
            </a:r>
            <a:endParaRPr lang="en-US" sz="1400" dirty="0"/>
          </a:p>
        </p:txBody>
      </p:sp>
      <p:sp>
        <p:nvSpPr>
          <p:cNvPr id="14" name="TextBox 13"/>
          <p:cNvSpPr txBox="1"/>
          <p:nvPr/>
        </p:nvSpPr>
        <p:spPr>
          <a:xfrm>
            <a:off x="714562" y="5029200"/>
            <a:ext cx="276038" cy="307777"/>
          </a:xfrm>
          <a:prstGeom prst="rect">
            <a:avLst/>
          </a:prstGeom>
          <a:noFill/>
        </p:spPr>
        <p:txBody>
          <a:bodyPr wrap="none" rtlCol="0">
            <a:spAutoFit/>
          </a:bodyPr>
          <a:lstStyle/>
          <a:p>
            <a:r>
              <a:rPr lang="en-US" sz="1400" dirty="0" smtClean="0"/>
              <a:t>1</a:t>
            </a:r>
            <a:endParaRPr lang="en-US" sz="1400" dirty="0"/>
          </a:p>
        </p:txBody>
      </p:sp>
      <p:sp>
        <p:nvSpPr>
          <p:cNvPr id="15" name="TextBox 14"/>
          <p:cNvSpPr txBox="1"/>
          <p:nvPr/>
        </p:nvSpPr>
        <p:spPr>
          <a:xfrm>
            <a:off x="443426" y="2664023"/>
            <a:ext cx="242374" cy="307777"/>
          </a:xfrm>
          <a:prstGeom prst="rect">
            <a:avLst/>
          </a:prstGeom>
          <a:noFill/>
        </p:spPr>
        <p:txBody>
          <a:bodyPr wrap="none" rtlCol="0">
            <a:spAutoFit/>
          </a:bodyPr>
          <a:lstStyle/>
          <a:p>
            <a:r>
              <a:rPr lang="en-US" sz="1400" dirty="0" smtClean="0"/>
              <a:t>J</a:t>
            </a:r>
            <a:endParaRPr lang="en-US" sz="1400" dirty="0"/>
          </a:p>
        </p:txBody>
      </p:sp>
      <p:pic>
        <p:nvPicPr>
          <p:cNvPr id="49155" name="Picture 3"/>
          <p:cNvPicPr>
            <a:picLocks noChangeAspect="1" noChangeArrowheads="1"/>
          </p:cNvPicPr>
          <p:nvPr/>
        </p:nvPicPr>
        <p:blipFill>
          <a:blip r:embed="rId4" cstate="print"/>
          <a:srcRect l="51215" t="46513" r="18645" b="13749"/>
          <a:stretch>
            <a:fillRect/>
          </a:stretch>
        </p:blipFill>
        <p:spPr bwMode="auto">
          <a:xfrm>
            <a:off x="4953000" y="1845436"/>
            <a:ext cx="3962400" cy="3323304"/>
          </a:xfrm>
          <a:prstGeom prst="rect">
            <a:avLst/>
          </a:prstGeom>
          <a:noFill/>
          <a:ln w="9525">
            <a:noFill/>
            <a:miter lim="800000"/>
            <a:headEnd/>
            <a:tailEnd/>
          </a:ln>
        </p:spPr>
      </p:pic>
      <p:sp>
        <p:nvSpPr>
          <p:cNvPr id="10" name="TextBox 9"/>
          <p:cNvSpPr txBox="1"/>
          <p:nvPr/>
        </p:nvSpPr>
        <p:spPr>
          <a:xfrm>
            <a:off x="6294642" y="5029200"/>
            <a:ext cx="1279115" cy="326015"/>
          </a:xfrm>
          <a:prstGeom prst="rect">
            <a:avLst/>
          </a:prstGeom>
          <a:noFill/>
        </p:spPr>
        <p:txBody>
          <a:bodyPr wrap="none" rtlCol="0">
            <a:spAutoFit/>
          </a:bodyPr>
          <a:lstStyle/>
          <a:p>
            <a:r>
              <a:rPr lang="en-US" sz="1600" dirty="0" smtClean="0"/>
              <a:t>Day of Month</a:t>
            </a:r>
            <a:endParaRPr lang="en-US" sz="1600" dirty="0"/>
          </a:p>
        </p:txBody>
      </p:sp>
      <p:sp>
        <p:nvSpPr>
          <p:cNvPr id="16" name="TextBox 15"/>
          <p:cNvSpPr txBox="1"/>
          <p:nvPr/>
        </p:nvSpPr>
        <p:spPr>
          <a:xfrm>
            <a:off x="5067163" y="4911283"/>
            <a:ext cx="265814" cy="296378"/>
          </a:xfrm>
          <a:prstGeom prst="rect">
            <a:avLst/>
          </a:prstGeom>
          <a:noFill/>
        </p:spPr>
        <p:txBody>
          <a:bodyPr wrap="none" rtlCol="0">
            <a:spAutoFit/>
          </a:bodyPr>
          <a:lstStyle/>
          <a:p>
            <a:r>
              <a:rPr lang="en-US" sz="1400" dirty="0" smtClean="0"/>
              <a:t>1</a:t>
            </a:r>
            <a:endParaRPr lang="en-US" sz="1400" dirty="0"/>
          </a:p>
        </p:txBody>
      </p:sp>
      <p:sp>
        <p:nvSpPr>
          <p:cNvPr id="17" name="TextBox 16"/>
          <p:cNvSpPr txBox="1"/>
          <p:nvPr/>
        </p:nvSpPr>
        <p:spPr>
          <a:xfrm>
            <a:off x="8561600" y="4911283"/>
            <a:ext cx="353800" cy="296378"/>
          </a:xfrm>
          <a:prstGeom prst="rect">
            <a:avLst/>
          </a:prstGeom>
          <a:noFill/>
        </p:spPr>
        <p:txBody>
          <a:bodyPr wrap="none" rtlCol="0">
            <a:spAutoFit/>
          </a:bodyPr>
          <a:lstStyle/>
          <a:p>
            <a:r>
              <a:rPr lang="en-US" sz="1400" dirty="0" smtClean="0"/>
              <a:t>30</a:t>
            </a:r>
            <a:endParaRPr lang="en-US" sz="1400" dirty="0"/>
          </a:p>
        </p:txBody>
      </p:sp>
      <p:sp>
        <p:nvSpPr>
          <p:cNvPr id="19" name="TextBox 18"/>
          <p:cNvSpPr txBox="1"/>
          <p:nvPr/>
        </p:nvSpPr>
        <p:spPr>
          <a:xfrm rot="16200000">
            <a:off x="22775" y="3558626"/>
            <a:ext cx="750205" cy="338554"/>
          </a:xfrm>
          <a:prstGeom prst="rect">
            <a:avLst/>
          </a:prstGeom>
          <a:noFill/>
        </p:spPr>
        <p:txBody>
          <a:bodyPr wrap="none" rtlCol="0">
            <a:spAutoFit/>
          </a:bodyPr>
          <a:lstStyle/>
          <a:p>
            <a:r>
              <a:rPr lang="en-US" sz="1600" dirty="0" smtClean="0"/>
              <a:t>Month</a:t>
            </a:r>
            <a:endParaRPr lang="en-US" sz="1600" dirty="0"/>
          </a:p>
        </p:txBody>
      </p:sp>
      <p:sp>
        <p:nvSpPr>
          <p:cNvPr id="20" name="TextBox 19"/>
          <p:cNvSpPr txBox="1"/>
          <p:nvPr/>
        </p:nvSpPr>
        <p:spPr>
          <a:xfrm>
            <a:off x="381000" y="4721423"/>
            <a:ext cx="295274" cy="307777"/>
          </a:xfrm>
          <a:prstGeom prst="rect">
            <a:avLst/>
          </a:prstGeom>
          <a:noFill/>
        </p:spPr>
        <p:txBody>
          <a:bodyPr wrap="none" rtlCol="0">
            <a:spAutoFit/>
          </a:bodyPr>
          <a:lstStyle/>
          <a:p>
            <a:r>
              <a:rPr lang="en-US" sz="1400" dirty="0" smtClean="0"/>
              <a:t>D</a:t>
            </a:r>
            <a:endParaRPr lang="en-US" sz="1400" dirty="0"/>
          </a:p>
        </p:txBody>
      </p:sp>
      <p:sp>
        <p:nvSpPr>
          <p:cNvPr id="21" name="TextBox 20"/>
          <p:cNvSpPr txBox="1"/>
          <p:nvPr/>
        </p:nvSpPr>
        <p:spPr>
          <a:xfrm>
            <a:off x="4939226" y="2664023"/>
            <a:ext cx="242374" cy="307777"/>
          </a:xfrm>
          <a:prstGeom prst="rect">
            <a:avLst/>
          </a:prstGeom>
          <a:noFill/>
        </p:spPr>
        <p:txBody>
          <a:bodyPr wrap="none" rtlCol="0">
            <a:spAutoFit/>
          </a:bodyPr>
          <a:lstStyle/>
          <a:p>
            <a:r>
              <a:rPr lang="en-US" sz="1400" dirty="0" smtClean="0"/>
              <a:t>J</a:t>
            </a:r>
            <a:endParaRPr lang="en-US" sz="1400" dirty="0"/>
          </a:p>
        </p:txBody>
      </p:sp>
      <p:sp>
        <p:nvSpPr>
          <p:cNvPr id="22" name="TextBox 21"/>
          <p:cNvSpPr txBox="1"/>
          <p:nvPr/>
        </p:nvSpPr>
        <p:spPr>
          <a:xfrm rot="16200000">
            <a:off x="4518575" y="3558626"/>
            <a:ext cx="750205" cy="338554"/>
          </a:xfrm>
          <a:prstGeom prst="rect">
            <a:avLst/>
          </a:prstGeom>
          <a:noFill/>
        </p:spPr>
        <p:txBody>
          <a:bodyPr wrap="none" rtlCol="0">
            <a:spAutoFit/>
          </a:bodyPr>
          <a:lstStyle/>
          <a:p>
            <a:r>
              <a:rPr lang="en-US" sz="1600" dirty="0" smtClean="0"/>
              <a:t>Month</a:t>
            </a:r>
            <a:endParaRPr lang="en-US" sz="1600" dirty="0"/>
          </a:p>
        </p:txBody>
      </p:sp>
      <p:sp>
        <p:nvSpPr>
          <p:cNvPr id="23" name="TextBox 22"/>
          <p:cNvSpPr txBox="1"/>
          <p:nvPr/>
        </p:nvSpPr>
        <p:spPr>
          <a:xfrm>
            <a:off x="4876800" y="4721423"/>
            <a:ext cx="295274" cy="307777"/>
          </a:xfrm>
          <a:prstGeom prst="rect">
            <a:avLst/>
          </a:prstGeom>
          <a:noFill/>
        </p:spPr>
        <p:txBody>
          <a:bodyPr wrap="none" rtlCol="0">
            <a:spAutoFit/>
          </a:bodyPr>
          <a:lstStyle/>
          <a:p>
            <a:r>
              <a:rPr lang="en-US" sz="1400" dirty="0" smtClean="0"/>
              <a:t>D</a:t>
            </a:r>
            <a:endParaRPr lang="en-US" sz="1400" dirty="0"/>
          </a:p>
        </p:txBody>
      </p:sp>
    </p:spTree>
    <p:extLst>
      <p:ext uri="{BB962C8B-B14F-4D97-AF65-F5344CB8AC3E}">
        <p14:creationId xmlns:p14="http://schemas.microsoft.com/office/powerpoint/2010/main" xmlns="" val="4192110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rrowheads="1"/>
          </p:cNvSpPr>
          <p:nvPr>
            <p:ph type="title"/>
          </p:nvPr>
        </p:nvSpPr>
        <p:spPr>
          <a:xfrm>
            <a:off x="152400" y="323850"/>
            <a:ext cx="8839200" cy="511175"/>
          </a:xfrm>
        </p:spPr>
        <p:txBody>
          <a:bodyPr>
            <a:noAutofit/>
          </a:bodyPr>
          <a:lstStyle/>
          <a:p>
            <a:pPr algn="l" eaLnBrk="1" hangingPunct="1">
              <a:defRPr/>
            </a:pPr>
            <a:r>
              <a:rPr lang="en-US" sz="3200" dirty="0" smtClean="0">
                <a:solidFill>
                  <a:schemeClr val="folHlink"/>
                </a:solidFill>
                <a:latin typeface="Arial" charset="0"/>
              </a:rPr>
              <a:t>Java Newhall Simulation Model (jNSM)</a:t>
            </a:r>
            <a:endParaRPr lang="en-US" sz="3200" dirty="0">
              <a:solidFill>
                <a:schemeClr val="folHlink"/>
              </a:solidFill>
              <a:latin typeface="Arial" charset="0"/>
            </a:endParaRPr>
          </a:p>
        </p:txBody>
      </p:sp>
      <p:sp>
        <p:nvSpPr>
          <p:cNvPr id="555011" name="Rectangle 3"/>
          <p:cNvSpPr>
            <a:spLocks noGrp="1" noRot="1" noChangeArrowheads="1"/>
          </p:cNvSpPr>
          <p:nvPr>
            <p:ph idx="1"/>
          </p:nvPr>
        </p:nvSpPr>
        <p:spPr>
          <a:xfrm>
            <a:off x="685799" y="1025236"/>
            <a:ext cx="7783945" cy="5689599"/>
          </a:xfrm>
        </p:spPr>
        <p:txBody>
          <a:bodyPr>
            <a:normAutofit fontScale="70000" lnSpcReduction="20000"/>
          </a:bodyPr>
          <a:lstStyle/>
          <a:p>
            <a:pPr marL="365760" indent="-365760">
              <a:defRPr/>
            </a:pPr>
            <a:r>
              <a:rPr lang="en-US" dirty="0" smtClean="0"/>
              <a:t>Developed by the Penn State Center for Environmental Informatics via CESU Agreement 2010-2011</a:t>
            </a:r>
          </a:p>
          <a:p>
            <a:pPr marL="365760" indent="-365760">
              <a:defRPr/>
            </a:pPr>
            <a:r>
              <a:rPr lang="en-US" dirty="0" smtClean="0"/>
              <a:t>Based on 1991 Van Wambeke NSM BASIC code, reflects ST rules at that time also includes Proposed Moisture Regime Subdivision terms (Van Wambeke, 1982)</a:t>
            </a:r>
          </a:p>
          <a:p>
            <a:pPr marL="765810" lvl="1" indent="-365760">
              <a:defRPr/>
            </a:pPr>
            <a:r>
              <a:rPr lang="en-US" dirty="0" smtClean="0"/>
              <a:t>See You Tube video of 1999 NSM simulation run on jNSM web page (Background) </a:t>
            </a:r>
          </a:p>
          <a:p>
            <a:pPr marL="365760" indent="-365760">
              <a:defRPr/>
            </a:pPr>
            <a:r>
              <a:rPr lang="en-US" dirty="0" smtClean="0"/>
              <a:t>Java application in a Flex wrapper that returns identical results as the 1991 BASIC code for same inputs </a:t>
            </a:r>
          </a:p>
          <a:p>
            <a:pPr marL="365760" indent="-365760">
              <a:defRPr/>
            </a:pPr>
            <a:r>
              <a:rPr lang="en-US" dirty="0" smtClean="0"/>
              <a:t>Added summer and annual water balance with interactive User Interface and reports</a:t>
            </a:r>
          </a:p>
          <a:p>
            <a:pPr marL="365760" indent="-365760">
              <a:defRPr/>
            </a:pPr>
            <a:r>
              <a:rPr lang="en-US" dirty="0" smtClean="0"/>
              <a:t>Standardized input and output parameters with dictionary</a:t>
            </a:r>
          </a:p>
          <a:p>
            <a:pPr marL="365760" indent="-365760">
              <a:defRPr/>
            </a:pPr>
            <a:r>
              <a:rPr lang="en-US" dirty="0" smtClean="0"/>
              <a:t>Input requires CSV files that can be easily created using Excel templates</a:t>
            </a:r>
          </a:p>
          <a:p>
            <a:pPr marL="365760" indent="-365760">
              <a:defRPr/>
            </a:pPr>
            <a:r>
              <a:rPr lang="en-US" dirty="0" smtClean="0"/>
              <a:t>Output stored in XML format that can be converted to CSV</a:t>
            </a:r>
          </a:p>
          <a:p>
            <a:pPr marL="365760" indent="-365760">
              <a:defRPr/>
            </a:pPr>
            <a:r>
              <a:rPr lang="en-US" dirty="0" smtClean="0"/>
              <a:t>Increased speed of single run from 3 minutes to 25 milliseconds </a:t>
            </a:r>
          </a:p>
          <a:p>
            <a:pPr marL="365760" indent="-365760">
              <a:defRPr/>
            </a:pPr>
            <a:r>
              <a:rPr lang="en-US" dirty="0" smtClean="0"/>
              <a:t>CCE approved for USDA use in 2012</a:t>
            </a:r>
          </a:p>
          <a:p>
            <a:pPr marL="365760" indent="-365760">
              <a:defRPr/>
            </a:pPr>
            <a:r>
              <a:rPr lang="en-US" dirty="0" smtClean="0"/>
              <a:t>Deployed to NRCS desktops 7/2012</a:t>
            </a:r>
          </a:p>
          <a:p>
            <a:pPr marL="365760" indent="-365760">
              <a:defRPr/>
            </a:pPr>
            <a:endParaRPr lang="en-US" dirty="0" smtClean="0"/>
          </a:p>
          <a:p>
            <a:pPr marL="365760" indent="-365760">
              <a:defRPr/>
            </a:pPr>
            <a:endParaRPr lang="en-US" dirty="0" smtClean="0"/>
          </a:p>
        </p:txBody>
      </p:sp>
    </p:spTree>
    <p:extLst>
      <p:ext uri="{BB962C8B-B14F-4D97-AF65-F5344CB8AC3E}">
        <p14:creationId xmlns:p14="http://schemas.microsoft.com/office/powerpoint/2010/main" xmlns="" val="333459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rrowheads="1"/>
          </p:cNvSpPr>
          <p:nvPr>
            <p:ph type="title"/>
          </p:nvPr>
        </p:nvSpPr>
        <p:spPr>
          <a:xfrm>
            <a:off x="152400" y="323850"/>
            <a:ext cx="8839200" cy="511175"/>
          </a:xfrm>
        </p:spPr>
        <p:txBody>
          <a:bodyPr>
            <a:noAutofit/>
          </a:bodyPr>
          <a:lstStyle/>
          <a:p>
            <a:pPr algn="l" eaLnBrk="1" hangingPunct="1">
              <a:defRPr/>
            </a:pPr>
            <a:r>
              <a:rPr lang="en-US" sz="3200" dirty="0" smtClean="0">
                <a:solidFill>
                  <a:schemeClr val="folHlink"/>
                </a:solidFill>
                <a:latin typeface="Arial" charset="0"/>
              </a:rPr>
              <a:t>Newhall Simulation Model (NSM) Requirements</a:t>
            </a:r>
            <a:endParaRPr lang="en-US" sz="3200" dirty="0">
              <a:solidFill>
                <a:schemeClr val="folHlink"/>
              </a:solidFill>
              <a:latin typeface="Arial" charset="0"/>
            </a:endParaRPr>
          </a:p>
        </p:txBody>
      </p:sp>
      <p:sp>
        <p:nvSpPr>
          <p:cNvPr id="555011" name="Rectangle 3"/>
          <p:cNvSpPr>
            <a:spLocks noGrp="1" noRot="1" noChangeArrowheads="1"/>
          </p:cNvSpPr>
          <p:nvPr>
            <p:ph idx="1"/>
          </p:nvPr>
        </p:nvSpPr>
        <p:spPr>
          <a:xfrm>
            <a:off x="685799" y="1025236"/>
            <a:ext cx="7783945" cy="5689599"/>
          </a:xfrm>
        </p:spPr>
        <p:txBody>
          <a:bodyPr>
            <a:normAutofit fontScale="70000" lnSpcReduction="20000"/>
          </a:bodyPr>
          <a:lstStyle/>
          <a:p>
            <a:pPr marL="365760" indent="-365760">
              <a:defRPr/>
            </a:pPr>
            <a:r>
              <a:rPr lang="en-US" dirty="0" smtClean="0"/>
              <a:t>Serially complete monthly precipitation and air temperature for a calendar year or years from a weather station (at least 20-25 days in a month)</a:t>
            </a:r>
          </a:p>
          <a:p>
            <a:pPr marL="365760" indent="-365760">
              <a:defRPr/>
            </a:pPr>
            <a:r>
              <a:rPr lang="en-US" dirty="0" smtClean="0"/>
              <a:t>Weather station metadata</a:t>
            </a:r>
          </a:p>
          <a:p>
            <a:pPr marL="765810" lvl="1" indent="-365760">
              <a:defRPr/>
            </a:pPr>
            <a:r>
              <a:rPr lang="en-US" dirty="0" smtClean="0"/>
              <a:t>Name</a:t>
            </a:r>
          </a:p>
          <a:p>
            <a:pPr marL="765810" lvl="1" indent="-365760">
              <a:defRPr/>
            </a:pPr>
            <a:r>
              <a:rPr lang="en-US" dirty="0" smtClean="0"/>
              <a:t>Code</a:t>
            </a:r>
          </a:p>
          <a:p>
            <a:pPr marL="765810" lvl="1" indent="-365760">
              <a:defRPr/>
            </a:pPr>
            <a:r>
              <a:rPr lang="en-US" dirty="0" smtClean="0"/>
              <a:t>Weather station network </a:t>
            </a:r>
          </a:p>
          <a:p>
            <a:pPr marL="765810" lvl="1" indent="-365760">
              <a:defRPr/>
            </a:pPr>
            <a:r>
              <a:rPr lang="en-US" dirty="0" smtClean="0"/>
              <a:t>Latitude/longitude</a:t>
            </a:r>
          </a:p>
          <a:p>
            <a:pPr marL="765810" lvl="1" indent="-365760">
              <a:defRPr/>
            </a:pPr>
            <a:r>
              <a:rPr lang="en-US" dirty="0" smtClean="0"/>
              <a:t>Start year</a:t>
            </a:r>
          </a:p>
          <a:p>
            <a:pPr marL="765810" lvl="1" indent="-365760">
              <a:defRPr/>
            </a:pPr>
            <a:r>
              <a:rPr lang="en-US" dirty="0" smtClean="0"/>
              <a:t>End year</a:t>
            </a:r>
          </a:p>
          <a:p>
            <a:pPr marL="365760" indent="-365760">
              <a:defRPr/>
            </a:pPr>
            <a:r>
              <a:rPr lang="en-US" dirty="0" smtClean="0"/>
              <a:t>Available Water Capacity (AWC) computed for the soil profile at or near the weather station (also called AWS)</a:t>
            </a:r>
          </a:p>
          <a:p>
            <a:pPr marL="365760" indent="-365760">
              <a:defRPr/>
            </a:pPr>
            <a:r>
              <a:rPr lang="en-US" dirty="0" smtClean="0"/>
              <a:t>MAST minus MAAT offset value (from SCAN or literature)</a:t>
            </a:r>
          </a:p>
          <a:p>
            <a:pPr marL="365760" indent="-365760">
              <a:defRPr/>
            </a:pPr>
            <a:r>
              <a:rPr lang="en-US" dirty="0" smtClean="0"/>
              <a:t>User metadata </a:t>
            </a:r>
            <a:endParaRPr lang="en-US" baseline="30000" dirty="0" smtClean="0"/>
          </a:p>
          <a:p>
            <a:pPr marL="365760" indent="-365760">
              <a:defRPr/>
            </a:pPr>
            <a:r>
              <a:rPr lang="en-US" dirty="0" smtClean="0"/>
              <a:t>Inputs </a:t>
            </a:r>
            <a:r>
              <a:rPr lang="en-US" i="1" u="sng" dirty="0" smtClean="0"/>
              <a:t>must</a:t>
            </a:r>
            <a:r>
              <a:rPr lang="en-US" dirty="0" smtClean="0"/>
              <a:t> all share a common systems of units </a:t>
            </a:r>
          </a:p>
          <a:p>
            <a:pPr marL="765810" lvl="1" indent="-365760">
              <a:defRPr/>
            </a:pPr>
            <a:r>
              <a:rPr lang="en-US" dirty="0" smtClean="0"/>
              <a:t>All English (Non-SI) </a:t>
            </a:r>
            <a:r>
              <a:rPr lang="en-US" baseline="30000" dirty="0"/>
              <a:t>o </a:t>
            </a:r>
            <a:r>
              <a:rPr lang="en-US" dirty="0" smtClean="0"/>
              <a:t>F, inches AWC, inches precipitation</a:t>
            </a:r>
          </a:p>
          <a:p>
            <a:pPr marL="765810" lvl="1" indent="-365760">
              <a:defRPr/>
            </a:pPr>
            <a:r>
              <a:rPr lang="en-US" dirty="0" smtClean="0"/>
              <a:t>All Metric (SI) </a:t>
            </a:r>
            <a:r>
              <a:rPr lang="en-US" baseline="30000" dirty="0"/>
              <a:t>o </a:t>
            </a:r>
            <a:r>
              <a:rPr lang="en-US" dirty="0" smtClean="0"/>
              <a:t>C, mm </a:t>
            </a:r>
            <a:r>
              <a:rPr lang="en-US" dirty="0"/>
              <a:t>AWC, </a:t>
            </a:r>
            <a:r>
              <a:rPr lang="en-US" dirty="0" smtClean="0"/>
              <a:t>mm precipitation</a:t>
            </a:r>
          </a:p>
          <a:p>
            <a:pPr marL="1165860" lvl="2" indent="-365760">
              <a:defRPr/>
            </a:pPr>
            <a:r>
              <a:rPr lang="en-US" i="1" dirty="0" smtClean="0">
                <a:solidFill>
                  <a:srgbClr val="FF0000"/>
                </a:solidFill>
              </a:rPr>
              <a:t>Need to be very mindful of units in data preparation and analysis</a:t>
            </a:r>
          </a:p>
          <a:p>
            <a:pPr marL="365760" indent="-365760">
              <a:defRPr/>
            </a:pPr>
            <a:endParaRPr lang="en-US" i="1" dirty="0" smtClean="0">
              <a:solidFill>
                <a:srgbClr val="FF0000"/>
              </a:solidFill>
            </a:endParaRPr>
          </a:p>
        </p:txBody>
      </p:sp>
    </p:spTree>
    <p:extLst>
      <p:ext uri="{BB962C8B-B14F-4D97-AF65-F5344CB8AC3E}">
        <p14:creationId xmlns:p14="http://schemas.microsoft.com/office/powerpoint/2010/main" xmlns="" val="3821429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jNSM v1.5.1 Software</a:t>
            </a:r>
            <a:endParaRPr lang="en-US" dirty="0"/>
          </a:p>
        </p:txBody>
      </p:sp>
      <p:sp>
        <p:nvSpPr>
          <p:cNvPr id="3" name="Content Placeholder 2"/>
          <p:cNvSpPr>
            <a:spLocks noGrp="1"/>
          </p:cNvSpPr>
          <p:nvPr>
            <p:ph sz="half" idx="1"/>
          </p:nvPr>
        </p:nvSpPr>
        <p:spPr/>
        <p:txBody>
          <a:bodyPr/>
          <a:lstStyle/>
          <a:p>
            <a:r>
              <a:rPr lang="en-US" dirty="0" smtClean="0"/>
              <a:t>CCE</a:t>
            </a:r>
          </a:p>
          <a:p>
            <a:r>
              <a:rPr lang="en-US" dirty="0" smtClean="0"/>
              <a:t>Installation</a:t>
            </a:r>
          </a:p>
          <a:p>
            <a:r>
              <a:rPr lang="en-US" dirty="0" smtClean="0"/>
              <a:t>Start up</a:t>
            </a:r>
          </a:p>
          <a:p>
            <a:r>
              <a:rPr lang="en-US" dirty="0" smtClean="0"/>
              <a:t>Data Entry</a:t>
            </a:r>
          </a:p>
          <a:p>
            <a:r>
              <a:rPr lang="en-US" dirty="0" smtClean="0"/>
              <a:t>Running Model</a:t>
            </a:r>
          </a:p>
          <a:p>
            <a:r>
              <a:rPr lang="en-US" dirty="0" smtClean="0"/>
              <a:t>Reviewing Output</a:t>
            </a:r>
            <a:endParaRPr lang="en-US" dirty="0"/>
          </a:p>
        </p:txBody>
      </p:sp>
      <p:sp>
        <p:nvSpPr>
          <p:cNvPr id="4" name="Content Placeholder 3"/>
          <p:cNvSpPr>
            <a:spLocks noGrp="1"/>
          </p:cNvSpPr>
          <p:nvPr>
            <p:ph sz="half" idx="2"/>
          </p:nvPr>
        </p:nvSpPr>
        <p:spPr/>
        <p:txBody>
          <a:bodyPr/>
          <a:lstStyle/>
          <a:p>
            <a:r>
              <a:rPr lang="en-US" dirty="0" smtClean="0"/>
              <a:t>Public </a:t>
            </a:r>
          </a:p>
          <a:p>
            <a:r>
              <a:rPr lang="en-US" dirty="0" smtClean="0"/>
              <a:t>Installation</a:t>
            </a:r>
          </a:p>
          <a:p>
            <a:r>
              <a:rPr lang="en-US" dirty="0" smtClean="0"/>
              <a:t>Start Up</a:t>
            </a:r>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823" y="0"/>
            <a:ext cx="8887777" cy="708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038600" y="2362200"/>
            <a:ext cx="3810000" cy="738664"/>
          </a:xfrm>
          <a:prstGeom prst="rect">
            <a:avLst/>
          </a:prstGeom>
          <a:noFill/>
        </p:spPr>
        <p:txBody>
          <a:bodyPr wrap="square" rtlCol="0">
            <a:spAutoFit/>
          </a:bodyPr>
          <a:lstStyle/>
          <a:p>
            <a:r>
              <a:rPr lang="en-US" sz="2400" i="1" dirty="0" smtClean="0">
                <a:solidFill>
                  <a:srgbClr val="7030A0"/>
                </a:solidFill>
              </a:rPr>
              <a:t>Getting started…</a:t>
            </a:r>
          </a:p>
          <a:p>
            <a:endParaRPr lang="en-US" dirty="0"/>
          </a:p>
        </p:txBody>
      </p:sp>
    </p:spTree>
    <p:extLst>
      <p:ext uri="{BB962C8B-B14F-4D97-AF65-F5344CB8AC3E}">
        <p14:creationId xmlns:p14="http://schemas.microsoft.com/office/powerpoint/2010/main" xmlns="" val="3998412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WINNT\Personal\Eco\eros_meeting\NRCSDC0100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0129838" cy="69453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905000" y="853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C. Warren Thornthwaite </a:t>
            </a:r>
            <a:r>
              <a:rPr lang="en-US" dirty="0" smtClean="0"/>
              <a:t/>
            </a:r>
            <a:br>
              <a:rPr lang="en-US" dirty="0" smtClean="0"/>
            </a:br>
            <a:r>
              <a:rPr lang="en-US" sz="1600" dirty="0" smtClean="0"/>
              <a:t>Source: The Climates of North America: According to a New Classification in Geographical Review, Vol. 21, No. 4 (October., 1931, pp. 633-655) </a:t>
            </a:r>
            <a:endParaRPr lang="en-US" dirty="0"/>
          </a:p>
        </p:txBody>
      </p:sp>
      <p:sp>
        <p:nvSpPr>
          <p:cNvPr id="7" name="Text Box 7"/>
          <p:cNvSpPr txBox="1">
            <a:spLocks noChangeArrowheads="1"/>
          </p:cNvSpPr>
          <p:nvPr/>
        </p:nvSpPr>
        <p:spPr bwMode="auto">
          <a:xfrm>
            <a:off x="7134225" y="6477000"/>
            <a:ext cx="199231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dirty="0">
                <a:latin typeface="Arial" pitchFamily="34" charset="0"/>
              </a:rPr>
              <a:t>Photo by USDA-NRCS</a:t>
            </a:r>
            <a:endParaRPr lang="en-US" dirty="0"/>
          </a:p>
        </p:txBody>
      </p:sp>
      <p:sp>
        <p:nvSpPr>
          <p:cNvPr id="8" name="Rectangle 6"/>
          <p:cNvSpPr>
            <a:spLocks noChangeArrowheads="1"/>
          </p:cNvSpPr>
          <p:nvPr/>
        </p:nvSpPr>
        <p:spPr bwMode="auto">
          <a:xfrm>
            <a:off x="304800" y="711200"/>
            <a:ext cx="453970" cy="523220"/>
          </a:xfrm>
          <a:prstGeom prst="rect">
            <a:avLst/>
          </a:prstGeom>
          <a:noFill/>
          <a:ln>
            <a:noFill/>
          </a:ln>
          <a:effectLst>
            <a:outerShdw dist="35921" dir="2700000" algn="ctr" rotWithShape="0">
              <a:schemeClr val="bg2"/>
            </a:outerShdw>
          </a:effectLst>
        </p:spPr>
        <p:txBody>
          <a:bodyPr wrap="none">
            <a:spAutoFit/>
          </a:bodyPr>
          <a:lstStyle/>
          <a:p>
            <a:r>
              <a:rPr lang="en-US" sz="2800" i="1" dirty="0" smtClean="0">
                <a:solidFill>
                  <a:schemeClr val="bg2">
                    <a:lumMod val="50000"/>
                  </a:schemeClr>
                </a:solidFill>
                <a:effectLst>
                  <a:outerShdw blurRad="50800" dist="50800" dir="5400000" algn="ctr" rotWithShape="0">
                    <a:schemeClr val="tx1"/>
                  </a:outerShdw>
                </a:effectLst>
                <a:latin typeface="Comic Sans MS" pitchFamily="66" charset="0"/>
              </a:rPr>
              <a:t>...</a:t>
            </a:r>
            <a:endParaRPr lang="en-US" sz="2800" i="1" dirty="0">
              <a:solidFill>
                <a:srgbClr val="FFFFCC"/>
              </a:solidFill>
              <a:effectLst>
                <a:outerShdw blurRad="50800" dist="50800" dir="5400000" algn="ctr" rotWithShape="0">
                  <a:schemeClr val="tx1"/>
                </a:outerShdw>
              </a:effectLst>
              <a:latin typeface="Comic Sans MS" pitchFamily="66" charset="0"/>
            </a:endParaRPr>
          </a:p>
        </p:txBody>
      </p:sp>
      <p:sp>
        <p:nvSpPr>
          <p:cNvPr id="2" name="Rectangle 1"/>
          <p:cNvSpPr/>
          <p:nvPr/>
        </p:nvSpPr>
        <p:spPr>
          <a:xfrm>
            <a:off x="0" y="0"/>
            <a:ext cx="10129838" cy="694531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76200"/>
            <a:ext cx="8839200" cy="6838795"/>
          </a:xfrm>
          <a:prstGeom prst="rect">
            <a:avLst/>
          </a:prstGeom>
          <a:noFill/>
        </p:spPr>
        <p:txBody>
          <a:bodyPr wrap="square" rtlCol="0">
            <a:spAutoFit/>
          </a:bodyPr>
          <a:lstStyle/>
          <a:p>
            <a:pPr algn="ctr"/>
            <a:r>
              <a:rPr lang="en-US" sz="2800" i="1" dirty="0" smtClean="0">
                <a:cs typeface="Arial" pitchFamily="34" charset="0"/>
              </a:rPr>
              <a:t>Some Observations…</a:t>
            </a:r>
          </a:p>
          <a:p>
            <a:endParaRPr lang="en-US" sz="2400" i="1" dirty="0" smtClean="0">
              <a:cs typeface="Arial" pitchFamily="34" charset="0"/>
            </a:endParaRPr>
          </a:p>
          <a:p>
            <a:pPr>
              <a:lnSpc>
                <a:spcPct val="70000"/>
              </a:lnSpc>
              <a:buClr>
                <a:srgbClr val="0070C0"/>
              </a:buClr>
              <a:buFont typeface="Wingdings" pitchFamily="2" charset="2"/>
              <a:buChar char=""/>
            </a:pPr>
            <a:r>
              <a:rPr lang="en-US" sz="2400" i="1" dirty="0" smtClean="0">
                <a:cs typeface="Arial" pitchFamily="34" charset="0"/>
              </a:rPr>
              <a:t> Climate is a major driving force of soil processes and behavior 	(properties); past and present</a:t>
            </a:r>
          </a:p>
          <a:p>
            <a:pPr>
              <a:lnSpc>
                <a:spcPct val="70000"/>
              </a:lnSpc>
              <a:buClr>
                <a:srgbClr val="0070C0"/>
              </a:buClr>
            </a:pPr>
            <a:endParaRPr lang="en-US" sz="2400" i="1" dirty="0" smtClean="0">
              <a:cs typeface="Arial" pitchFamily="34" charset="0"/>
            </a:endParaRPr>
          </a:p>
          <a:p>
            <a:pPr>
              <a:lnSpc>
                <a:spcPct val="70000"/>
              </a:lnSpc>
              <a:buClr>
                <a:srgbClr val="0070C0"/>
              </a:buClr>
              <a:buFont typeface="Wingdings" pitchFamily="2" charset="2"/>
              <a:buChar char=""/>
            </a:pPr>
            <a:r>
              <a:rPr lang="en-US" sz="2400" i="1" dirty="0" smtClean="0">
                <a:cs typeface="Arial" pitchFamily="34" charset="0"/>
              </a:rPr>
              <a:t> Climate has been treated as static in soil classification &amp; soil surveys</a:t>
            </a:r>
          </a:p>
          <a:p>
            <a:pPr>
              <a:lnSpc>
                <a:spcPct val="70000"/>
              </a:lnSpc>
              <a:buClr>
                <a:srgbClr val="0070C0"/>
              </a:buClr>
              <a:buFont typeface="Wingdings" pitchFamily="2" charset="2"/>
              <a:buChar char=""/>
            </a:pPr>
            <a:endParaRPr lang="en-US" sz="2400" i="1" dirty="0" smtClean="0">
              <a:cs typeface="Arial" pitchFamily="34" charset="0"/>
            </a:endParaRPr>
          </a:p>
          <a:p>
            <a:pPr>
              <a:lnSpc>
                <a:spcPct val="70000"/>
              </a:lnSpc>
              <a:buClr>
                <a:srgbClr val="0070C0"/>
              </a:buClr>
              <a:buFont typeface="Wingdings" pitchFamily="2" charset="2"/>
              <a:buChar char=""/>
            </a:pPr>
            <a:r>
              <a:rPr lang="en-US" sz="2400" i="1" dirty="0" smtClean="0">
                <a:cs typeface="Arial" pitchFamily="34" charset="0"/>
              </a:rPr>
              <a:t> Difficult to handle scale, resolution, and time; mesoscale processes and microclimates</a:t>
            </a:r>
          </a:p>
          <a:p>
            <a:pPr>
              <a:lnSpc>
                <a:spcPct val="70000"/>
              </a:lnSpc>
              <a:buClr>
                <a:srgbClr val="0070C0"/>
              </a:buClr>
              <a:buFont typeface="Wingdings" pitchFamily="2" charset="2"/>
              <a:buChar char=""/>
            </a:pPr>
            <a:endParaRPr lang="en-US" sz="2400" i="1" dirty="0" smtClean="0">
              <a:cs typeface="Arial" pitchFamily="34" charset="0"/>
            </a:endParaRPr>
          </a:p>
          <a:p>
            <a:pPr>
              <a:lnSpc>
                <a:spcPct val="70000"/>
              </a:lnSpc>
              <a:buClr>
                <a:srgbClr val="0070C0"/>
              </a:buClr>
              <a:buFont typeface="Wingdings" pitchFamily="2" charset="2"/>
              <a:buChar char=""/>
            </a:pPr>
            <a:r>
              <a:rPr lang="en-US" sz="2400" i="1" dirty="0" smtClean="0">
                <a:cs typeface="Arial" pitchFamily="34" charset="0"/>
              </a:rPr>
              <a:t> Soil Taxonomy (1999) defines “normal years” in relation to long-term (30 yrs or more) precipitation expressed on a mean annual and mean monthly basis</a:t>
            </a:r>
          </a:p>
          <a:p>
            <a:pPr>
              <a:lnSpc>
                <a:spcPct val="70000"/>
              </a:lnSpc>
              <a:buClr>
                <a:srgbClr val="0070C0"/>
              </a:buClr>
              <a:buFont typeface="Wingdings" pitchFamily="2" charset="2"/>
              <a:buChar char=""/>
            </a:pPr>
            <a:endParaRPr lang="en-US" sz="2400" i="1" dirty="0" smtClean="0">
              <a:cs typeface="Arial" pitchFamily="34" charset="0"/>
            </a:endParaRPr>
          </a:p>
          <a:p>
            <a:pPr>
              <a:lnSpc>
                <a:spcPct val="70000"/>
              </a:lnSpc>
              <a:buClr>
                <a:srgbClr val="0070C0"/>
              </a:buClr>
              <a:buFont typeface="Wingdings" pitchFamily="2" charset="2"/>
              <a:buChar char=""/>
            </a:pPr>
            <a:r>
              <a:rPr lang="en-US" sz="2400" i="1" dirty="0" smtClean="0">
                <a:cs typeface="Arial" pitchFamily="34" charset="0"/>
              </a:rPr>
              <a:t> jNSM provides a systematic and quantitative approach to characterizing soil climate regime; can provide clues about more variable soil landscapes and trends through time; can help recognize rainshadows and defining climate criteria in ecological site descriptions</a:t>
            </a:r>
          </a:p>
          <a:p>
            <a:pPr>
              <a:lnSpc>
                <a:spcPct val="70000"/>
              </a:lnSpc>
              <a:buClr>
                <a:srgbClr val="0070C0"/>
              </a:buClr>
            </a:pPr>
            <a:r>
              <a:rPr lang="en-US" sz="2400" i="1" dirty="0" smtClean="0">
                <a:cs typeface="Arial" pitchFamily="34" charset="0"/>
              </a:rPr>
              <a:t> </a:t>
            </a:r>
          </a:p>
          <a:p>
            <a:pPr>
              <a:lnSpc>
                <a:spcPct val="70000"/>
              </a:lnSpc>
              <a:buClr>
                <a:srgbClr val="0070C0"/>
              </a:buClr>
              <a:buFont typeface="Wingdings" pitchFamily="2" charset="2"/>
              <a:buChar char=""/>
            </a:pPr>
            <a:r>
              <a:rPr lang="en-US" sz="2400" i="1" dirty="0" smtClean="0">
                <a:cs typeface="Arial" pitchFamily="34" charset="0"/>
              </a:rPr>
              <a:t> Climographs represent soil processes throughout the calendar year—number of leaching events and the intensity of leaching, translocation of clays, periods of drying &amp; clay deposition, vernal pool and playa behavior, and provide a description of weathering environments; should be attached to typifying pedons  </a:t>
            </a:r>
            <a:endParaRPr lang="en-US" sz="2400" i="1" dirty="0">
              <a:cs typeface="Arial" pitchFamily="34" charset="0"/>
            </a:endParaRPr>
          </a:p>
        </p:txBody>
      </p:sp>
    </p:spTree>
    <p:extLst>
      <p:ext uri="{BB962C8B-B14F-4D97-AF65-F5344CB8AC3E}">
        <p14:creationId xmlns:p14="http://schemas.microsoft.com/office/powerpoint/2010/main" xmlns="" val="248076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33400"/>
            <a:ext cx="9144000" cy="5718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429000" y="2895600"/>
            <a:ext cx="4648200" cy="2585323"/>
          </a:xfrm>
          <a:prstGeom prst="rect">
            <a:avLst/>
          </a:prstGeom>
          <a:noFill/>
        </p:spPr>
        <p:txBody>
          <a:bodyPr wrap="square" rtlCol="0">
            <a:spAutoFit/>
          </a:bodyPr>
          <a:lstStyle/>
          <a:p>
            <a:r>
              <a:rPr lang="en-US" dirty="0" smtClean="0">
                <a:solidFill>
                  <a:srgbClr val="FF0000"/>
                </a:solidFill>
              </a:rPr>
              <a:t>Recommended file management system for files related to jNSM projects:</a:t>
            </a:r>
          </a:p>
          <a:p>
            <a:endParaRPr lang="en-US" dirty="0" smtClean="0">
              <a:solidFill>
                <a:srgbClr val="FF0000"/>
              </a:solidFill>
            </a:endParaRPr>
          </a:p>
          <a:p>
            <a:r>
              <a:rPr lang="en-US" dirty="0" smtClean="0">
                <a:solidFill>
                  <a:srgbClr val="FF0000"/>
                </a:solidFill>
              </a:rPr>
              <a:t>/jNSM_v151_Project_Name/</a:t>
            </a:r>
          </a:p>
          <a:p>
            <a:r>
              <a:rPr lang="en-US" dirty="0">
                <a:solidFill>
                  <a:srgbClr val="FF0000"/>
                </a:solidFill>
              </a:rPr>
              <a:t> </a:t>
            </a:r>
            <a:r>
              <a:rPr lang="en-US" dirty="0" smtClean="0">
                <a:solidFill>
                  <a:srgbClr val="FF0000"/>
                </a:solidFill>
              </a:rPr>
              <a:t>                                                /blank_templates/</a:t>
            </a:r>
          </a:p>
          <a:p>
            <a:r>
              <a:rPr lang="en-US" dirty="0">
                <a:solidFill>
                  <a:srgbClr val="FF0000"/>
                </a:solidFill>
              </a:rPr>
              <a:t> </a:t>
            </a:r>
            <a:r>
              <a:rPr lang="en-US" dirty="0" smtClean="0">
                <a:solidFill>
                  <a:srgbClr val="FF0000"/>
                </a:solidFill>
              </a:rPr>
              <a:t>                                                /input/ *.xlsx, *.csv</a:t>
            </a:r>
          </a:p>
          <a:p>
            <a:r>
              <a:rPr lang="en-US" dirty="0">
                <a:solidFill>
                  <a:srgbClr val="FF0000"/>
                </a:solidFill>
              </a:rPr>
              <a:t> </a:t>
            </a:r>
            <a:r>
              <a:rPr lang="en-US" dirty="0" smtClean="0">
                <a:solidFill>
                  <a:srgbClr val="FF0000"/>
                </a:solidFill>
              </a:rPr>
              <a:t>                                                /output/ *.xml, csv</a:t>
            </a:r>
          </a:p>
          <a:p>
            <a:r>
              <a:rPr lang="en-US" dirty="0">
                <a:solidFill>
                  <a:srgbClr val="FF0000"/>
                </a:solidFill>
              </a:rPr>
              <a:t> </a:t>
            </a:r>
            <a:r>
              <a:rPr lang="en-US" dirty="0" smtClean="0">
                <a:solidFill>
                  <a:srgbClr val="FF0000"/>
                </a:solidFill>
              </a:rPr>
              <a:t>                                                /readme/ *.txt</a:t>
            </a:r>
          </a:p>
          <a:p>
            <a:r>
              <a:rPr lang="en-US" dirty="0">
                <a:solidFill>
                  <a:srgbClr val="FF0000"/>
                </a:solidFill>
              </a:rPr>
              <a:t> </a:t>
            </a:r>
            <a:r>
              <a:rPr lang="en-US" dirty="0" smtClean="0">
                <a:solidFill>
                  <a:srgbClr val="FF0000"/>
                </a:solidFill>
              </a:rPr>
              <a:t>                                                /…user guides.pdf</a:t>
            </a:r>
            <a:endParaRPr lang="en-US" dirty="0">
              <a:solidFill>
                <a:srgbClr val="FF00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34781" y="2898590"/>
            <a:ext cx="609429" cy="590773"/>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2209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r>
              <a:rPr lang="en-US" dirty="0" smtClean="0"/>
              <a:t>User Guide </a:t>
            </a:r>
          </a:p>
          <a:p>
            <a:r>
              <a:rPr lang="en-US" dirty="0" smtClean="0"/>
              <a:t>Demonstration</a:t>
            </a:r>
          </a:p>
          <a:p>
            <a:r>
              <a:rPr lang="en-US" dirty="0" smtClean="0"/>
              <a:t>Tutorial Slide Set – Mammoth Cave National Park</a:t>
            </a:r>
            <a:endParaRPr lang="en-US" dirty="0"/>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xmlns="" val="1296198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925" y="228600"/>
            <a:ext cx="8312150" cy="640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4912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84424"/>
            <a:ext cx="8458200" cy="6431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ight Arrow 4"/>
          <p:cNvSpPr/>
          <p:nvPr/>
        </p:nvSpPr>
        <p:spPr>
          <a:xfrm>
            <a:off x="0" y="762000"/>
            <a:ext cx="4572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10886" y="1828800"/>
            <a:ext cx="4572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0" y="2819400"/>
            <a:ext cx="4572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10886" y="5562600"/>
            <a:ext cx="4572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0" y="3276600"/>
            <a:ext cx="4572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07543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458"/>
            <a:ext cx="8610600" cy="6650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81197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222363"/>
            <a:ext cx="8382000" cy="6413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4114800" y="36576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4419600" y="3886200"/>
            <a:ext cx="533400" cy="457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29200" y="4343400"/>
            <a:ext cx="3276600" cy="1200329"/>
          </a:xfrm>
          <a:prstGeom prst="rect">
            <a:avLst/>
          </a:prstGeom>
          <a:noFill/>
        </p:spPr>
        <p:txBody>
          <a:bodyPr wrap="square" rtlCol="0">
            <a:spAutoFit/>
          </a:bodyPr>
          <a:lstStyle/>
          <a:p>
            <a:r>
              <a:rPr lang="en-US" dirty="0" smtClean="0"/>
              <a:t>Note, this should read “June through August”, a correction will be made in the next edition of the jNSM User Guide.  </a:t>
            </a:r>
            <a:endParaRPr lang="en-US" dirty="0"/>
          </a:p>
        </p:txBody>
      </p:sp>
    </p:spTree>
    <p:extLst>
      <p:ext uri="{BB962C8B-B14F-4D97-AF65-F5344CB8AC3E}">
        <p14:creationId xmlns:p14="http://schemas.microsoft.com/office/powerpoint/2010/main" xmlns="" val="2345991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902"/>
            <a:ext cx="8839200" cy="6861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0039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0182"/>
            <a:ext cx="8826116" cy="6868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03287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980" y="76200"/>
            <a:ext cx="901282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0328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 y="9525"/>
            <a:ext cx="9029700" cy="680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6223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dirty="0"/>
              <a:t>Soil </a:t>
            </a:r>
            <a:r>
              <a:rPr lang="en-US" dirty="0" smtClean="0"/>
              <a:t>Temperature Regime Basics*</a:t>
            </a:r>
            <a:br>
              <a:rPr lang="en-US" dirty="0" smtClean="0"/>
            </a:br>
            <a:r>
              <a:rPr lang="en-US" sz="2700" dirty="0" smtClean="0"/>
              <a:t>Mean Annual Soil Temperature (MAST) </a:t>
            </a:r>
            <a:r>
              <a:rPr lang="en-US" sz="1800" dirty="0" smtClean="0"/>
              <a:t>50 cm depth or lithic/paralithic contact</a:t>
            </a:r>
            <a:endParaRPr lang="en-US" sz="2000" dirty="0"/>
          </a:p>
        </p:txBody>
      </p:sp>
      <p:grpSp>
        <p:nvGrpSpPr>
          <p:cNvPr id="14" name="Group 13"/>
          <p:cNvGrpSpPr/>
          <p:nvPr/>
        </p:nvGrpSpPr>
        <p:grpSpPr>
          <a:xfrm>
            <a:off x="228600" y="1371600"/>
            <a:ext cx="8686800" cy="5181600"/>
            <a:chOff x="228600" y="1371600"/>
            <a:chExt cx="8686800" cy="5181600"/>
          </a:xfrm>
        </p:grpSpPr>
        <p:sp>
          <p:nvSpPr>
            <p:cNvPr id="5" name="Rectangle 4"/>
            <p:cNvSpPr/>
            <p:nvPr/>
          </p:nvSpPr>
          <p:spPr>
            <a:xfrm>
              <a:off x="228600" y="1371600"/>
              <a:ext cx="1447800" cy="5181600"/>
            </a:xfrm>
            <a:prstGeom prst="rect">
              <a:avLst/>
            </a:prstGeom>
            <a:solidFill>
              <a:srgbClr val="00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676400" y="1371600"/>
              <a:ext cx="1447800" cy="5181600"/>
            </a:xfrm>
            <a:prstGeom prst="rect">
              <a:avLst/>
            </a:prstGeom>
            <a:solidFill>
              <a:srgbClr val="FF66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124200" y="1371600"/>
              <a:ext cx="1447800" cy="5181600"/>
            </a:xfrm>
            <a:prstGeom prst="rect">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572000" y="1371600"/>
              <a:ext cx="1447800" cy="5181600"/>
            </a:xfrm>
            <a:prstGeom prst="rect">
              <a:avLst/>
            </a:prstGeom>
            <a:solidFill>
              <a:srgbClr val="00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019800" y="1371600"/>
              <a:ext cx="1447800" cy="5181600"/>
            </a:xfrm>
            <a:prstGeom prst="rect">
              <a:avLst/>
            </a:prstGeom>
            <a:solidFill>
              <a:srgbClr val="FFCC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467600" y="1371600"/>
              <a:ext cx="1447800" cy="5181600"/>
            </a:xfrm>
            <a:prstGeom prst="rect">
              <a:avLst/>
            </a:prstGeom>
            <a:solidFill>
              <a:srgbClr val="FF33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228600" y="1776681"/>
            <a:ext cx="1447800" cy="338554"/>
          </a:xfrm>
          <a:prstGeom prst="rect">
            <a:avLst/>
          </a:prstGeom>
          <a:noFill/>
        </p:spPr>
        <p:txBody>
          <a:bodyPr wrap="square" rtlCol="0">
            <a:spAutoFit/>
          </a:bodyPr>
          <a:lstStyle/>
          <a:p>
            <a:pPr algn="ctr"/>
            <a:r>
              <a:rPr lang="en-US" sz="1600" dirty="0" smtClean="0"/>
              <a:t>Gelic [Pergelic]</a:t>
            </a:r>
            <a:endParaRPr lang="en-US" sz="1600" dirty="0"/>
          </a:p>
        </p:txBody>
      </p:sp>
      <p:sp>
        <p:nvSpPr>
          <p:cNvPr id="25" name="TextBox 24"/>
          <p:cNvSpPr txBox="1"/>
          <p:nvPr/>
        </p:nvSpPr>
        <p:spPr>
          <a:xfrm>
            <a:off x="1676400" y="1776681"/>
            <a:ext cx="1447800" cy="338554"/>
          </a:xfrm>
          <a:prstGeom prst="rect">
            <a:avLst/>
          </a:prstGeom>
          <a:noFill/>
        </p:spPr>
        <p:txBody>
          <a:bodyPr wrap="square" rtlCol="0">
            <a:spAutoFit/>
          </a:bodyPr>
          <a:lstStyle/>
          <a:p>
            <a:pPr algn="ctr"/>
            <a:r>
              <a:rPr lang="en-US" sz="1600" dirty="0" smtClean="0"/>
              <a:t>Cryic</a:t>
            </a:r>
            <a:endParaRPr lang="en-US" sz="1600" dirty="0"/>
          </a:p>
        </p:txBody>
      </p:sp>
      <p:sp>
        <p:nvSpPr>
          <p:cNvPr id="26" name="TextBox 25"/>
          <p:cNvSpPr txBox="1"/>
          <p:nvPr/>
        </p:nvSpPr>
        <p:spPr>
          <a:xfrm>
            <a:off x="3124200" y="1776681"/>
            <a:ext cx="1447800" cy="338554"/>
          </a:xfrm>
          <a:prstGeom prst="rect">
            <a:avLst/>
          </a:prstGeom>
          <a:noFill/>
        </p:spPr>
        <p:txBody>
          <a:bodyPr wrap="square" rtlCol="0">
            <a:spAutoFit/>
          </a:bodyPr>
          <a:lstStyle/>
          <a:p>
            <a:pPr algn="ctr"/>
            <a:r>
              <a:rPr lang="en-US" sz="1600" dirty="0" smtClean="0"/>
              <a:t>Frigid</a:t>
            </a:r>
            <a:endParaRPr lang="en-US" sz="1600" dirty="0"/>
          </a:p>
        </p:txBody>
      </p:sp>
      <p:sp>
        <p:nvSpPr>
          <p:cNvPr id="27" name="TextBox 26"/>
          <p:cNvSpPr txBox="1"/>
          <p:nvPr/>
        </p:nvSpPr>
        <p:spPr>
          <a:xfrm>
            <a:off x="4572000" y="1795046"/>
            <a:ext cx="1447800" cy="338554"/>
          </a:xfrm>
          <a:prstGeom prst="rect">
            <a:avLst/>
          </a:prstGeom>
          <a:noFill/>
        </p:spPr>
        <p:txBody>
          <a:bodyPr wrap="square" rtlCol="0">
            <a:spAutoFit/>
          </a:bodyPr>
          <a:lstStyle/>
          <a:p>
            <a:pPr algn="ctr"/>
            <a:r>
              <a:rPr lang="en-US" sz="1600" dirty="0" smtClean="0"/>
              <a:t>Mesic</a:t>
            </a:r>
            <a:endParaRPr lang="en-US" sz="1600" dirty="0"/>
          </a:p>
        </p:txBody>
      </p:sp>
      <p:sp>
        <p:nvSpPr>
          <p:cNvPr id="28" name="TextBox 27"/>
          <p:cNvSpPr txBox="1"/>
          <p:nvPr/>
        </p:nvSpPr>
        <p:spPr>
          <a:xfrm>
            <a:off x="5998029" y="1795046"/>
            <a:ext cx="1447800" cy="338554"/>
          </a:xfrm>
          <a:prstGeom prst="rect">
            <a:avLst/>
          </a:prstGeom>
          <a:noFill/>
        </p:spPr>
        <p:txBody>
          <a:bodyPr wrap="square" rtlCol="0">
            <a:spAutoFit/>
          </a:bodyPr>
          <a:lstStyle/>
          <a:p>
            <a:pPr algn="ctr"/>
            <a:r>
              <a:rPr lang="en-US" sz="1600" dirty="0" smtClean="0"/>
              <a:t>Thermic</a:t>
            </a:r>
            <a:endParaRPr lang="en-US" sz="1600" dirty="0"/>
          </a:p>
        </p:txBody>
      </p:sp>
      <p:sp>
        <p:nvSpPr>
          <p:cNvPr id="29" name="TextBox 28"/>
          <p:cNvSpPr txBox="1"/>
          <p:nvPr/>
        </p:nvSpPr>
        <p:spPr>
          <a:xfrm>
            <a:off x="7467600" y="1795046"/>
            <a:ext cx="1447800" cy="338554"/>
          </a:xfrm>
          <a:prstGeom prst="rect">
            <a:avLst/>
          </a:prstGeom>
          <a:noFill/>
        </p:spPr>
        <p:txBody>
          <a:bodyPr wrap="square" rtlCol="0">
            <a:spAutoFit/>
          </a:bodyPr>
          <a:lstStyle/>
          <a:p>
            <a:pPr algn="ctr"/>
            <a:r>
              <a:rPr lang="en-US" sz="1600" dirty="0" smtClean="0">
                <a:solidFill>
                  <a:schemeClr val="bg1"/>
                </a:solidFill>
              </a:rPr>
              <a:t>Hyperthermic</a:t>
            </a:r>
            <a:endParaRPr lang="en-US" sz="1600" dirty="0">
              <a:solidFill>
                <a:schemeClr val="bg1"/>
              </a:solidFill>
            </a:endParaRPr>
          </a:p>
        </p:txBody>
      </p:sp>
      <p:sp>
        <p:nvSpPr>
          <p:cNvPr id="30" name="TextBox 29"/>
          <p:cNvSpPr txBox="1"/>
          <p:nvPr/>
        </p:nvSpPr>
        <p:spPr>
          <a:xfrm>
            <a:off x="228600" y="6138446"/>
            <a:ext cx="1447800" cy="338554"/>
          </a:xfrm>
          <a:prstGeom prst="rect">
            <a:avLst/>
          </a:prstGeom>
          <a:noFill/>
        </p:spPr>
        <p:txBody>
          <a:bodyPr wrap="square" rtlCol="0">
            <a:spAutoFit/>
          </a:bodyPr>
          <a:lstStyle/>
          <a:p>
            <a:pPr algn="ctr"/>
            <a:r>
              <a:rPr lang="en-US" sz="1600" dirty="0" smtClean="0"/>
              <a:t>[1975 term]</a:t>
            </a:r>
            <a:endParaRPr lang="en-US" sz="1600" dirty="0"/>
          </a:p>
        </p:txBody>
      </p:sp>
      <p:sp>
        <p:nvSpPr>
          <p:cNvPr id="32" name="TextBox 31"/>
          <p:cNvSpPr txBox="1"/>
          <p:nvPr/>
        </p:nvSpPr>
        <p:spPr>
          <a:xfrm>
            <a:off x="3124200" y="2209800"/>
            <a:ext cx="1447800" cy="338554"/>
          </a:xfrm>
          <a:prstGeom prst="rect">
            <a:avLst/>
          </a:prstGeom>
          <a:noFill/>
        </p:spPr>
        <p:txBody>
          <a:bodyPr wrap="square" rtlCol="0">
            <a:spAutoFit/>
          </a:bodyPr>
          <a:lstStyle/>
          <a:p>
            <a:pPr algn="ctr"/>
            <a:r>
              <a:rPr lang="en-US" sz="1600" dirty="0" smtClean="0"/>
              <a:t>*Isofrigid</a:t>
            </a:r>
            <a:endParaRPr lang="en-US" sz="1600" dirty="0"/>
          </a:p>
        </p:txBody>
      </p:sp>
      <p:sp>
        <p:nvSpPr>
          <p:cNvPr id="33" name="TextBox 32"/>
          <p:cNvSpPr txBox="1"/>
          <p:nvPr/>
        </p:nvSpPr>
        <p:spPr>
          <a:xfrm>
            <a:off x="4572000" y="2209800"/>
            <a:ext cx="1447800" cy="338554"/>
          </a:xfrm>
          <a:prstGeom prst="rect">
            <a:avLst/>
          </a:prstGeom>
          <a:noFill/>
        </p:spPr>
        <p:txBody>
          <a:bodyPr wrap="square" rtlCol="0">
            <a:spAutoFit/>
          </a:bodyPr>
          <a:lstStyle/>
          <a:p>
            <a:pPr algn="ctr"/>
            <a:r>
              <a:rPr lang="en-US" sz="1600" dirty="0" smtClean="0"/>
              <a:t>*Isomesic</a:t>
            </a:r>
            <a:endParaRPr lang="en-US" sz="1600" dirty="0"/>
          </a:p>
        </p:txBody>
      </p:sp>
      <p:sp>
        <p:nvSpPr>
          <p:cNvPr id="34" name="TextBox 33"/>
          <p:cNvSpPr txBox="1"/>
          <p:nvPr/>
        </p:nvSpPr>
        <p:spPr>
          <a:xfrm>
            <a:off x="5998029" y="2209800"/>
            <a:ext cx="1447800" cy="338554"/>
          </a:xfrm>
          <a:prstGeom prst="rect">
            <a:avLst/>
          </a:prstGeom>
          <a:noFill/>
        </p:spPr>
        <p:txBody>
          <a:bodyPr wrap="square" rtlCol="0">
            <a:spAutoFit/>
          </a:bodyPr>
          <a:lstStyle/>
          <a:p>
            <a:pPr algn="ctr"/>
            <a:r>
              <a:rPr lang="en-US" sz="1600" dirty="0" smtClean="0"/>
              <a:t>*Isothermic</a:t>
            </a:r>
            <a:endParaRPr lang="en-US" sz="1600" dirty="0"/>
          </a:p>
        </p:txBody>
      </p:sp>
      <p:sp>
        <p:nvSpPr>
          <p:cNvPr id="35" name="TextBox 34"/>
          <p:cNvSpPr txBox="1"/>
          <p:nvPr/>
        </p:nvSpPr>
        <p:spPr>
          <a:xfrm>
            <a:off x="7391400" y="2209800"/>
            <a:ext cx="1676400" cy="338554"/>
          </a:xfrm>
          <a:prstGeom prst="rect">
            <a:avLst/>
          </a:prstGeom>
          <a:noFill/>
        </p:spPr>
        <p:txBody>
          <a:bodyPr wrap="square" rtlCol="0">
            <a:spAutoFit/>
          </a:bodyPr>
          <a:lstStyle/>
          <a:p>
            <a:r>
              <a:rPr lang="en-US" sz="1600" dirty="0" smtClean="0">
                <a:solidFill>
                  <a:schemeClr val="bg1"/>
                </a:solidFill>
              </a:rPr>
              <a:t>*Isohyperthermic</a:t>
            </a:r>
            <a:endParaRPr lang="en-US" sz="1600" dirty="0">
              <a:solidFill>
                <a:schemeClr val="bg1"/>
              </a:solidFill>
            </a:endParaRPr>
          </a:p>
        </p:txBody>
      </p:sp>
      <p:sp>
        <p:nvSpPr>
          <p:cNvPr id="36" name="TextBox 35"/>
          <p:cNvSpPr txBox="1"/>
          <p:nvPr/>
        </p:nvSpPr>
        <p:spPr>
          <a:xfrm>
            <a:off x="228600" y="2995881"/>
            <a:ext cx="1447800" cy="984885"/>
          </a:xfrm>
          <a:prstGeom prst="rect">
            <a:avLst/>
          </a:prstGeom>
          <a:noFill/>
        </p:spPr>
        <p:txBody>
          <a:bodyPr wrap="square" rtlCol="0">
            <a:spAutoFit/>
          </a:bodyPr>
          <a:lstStyle/>
          <a:p>
            <a:pPr algn="ctr"/>
            <a:r>
              <a:rPr lang="en-US" sz="1600" dirty="0" smtClean="0"/>
              <a:t>[&lt; 0</a:t>
            </a:r>
            <a:r>
              <a:rPr lang="en-US" sz="1600" baseline="30000" dirty="0" smtClean="0"/>
              <a:t>o</a:t>
            </a:r>
            <a:r>
              <a:rPr lang="en-US" sz="1600" dirty="0" smtClean="0"/>
              <a:t>C</a:t>
            </a:r>
          </a:p>
          <a:p>
            <a:pPr algn="ctr"/>
            <a:r>
              <a:rPr lang="en-US" sz="1400" dirty="0" smtClean="0"/>
              <a:t>Permafrost if moist; dry frost if not moist]</a:t>
            </a:r>
            <a:endParaRPr lang="en-US" sz="1400" dirty="0"/>
          </a:p>
        </p:txBody>
      </p:sp>
      <p:sp>
        <p:nvSpPr>
          <p:cNvPr id="37" name="TextBox 36"/>
          <p:cNvSpPr txBox="1"/>
          <p:nvPr/>
        </p:nvSpPr>
        <p:spPr>
          <a:xfrm>
            <a:off x="1676400" y="2895600"/>
            <a:ext cx="1447800" cy="584775"/>
          </a:xfrm>
          <a:prstGeom prst="rect">
            <a:avLst/>
          </a:prstGeom>
          <a:noFill/>
        </p:spPr>
        <p:txBody>
          <a:bodyPr wrap="square" rtlCol="0">
            <a:spAutoFit/>
          </a:bodyPr>
          <a:lstStyle/>
          <a:p>
            <a:pPr algn="ctr"/>
            <a:r>
              <a:rPr lang="en-US" sz="1600" dirty="0" smtClean="0"/>
              <a:t>&gt; 0</a:t>
            </a:r>
            <a:r>
              <a:rPr lang="en-US" sz="1600" baseline="30000" dirty="0" smtClean="0"/>
              <a:t>o</a:t>
            </a:r>
            <a:r>
              <a:rPr lang="en-US" sz="1600" dirty="0" smtClean="0"/>
              <a:t>C &lt; 8</a:t>
            </a:r>
            <a:r>
              <a:rPr lang="en-US" sz="1600" baseline="30000" dirty="0"/>
              <a:t>o</a:t>
            </a:r>
            <a:r>
              <a:rPr lang="en-US" sz="1600" dirty="0"/>
              <a:t>C</a:t>
            </a:r>
          </a:p>
          <a:p>
            <a:pPr algn="ctr"/>
            <a:endParaRPr lang="en-US" sz="1600" dirty="0" smtClean="0"/>
          </a:p>
        </p:txBody>
      </p:sp>
      <p:sp>
        <p:nvSpPr>
          <p:cNvPr id="38" name="TextBox 37"/>
          <p:cNvSpPr txBox="1"/>
          <p:nvPr/>
        </p:nvSpPr>
        <p:spPr>
          <a:xfrm>
            <a:off x="3124200" y="2995881"/>
            <a:ext cx="1447800" cy="984885"/>
          </a:xfrm>
          <a:prstGeom prst="rect">
            <a:avLst/>
          </a:prstGeom>
          <a:noFill/>
        </p:spPr>
        <p:txBody>
          <a:bodyPr wrap="square" rtlCol="0">
            <a:spAutoFit/>
          </a:bodyPr>
          <a:lstStyle/>
          <a:p>
            <a:pPr algn="ctr"/>
            <a:r>
              <a:rPr lang="en-US" sz="1600" dirty="0" smtClean="0"/>
              <a:t>&gt; 0</a:t>
            </a:r>
            <a:r>
              <a:rPr lang="en-US" sz="1600" baseline="30000" dirty="0" smtClean="0"/>
              <a:t>o</a:t>
            </a:r>
            <a:r>
              <a:rPr lang="en-US" sz="1600" dirty="0" smtClean="0"/>
              <a:t>C </a:t>
            </a:r>
            <a:r>
              <a:rPr lang="en-US" sz="1600" dirty="0"/>
              <a:t>&lt; </a:t>
            </a:r>
            <a:r>
              <a:rPr lang="en-US" sz="1600" dirty="0" smtClean="0"/>
              <a:t>8</a:t>
            </a:r>
            <a:r>
              <a:rPr lang="en-US" sz="1600" baseline="30000" dirty="0" smtClean="0"/>
              <a:t>o</a:t>
            </a:r>
            <a:r>
              <a:rPr lang="en-US" sz="1600" dirty="0" smtClean="0"/>
              <a:t>C</a:t>
            </a:r>
            <a:endParaRPr lang="en-US" sz="1600" dirty="0"/>
          </a:p>
          <a:p>
            <a:pPr algn="ctr"/>
            <a:r>
              <a:rPr lang="en-US" sz="1400" dirty="0" smtClean="0"/>
              <a:t>Warmer summer soil temp than Cryic</a:t>
            </a:r>
          </a:p>
        </p:txBody>
      </p:sp>
      <p:sp>
        <p:nvSpPr>
          <p:cNvPr id="39" name="TextBox 38"/>
          <p:cNvSpPr txBox="1"/>
          <p:nvPr/>
        </p:nvSpPr>
        <p:spPr>
          <a:xfrm>
            <a:off x="4572000" y="3014246"/>
            <a:ext cx="1447800" cy="338554"/>
          </a:xfrm>
          <a:prstGeom prst="rect">
            <a:avLst/>
          </a:prstGeom>
          <a:noFill/>
        </p:spPr>
        <p:txBody>
          <a:bodyPr wrap="square" rtlCol="0">
            <a:spAutoFit/>
          </a:bodyPr>
          <a:lstStyle/>
          <a:p>
            <a:pPr algn="ctr"/>
            <a:r>
              <a:rPr lang="en-US" sz="1600" u="sng" dirty="0" smtClean="0"/>
              <a:t>&gt;</a:t>
            </a:r>
            <a:r>
              <a:rPr lang="en-US" sz="1600" dirty="0" smtClean="0"/>
              <a:t> 8</a:t>
            </a:r>
            <a:r>
              <a:rPr lang="en-US" sz="1600" baseline="30000" dirty="0" smtClean="0"/>
              <a:t>o</a:t>
            </a:r>
            <a:r>
              <a:rPr lang="en-US" sz="1600" dirty="0" smtClean="0"/>
              <a:t>C &lt; 15</a:t>
            </a:r>
            <a:r>
              <a:rPr lang="en-US" sz="1600" baseline="30000" dirty="0" smtClean="0"/>
              <a:t>o</a:t>
            </a:r>
            <a:r>
              <a:rPr lang="en-US" sz="1600" dirty="0" smtClean="0"/>
              <a:t>C</a:t>
            </a:r>
            <a:endParaRPr lang="en-US" sz="1600" dirty="0"/>
          </a:p>
        </p:txBody>
      </p:sp>
      <p:sp>
        <p:nvSpPr>
          <p:cNvPr id="40" name="TextBox 39"/>
          <p:cNvSpPr txBox="1"/>
          <p:nvPr/>
        </p:nvSpPr>
        <p:spPr>
          <a:xfrm>
            <a:off x="5998029" y="3014246"/>
            <a:ext cx="1447800" cy="338554"/>
          </a:xfrm>
          <a:prstGeom prst="rect">
            <a:avLst/>
          </a:prstGeom>
          <a:noFill/>
        </p:spPr>
        <p:txBody>
          <a:bodyPr wrap="square" rtlCol="0">
            <a:spAutoFit/>
          </a:bodyPr>
          <a:lstStyle/>
          <a:p>
            <a:pPr algn="ctr"/>
            <a:r>
              <a:rPr lang="en-US" sz="1600" u="sng" dirty="0" smtClean="0"/>
              <a:t>&gt;</a:t>
            </a:r>
            <a:r>
              <a:rPr lang="en-US" sz="1600" dirty="0" smtClean="0"/>
              <a:t> 15</a:t>
            </a:r>
            <a:r>
              <a:rPr lang="en-US" sz="1600" baseline="30000" dirty="0" smtClean="0"/>
              <a:t>o</a:t>
            </a:r>
            <a:r>
              <a:rPr lang="en-US" sz="1600" dirty="0" smtClean="0"/>
              <a:t>C </a:t>
            </a:r>
            <a:r>
              <a:rPr lang="en-US" sz="1600" dirty="0"/>
              <a:t>&lt; </a:t>
            </a:r>
            <a:r>
              <a:rPr lang="en-US" sz="1600" dirty="0" smtClean="0"/>
              <a:t>22</a:t>
            </a:r>
            <a:r>
              <a:rPr lang="en-US" sz="1600" baseline="30000" dirty="0" smtClean="0"/>
              <a:t>o</a:t>
            </a:r>
            <a:r>
              <a:rPr lang="en-US" sz="1600" dirty="0" smtClean="0"/>
              <a:t>C</a:t>
            </a:r>
            <a:endParaRPr lang="en-US" sz="1600" dirty="0"/>
          </a:p>
        </p:txBody>
      </p:sp>
      <p:sp>
        <p:nvSpPr>
          <p:cNvPr id="41" name="TextBox 40"/>
          <p:cNvSpPr txBox="1"/>
          <p:nvPr/>
        </p:nvSpPr>
        <p:spPr>
          <a:xfrm>
            <a:off x="7467600" y="3014246"/>
            <a:ext cx="1447800" cy="338554"/>
          </a:xfrm>
          <a:prstGeom prst="rect">
            <a:avLst/>
          </a:prstGeom>
          <a:noFill/>
        </p:spPr>
        <p:txBody>
          <a:bodyPr wrap="square" rtlCol="0">
            <a:spAutoFit/>
          </a:bodyPr>
          <a:lstStyle/>
          <a:p>
            <a:pPr algn="ctr"/>
            <a:r>
              <a:rPr lang="en-US" sz="1600" dirty="0" smtClean="0"/>
              <a:t> </a:t>
            </a:r>
            <a:r>
              <a:rPr lang="en-US" sz="1600" u="sng" dirty="0"/>
              <a:t>&gt;</a:t>
            </a:r>
            <a:r>
              <a:rPr lang="en-US" sz="1600" dirty="0"/>
              <a:t> </a:t>
            </a:r>
            <a:r>
              <a:rPr lang="en-US" sz="1600" dirty="0" smtClean="0"/>
              <a:t>22</a:t>
            </a:r>
            <a:r>
              <a:rPr lang="en-US" sz="1600" baseline="30000" dirty="0" smtClean="0"/>
              <a:t>o</a:t>
            </a:r>
            <a:r>
              <a:rPr lang="en-US" sz="1600" dirty="0" smtClean="0"/>
              <a:t>C</a:t>
            </a:r>
            <a:endParaRPr lang="en-US" sz="1600" dirty="0"/>
          </a:p>
        </p:txBody>
      </p:sp>
      <p:sp>
        <p:nvSpPr>
          <p:cNvPr id="43" name="TextBox 42"/>
          <p:cNvSpPr txBox="1"/>
          <p:nvPr/>
        </p:nvSpPr>
        <p:spPr>
          <a:xfrm>
            <a:off x="2971800" y="1018401"/>
            <a:ext cx="3276600" cy="276999"/>
          </a:xfrm>
          <a:prstGeom prst="rect">
            <a:avLst/>
          </a:prstGeom>
          <a:noFill/>
        </p:spPr>
        <p:txBody>
          <a:bodyPr wrap="square" rtlCol="0">
            <a:spAutoFit/>
          </a:bodyPr>
          <a:lstStyle/>
          <a:p>
            <a:r>
              <a:rPr lang="en-US" sz="1200" dirty="0" smtClean="0"/>
              <a:t>Soil Taxonomy (Ag Handbook  436 1975, 1999)</a:t>
            </a:r>
            <a:endParaRPr lang="en-US" sz="1200" dirty="0"/>
          </a:p>
        </p:txBody>
      </p:sp>
      <p:grpSp>
        <p:nvGrpSpPr>
          <p:cNvPr id="49" name="Group 48"/>
          <p:cNvGrpSpPr/>
          <p:nvPr/>
        </p:nvGrpSpPr>
        <p:grpSpPr>
          <a:xfrm>
            <a:off x="228600" y="5257800"/>
            <a:ext cx="8686800" cy="1143000"/>
            <a:chOff x="228600" y="4648200"/>
            <a:chExt cx="8686800" cy="1143000"/>
          </a:xfrm>
        </p:grpSpPr>
        <p:sp>
          <p:nvSpPr>
            <p:cNvPr id="44" name="Right Arrow 43"/>
            <p:cNvSpPr/>
            <p:nvPr/>
          </p:nvSpPr>
          <p:spPr>
            <a:xfrm>
              <a:off x="304800" y="4648200"/>
              <a:ext cx="8610600" cy="1143000"/>
            </a:xfrm>
            <a:prstGeom prst="rightArrow">
              <a:avLst/>
            </a:prstGeom>
            <a:solidFill>
              <a:schemeClr val="bg1">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228600" y="5050423"/>
              <a:ext cx="1447800" cy="338554"/>
            </a:xfrm>
            <a:prstGeom prst="rect">
              <a:avLst/>
            </a:prstGeom>
            <a:noFill/>
          </p:spPr>
          <p:txBody>
            <a:bodyPr wrap="square" rtlCol="0">
              <a:spAutoFit/>
            </a:bodyPr>
            <a:lstStyle/>
            <a:p>
              <a:pPr algn="ctr"/>
              <a:r>
                <a:rPr lang="en-US" sz="1600" dirty="0" smtClean="0"/>
                <a:t>Cold</a:t>
              </a:r>
              <a:endParaRPr lang="en-US" sz="1600" dirty="0"/>
            </a:p>
          </p:txBody>
        </p:sp>
        <p:sp>
          <p:nvSpPr>
            <p:cNvPr id="46" name="TextBox 45"/>
            <p:cNvSpPr txBox="1"/>
            <p:nvPr/>
          </p:nvSpPr>
          <p:spPr>
            <a:xfrm>
              <a:off x="7239000" y="5033546"/>
              <a:ext cx="1447800" cy="338554"/>
            </a:xfrm>
            <a:prstGeom prst="rect">
              <a:avLst/>
            </a:prstGeom>
            <a:noFill/>
          </p:spPr>
          <p:txBody>
            <a:bodyPr wrap="square" rtlCol="0">
              <a:spAutoFit/>
            </a:bodyPr>
            <a:lstStyle/>
            <a:p>
              <a:pPr algn="ctr"/>
              <a:r>
                <a:rPr lang="en-US" sz="1600" dirty="0" smtClean="0"/>
                <a:t>Hot</a:t>
              </a:r>
              <a:endParaRPr lang="en-US" sz="1600" dirty="0"/>
            </a:p>
          </p:txBody>
        </p:sp>
      </p:grpSp>
      <p:sp>
        <p:nvSpPr>
          <p:cNvPr id="47" name="TextBox 46"/>
          <p:cNvSpPr txBox="1"/>
          <p:nvPr/>
        </p:nvSpPr>
        <p:spPr>
          <a:xfrm>
            <a:off x="3124200" y="4038600"/>
            <a:ext cx="1447800" cy="1631216"/>
          </a:xfrm>
          <a:prstGeom prst="rect">
            <a:avLst/>
          </a:prstGeom>
          <a:noFill/>
        </p:spPr>
        <p:txBody>
          <a:bodyPr wrap="square" rtlCol="0">
            <a:spAutoFit/>
          </a:bodyPr>
          <a:lstStyle/>
          <a:p>
            <a:pPr algn="ctr"/>
            <a:r>
              <a:rPr lang="en-US" sz="1600" dirty="0" smtClean="0"/>
              <a:t>*Iso- </a:t>
            </a:r>
            <a:r>
              <a:rPr lang="en-US" sz="1400" dirty="0" smtClean="0"/>
              <a:t> </a:t>
            </a:r>
          </a:p>
          <a:p>
            <a:pPr algn="ctr"/>
            <a:r>
              <a:rPr lang="en-US" sz="1400" dirty="0" smtClean="0"/>
              <a:t>Mean summer – mean winter soil temp &lt; 5</a:t>
            </a:r>
            <a:r>
              <a:rPr lang="en-US" sz="1400" baseline="30000" dirty="0" smtClean="0"/>
              <a:t>o</a:t>
            </a:r>
            <a:r>
              <a:rPr lang="en-US" sz="1400" dirty="0" smtClean="0"/>
              <a:t>C difference</a:t>
            </a:r>
          </a:p>
          <a:p>
            <a:pPr algn="ctr"/>
            <a:r>
              <a:rPr lang="en-US" sz="1400" dirty="0" smtClean="0"/>
              <a:t>(&lt;6</a:t>
            </a:r>
            <a:r>
              <a:rPr lang="en-US" sz="1400" baseline="30000" dirty="0" smtClean="0"/>
              <a:t>o</a:t>
            </a:r>
            <a:r>
              <a:rPr lang="en-US" sz="1400" dirty="0" smtClean="0"/>
              <a:t>C in 1999)</a:t>
            </a:r>
            <a:endParaRPr lang="en-US" sz="1400" dirty="0"/>
          </a:p>
          <a:p>
            <a:pPr algn="ctr"/>
            <a:r>
              <a:rPr lang="en-US" sz="1400" dirty="0" smtClean="0">
                <a:solidFill>
                  <a:schemeClr val="bg1"/>
                </a:solidFill>
              </a:rPr>
              <a:t> </a:t>
            </a:r>
            <a:endParaRPr lang="en-US" sz="1400" dirty="0">
              <a:solidFill>
                <a:schemeClr val="bg1"/>
              </a:solidFill>
            </a:endParaRPr>
          </a:p>
        </p:txBody>
      </p:sp>
      <p:sp>
        <p:nvSpPr>
          <p:cNvPr id="48" name="TextBox 47"/>
          <p:cNvSpPr txBox="1"/>
          <p:nvPr/>
        </p:nvSpPr>
        <p:spPr>
          <a:xfrm>
            <a:off x="288470" y="6477000"/>
            <a:ext cx="6874329" cy="461665"/>
          </a:xfrm>
          <a:prstGeom prst="rect">
            <a:avLst/>
          </a:prstGeom>
          <a:noFill/>
        </p:spPr>
        <p:txBody>
          <a:bodyPr wrap="square" rtlCol="0">
            <a:spAutoFit/>
          </a:bodyPr>
          <a:lstStyle/>
          <a:p>
            <a:r>
              <a:rPr lang="en-US" sz="2400" dirty="0" smtClean="0"/>
              <a:t>* </a:t>
            </a:r>
            <a:r>
              <a:rPr lang="en-US" sz="2000" dirty="0" smtClean="0"/>
              <a:t>For more detail see ST 1975, 1999</a:t>
            </a:r>
            <a:endParaRPr lang="en-US" sz="2400" dirty="0"/>
          </a:p>
        </p:txBody>
      </p:sp>
      <p:sp>
        <p:nvSpPr>
          <p:cNvPr id="60" name="TextBox 59"/>
          <p:cNvSpPr txBox="1"/>
          <p:nvPr/>
        </p:nvSpPr>
        <p:spPr>
          <a:xfrm>
            <a:off x="4572000" y="4038600"/>
            <a:ext cx="1447800" cy="1631216"/>
          </a:xfrm>
          <a:prstGeom prst="rect">
            <a:avLst/>
          </a:prstGeom>
          <a:noFill/>
        </p:spPr>
        <p:txBody>
          <a:bodyPr wrap="square" rtlCol="0">
            <a:spAutoFit/>
          </a:bodyPr>
          <a:lstStyle/>
          <a:p>
            <a:pPr algn="ctr"/>
            <a:r>
              <a:rPr lang="en-US" sz="1600" dirty="0" smtClean="0"/>
              <a:t>*Iso- </a:t>
            </a:r>
            <a:r>
              <a:rPr lang="en-US" sz="1400" dirty="0" smtClean="0"/>
              <a:t> </a:t>
            </a:r>
          </a:p>
          <a:p>
            <a:pPr algn="ctr"/>
            <a:r>
              <a:rPr lang="en-US" sz="1400" dirty="0" smtClean="0"/>
              <a:t>Mean summer – mean winter soil temp &lt; 5</a:t>
            </a:r>
            <a:r>
              <a:rPr lang="en-US" sz="1400" baseline="30000" dirty="0" smtClean="0"/>
              <a:t>o</a:t>
            </a:r>
            <a:r>
              <a:rPr lang="en-US" sz="1400" dirty="0" smtClean="0"/>
              <a:t>C difference</a:t>
            </a:r>
            <a:endParaRPr lang="en-US" sz="1400" dirty="0"/>
          </a:p>
          <a:p>
            <a:pPr algn="ctr"/>
            <a:r>
              <a:rPr lang="en-US" sz="1400" dirty="0" smtClean="0">
                <a:solidFill>
                  <a:schemeClr val="bg1"/>
                </a:solidFill>
              </a:rPr>
              <a:t> </a:t>
            </a:r>
            <a:r>
              <a:rPr lang="en-US" sz="1400" dirty="0" smtClean="0"/>
              <a:t>(&lt;6</a:t>
            </a:r>
            <a:r>
              <a:rPr lang="en-US" sz="1400" baseline="30000" dirty="0" smtClean="0"/>
              <a:t>o</a:t>
            </a:r>
            <a:r>
              <a:rPr lang="en-US" sz="1400" dirty="0" smtClean="0"/>
              <a:t>C in 1999)</a:t>
            </a:r>
            <a:endParaRPr lang="en-US" sz="1400" dirty="0"/>
          </a:p>
          <a:p>
            <a:pPr algn="ctr"/>
            <a:endParaRPr lang="en-US" sz="1400" dirty="0">
              <a:solidFill>
                <a:schemeClr val="bg1"/>
              </a:solidFill>
            </a:endParaRPr>
          </a:p>
        </p:txBody>
      </p:sp>
      <p:sp>
        <p:nvSpPr>
          <p:cNvPr id="61" name="TextBox 60"/>
          <p:cNvSpPr txBox="1"/>
          <p:nvPr/>
        </p:nvSpPr>
        <p:spPr>
          <a:xfrm>
            <a:off x="6019800" y="4038600"/>
            <a:ext cx="1447800" cy="1631216"/>
          </a:xfrm>
          <a:prstGeom prst="rect">
            <a:avLst/>
          </a:prstGeom>
          <a:noFill/>
        </p:spPr>
        <p:txBody>
          <a:bodyPr wrap="square" rtlCol="0">
            <a:spAutoFit/>
          </a:bodyPr>
          <a:lstStyle/>
          <a:p>
            <a:pPr algn="ctr"/>
            <a:r>
              <a:rPr lang="en-US" sz="1600" dirty="0" smtClean="0"/>
              <a:t>*Iso- </a:t>
            </a:r>
            <a:r>
              <a:rPr lang="en-US" sz="1400" dirty="0" smtClean="0"/>
              <a:t> </a:t>
            </a:r>
          </a:p>
          <a:p>
            <a:pPr algn="ctr"/>
            <a:r>
              <a:rPr lang="en-US" sz="1400" dirty="0" smtClean="0"/>
              <a:t>Mean summer – mean winter soil temp &lt; 5</a:t>
            </a:r>
            <a:r>
              <a:rPr lang="en-US" sz="1400" baseline="30000" dirty="0" smtClean="0"/>
              <a:t>o</a:t>
            </a:r>
            <a:r>
              <a:rPr lang="en-US" sz="1400" dirty="0" smtClean="0"/>
              <a:t>C difference</a:t>
            </a:r>
            <a:endParaRPr lang="en-US" sz="1400" dirty="0"/>
          </a:p>
          <a:p>
            <a:pPr algn="ctr"/>
            <a:r>
              <a:rPr lang="en-US" sz="1400" dirty="0" smtClean="0">
                <a:solidFill>
                  <a:schemeClr val="bg1"/>
                </a:solidFill>
              </a:rPr>
              <a:t> </a:t>
            </a:r>
            <a:r>
              <a:rPr lang="en-US" sz="1400" dirty="0" smtClean="0"/>
              <a:t>(&lt;6</a:t>
            </a:r>
            <a:r>
              <a:rPr lang="en-US" sz="1400" baseline="30000" dirty="0" smtClean="0"/>
              <a:t>o</a:t>
            </a:r>
            <a:r>
              <a:rPr lang="en-US" sz="1400" dirty="0" smtClean="0"/>
              <a:t>C in 1999)</a:t>
            </a:r>
            <a:endParaRPr lang="en-US" sz="1400" dirty="0"/>
          </a:p>
          <a:p>
            <a:pPr algn="ctr"/>
            <a:endParaRPr lang="en-US" sz="1400" dirty="0">
              <a:solidFill>
                <a:schemeClr val="bg1"/>
              </a:solidFill>
            </a:endParaRPr>
          </a:p>
        </p:txBody>
      </p:sp>
      <p:sp>
        <p:nvSpPr>
          <p:cNvPr id="62" name="TextBox 61"/>
          <p:cNvSpPr txBox="1"/>
          <p:nvPr/>
        </p:nvSpPr>
        <p:spPr>
          <a:xfrm>
            <a:off x="7467600" y="4038600"/>
            <a:ext cx="1447800" cy="1631216"/>
          </a:xfrm>
          <a:prstGeom prst="rect">
            <a:avLst/>
          </a:prstGeom>
          <a:noFill/>
        </p:spPr>
        <p:txBody>
          <a:bodyPr wrap="square" rtlCol="0">
            <a:spAutoFit/>
          </a:bodyPr>
          <a:lstStyle/>
          <a:p>
            <a:pPr algn="ctr"/>
            <a:r>
              <a:rPr lang="en-US" sz="1600" dirty="0" smtClean="0"/>
              <a:t>*Iso- </a:t>
            </a:r>
            <a:r>
              <a:rPr lang="en-US" sz="1400" dirty="0" smtClean="0"/>
              <a:t> </a:t>
            </a:r>
          </a:p>
          <a:p>
            <a:pPr algn="ctr"/>
            <a:r>
              <a:rPr lang="en-US" sz="1400" dirty="0" smtClean="0"/>
              <a:t>Mean summer – mean winter soil temp &lt; 5</a:t>
            </a:r>
            <a:r>
              <a:rPr lang="en-US" sz="1400" baseline="30000" dirty="0" smtClean="0"/>
              <a:t>o</a:t>
            </a:r>
            <a:r>
              <a:rPr lang="en-US" sz="1400" dirty="0" smtClean="0"/>
              <a:t>C difference</a:t>
            </a:r>
            <a:endParaRPr lang="en-US" sz="1400" dirty="0"/>
          </a:p>
          <a:p>
            <a:pPr algn="ctr"/>
            <a:r>
              <a:rPr lang="en-US" sz="1400" dirty="0" smtClean="0"/>
              <a:t>(&lt;6</a:t>
            </a:r>
            <a:r>
              <a:rPr lang="en-US" sz="1400" baseline="30000" dirty="0" smtClean="0"/>
              <a:t>o</a:t>
            </a:r>
            <a:r>
              <a:rPr lang="en-US" sz="1400" dirty="0" smtClean="0"/>
              <a:t>C in 1999)</a:t>
            </a:r>
            <a:endParaRPr lang="en-US" sz="1400" dirty="0"/>
          </a:p>
          <a:p>
            <a:pPr algn="ctr"/>
            <a:r>
              <a:rPr lang="en-US" sz="1400" dirty="0" smtClean="0">
                <a:solidFill>
                  <a:schemeClr val="bg1"/>
                </a:solidFill>
              </a:rPr>
              <a:t> </a:t>
            </a:r>
            <a:endParaRPr lang="en-US" sz="1400" dirty="0">
              <a:solidFill>
                <a:schemeClr val="bg1"/>
              </a:solidFill>
            </a:endParaRPr>
          </a:p>
        </p:txBody>
      </p:sp>
      <p:sp>
        <p:nvSpPr>
          <p:cNvPr id="63" name="TextBox 62"/>
          <p:cNvSpPr txBox="1"/>
          <p:nvPr/>
        </p:nvSpPr>
        <p:spPr>
          <a:xfrm>
            <a:off x="1676400" y="3200400"/>
            <a:ext cx="1524000" cy="3262432"/>
          </a:xfrm>
          <a:prstGeom prst="rect">
            <a:avLst/>
          </a:prstGeom>
          <a:noFill/>
        </p:spPr>
        <p:txBody>
          <a:bodyPr wrap="square" rtlCol="0">
            <a:spAutoFit/>
          </a:bodyPr>
          <a:lstStyle/>
          <a:p>
            <a:pPr algn="ctr"/>
            <a:r>
              <a:rPr lang="en-US" sz="1400" dirty="0" smtClean="0"/>
              <a:t>MSST </a:t>
            </a:r>
          </a:p>
          <a:p>
            <a:pPr algn="ctr"/>
            <a:r>
              <a:rPr lang="en-US" sz="1400" dirty="0" smtClean="0"/>
              <a:t>Mineral soils not saturated during summer </a:t>
            </a:r>
            <a:r>
              <a:rPr lang="en-US" sz="1400" i="1" dirty="0" smtClean="0"/>
              <a:t>and</a:t>
            </a:r>
          </a:p>
          <a:p>
            <a:r>
              <a:rPr lang="en-US" sz="1200" dirty="0" smtClean="0"/>
              <a:t>-No O horizon: &lt;15</a:t>
            </a:r>
            <a:r>
              <a:rPr lang="en-US" sz="1200" baseline="30000" dirty="0" smtClean="0"/>
              <a:t>o</a:t>
            </a:r>
            <a:r>
              <a:rPr lang="en-US" sz="1200" dirty="0" smtClean="0"/>
              <a:t>C </a:t>
            </a:r>
          </a:p>
          <a:p>
            <a:r>
              <a:rPr lang="en-US" sz="1200" dirty="0" smtClean="0"/>
              <a:t>-O horizon: &lt;8</a:t>
            </a:r>
            <a:r>
              <a:rPr lang="en-US" sz="1200" baseline="30000" dirty="0" smtClean="0"/>
              <a:t>o</a:t>
            </a:r>
            <a:r>
              <a:rPr lang="en-US" sz="1200" dirty="0" smtClean="0"/>
              <a:t>C</a:t>
            </a:r>
          </a:p>
          <a:p>
            <a:pPr algn="ctr"/>
            <a:r>
              <a:rPr lang="en-US" sz="1200" dirty="0" smtClean="0"/>
              <a:t>or</a:t>
            </a:r>
          </a:p>
          <a:p>
            <a:pPr algn="ctr"/>
            <a:r>
              <a:rPr lang="en-US" sz="1400" dirty="0" smtClean="0"/>
              <a:t>Mineral soils saturated during summer </a:t>
            </a:r>
            <a:r>
              <a:rPr lang="en-US" sz="1400" i="1" dirty="0" smtClean="0"/>
              <a:t>and</a:t>
            </a:r>
          </a:p>
          <a:p>
            <a:r>
              <a:rPr lang="en-US" sz="1200" dirty="0" smtClean="0"/>
              <a:t>-No O horizon: &lt;13</a:t>
            </a:r>
            <a:r>
              <a:rPr lang="en-US" sz="1200" baseline="30000" dirty="0" smtClean="0"/>
              <a:t>o</a:t>
            </a:r>
            <a:r>
              <a:rPr lang="en-US" sz="1200" dirty="0" smtClean="0"/>
              <a:t>C</a:t>
            </a:r>
          </a:p>
          <a:p>
            <a:r>
              <a:rPr lang="en-US" sz="1200" dirty="0" smtClean="0"/>
              <a:t>-O horizon or Ap that is also a histic epipedon: &lt;6</a:t>
            </a:r>
            <a:r>
              <a:rPr lang="en-US" sz="1200" baseline="30000" dirty="0" smtClean="0"/>
              <a:t>o</a:t>
            </a:r>
            <a:r>
              <a:rPr lang="en-US" sz="1200" dirty="0" smtClean="0"/>
              <a:t>C</a:t>
            </a:r>
          </a:p>
          <a:p>
            <a:pPr algn="ctr"/>
            <a:r>
              <a:rPr lang="en-US" sz="1200" dirty="0" smtClean="0"/>
              <a:t>or</a:t>
            </a:r>
          </a:p>
          <a:p>
            <a:r>
              <a:rPr lang="en-US" sz="1400" dirty="0" smtClean="0"/>
              <a:t>Organic soils:</a:t>
            </a:r>
            <a:r>
              <a:rPr lang="en-US" sz="1200" dirty="0" smtClean="0"/>
              <a:t> &lt;6</a:t>
            </a:r>
            <a:r>
              <a:rPr lang="en-US" sz="1200" baseline="30000" dirty="0" smtClean="0"/>
              <a:t>o</a:t>
            </a:r>
            <a:r>
              <a:rPr lang="en-US" sz="1200" dirty="0" smtClean="0"/>
              <a:t>C</a:t>
            </a:r>
          </a:p>
        </p:txBody>
      </p:sp>
      <p:sp>
        <p:nvSpPr>
          <p:cNvPr id="42" name="TextBox 41"/>
          <p:cNvSpPr txBox="1"/>
          <p:nvPr/>
        </p:nvSpPr>
        <p:spPr>
          <a:xfrm>
            <a:off x="228600" y="4133166"/>
            <a:ext cx="1447800" cy="1631216"/>
          </a:xfrm>
          <a:prstGeom prst="rect">
            <a:avLst/>
          </a:prstGeom>
          <a:noFill/>
        </p:spPr>
        <p:txBody>
          <a:bodyPr wrap="square" rtlCol="0">
            <a:spAutoFit/>
          </a:bodyPr>
          <a:lstStyle/>
          <a:p>
            <a:pPr algn="ctr"/>
            <a:r>
              <a:rPr lang="en-US" sz="1600" u="sng" dirty="0" smtClean="0"/>
              <a:t>&lt;</a:t>
            </a:r>
            <a:r>
              <a:rPr lang="en-US" sz="1600" dirty="0" smtClean="0"/>
              <a:t> 0</a:t>
            </a:r>
            <a:r>
              <a:rPr lang="en-US" sz="1600" baseline="30000" dirty="0" smtClean="0"/>
              <a:t>o</a:t>
            </a:r>
            <a:r>
              <a:rPr lang="en-US" sz="1600" dirty="0" smtClean="0"/>
              <a:t>C</a:t>
            </a:r>
          </a:p>
          <a:p>
            <a:pPr algn="ctr"/>
            <a:r>
              <a:rPr lang="en-US" sz="1400" dirty="0" smtClean="0"/>
              <a:t>In gelic suborders and         great groups; </a:t>
            </a:r>
            <a:br>
              <a:rPr lang="en-US" sz="1400" dirty="0" smtClean="0"/>
            </a:br>
            <a:r>
              <a:rPr lang="en-US" sz="1400" u="sng" dirty="0" smtClean="0"/>
              <a:t>&lt;</a:t>
            </a:r>
            <a:r>
              <a:rPr lang="en-US" sz="1400" dirty="0" smtClean="0"/>
              <a:t> 1</a:t>
            </a:r>
            <a:r>
              <a:rPr lang="en-US" sz="1400" baseline="30000" dirty="0" smtClean="0"/>
              <a:t>o</a:t>
            </a:r>
            <a:r>
              <a:rPr lang="en-US" sz="1400" dirty="0" smtClean="0"/>
              <a:t>C in Gelisols</a:t>
            </a:r>
          </a:p>
          <a:p>
            <a:pPr algn="ctr"/>
            <a:r>
              <a:rPr lang="en-US" sz="1400" dirty="0" smtClean="0"/>
              <a:t>KST, 2010</a:t>
            </a:r>
            <a:endParaRPr lang="en-US" sz="1400" dirty="0"/>
          </a:p>
          <a:p>
            <a:pPr algn="ctr"/>
            <a:endParaRPr lang="en-US" sz="1400" dirty="0"/>
          </a:p>
        </p:txBody>
      </p:sp>
    </p:spTree>
    <p:extLst>
      <p:ext uri="{BB962C8B-B14F-4D97-AF65-F5344CB8AC3E}">
        <p14:creationId xmlns:p14="http://schemas.microsoft.com/office/powerpoint/2010/main" xmlns="" val="2523392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7088" y="-76200"/>
            <a:ext cx="8950712" cy="6853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78929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386" y="0"/>
            <a:ext cx="895722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4488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45103"/>
            <a:ext cx="8744692" cy="68128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7368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0"/>
            <a:ext cx="871537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121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8218"/>
            <a:ext cx="9124950" cy="680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56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449" y="-1"/>
            <a:ext cx="8816151" cy="68759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7507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983" y="0"/>
            <a:ext cx="888203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95419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0450"/>
            <a:ext cx="8712859" cy="683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3447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0"/>
            <a:ext cx="881299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51243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203" y="76200"/>
            <a:ext cx="8703197" cy="6692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81456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rot="5400000">
            <a:off x="335861" y="-197538"/>
            <a:ext cx="8624674" cy="7772402"/>
          </a:xfrm>
        </p:spPr>
      </p:pic>
      <p:sp>
        <p:nvSpPr>
          <p:cNvPr id="6" name="TextBox 5"/>
          <p:cNvSpPr txBox="1"/>
          <p:nvPr/>
        </p:nvSpPr>
        <p:spPr>
          <a:xfrm rot="16200000">
            <a:off x="1288403" y="3551366"/>
            <a:ext cx="535724" cy="276999"/>
          </a:xfrm>
          <a:prstGeom prst="rect">
            <a:avLst/>
          </a:prstGeom>
          <a:noFill/>
        </p:spPr>
        <p:txBody>
          <a:bodyPr wrap="none" rtlCol="0">
            <a:spAutoFit/>
          </a:bodyPr>
          <a:lstStyle/>
          <a:p>
            <a:r>
              <a:rPr lang="en-US" sz="1200" dirty="0" smtClean="0">
                <a:solidFill>
                  <a:schemeClr val="bg1"/>
                </a:solidFill>
              </a:rPr>
              <a:t>Aquic</a:t>
            </a:r>
            <a:endParaRPr lang="en-US" dirty="0">
              <a:solidFill>
                <a:schemeClr val="bg1"/>
              </a:solidFill>
            </a:endParaRPr>
          </a:p>
        </p:txBody>
      </p:sp>
      <p:sp>
        <p:nvSpPr>
          <p:cNvPr id="7" name="TextBox 6"/>
          <p:cNvSpPr txBox="1"/>
          <p:nvPr/>
        </p:nvSpPr>
        <p:spPr>
          <a:xfrm>
            <a:off x="6052729" y="624096"/>
            <a:ext cx="824136" cy="338554"/>
          </a:xfrm>
          <a:prstGeom prst="rect">
            <a:avLst/>
          </a:prstGeom>
          <a:noFill/>
        </p:spPr>
        <p:txBody>
          <a:bodyPr wrap="none" rtlCol="0">
            <a:spAutoFit/>
          </a:bodyPr>
          <a:lstStyle/>
          <a:p>
            <a:r>
              <a:rPr lang="en-US" sz="1600" b="1" dirty="0" smtClean="0"/>
              <a:t>Perudic</a:t>
            </a:r>
            <a:endParaRPr lang="en-US" sz="1600" b="1" dirty="0"/>
          </a:p>
        </p:txBody>
      </p:sp>
      <p:sp>
        <p:nvSpPr>
          <p:cNvPr id="13" name="TextBox 12"/>
          <p:cNvSpPr txBox="1"/>
          <p:nvPr/>
        </p:nvSpPr>
        <p:spPr>
          <a:xfrm>
            <a:off x="6100947" y="1828800"/>
            <a:ext cx="566181" cy="338554"/>
          </a:xfrm>
          <a:prstGeom prst="rect">
            <a:avLst/>
          </a:prstGeom>
          <a:noFill/>
        </p:spPr>
        <p:txBody>
          <a:bodyPr wrap="none" rtlCol="0">
            <a:spAutoFit/>
          </a:bodyPr>
          <a:lstStyle/>
          <a:p>
            <a:r>
              <a:rPr lang="en-US" sz="1600" b="1" dirty="0" smtClean="0"/>
              <a:t>Udic</a:t>
            </a:r>
            <a:endParaRPr lang="en-US" sz="1600" b="1" dirty="0"/>
          </a:p>
        </p:txBody>
      </p:sp>
      <p:sp>
        <p:nvSpPr>
          <p:cNvPr id="14" name="TextBox 13"/>
          <p:cNvSpPr txBox="1"/>
          <p:nvPr/>
        </p:nvSpPr>
        <p:spPr>
          <a:xfrm>
            <a:off x="5331031" y="3048000"/>
            <a:ext cx="2441369" cy="338554"/>
          </a:xfrm>
          <a:prstGeom prst="rect">
            <a:avLst/>
          </a:prstGeom>
          <a:noFill/>
        </p:spPr>
        <p:txBody>
          <a:bodyPr wrap="square" rtlCol="0">
            <a:spAutoFit/>
          </a:bodyPr>
          <a:lstStyle/>
          <a:p>
            <a:pPr algn="r"/>
            <a:r>
              <a:rPr lang="en-US" sz="1600" b="1" dirty="0" smtClean="0"/>
              <a:t>Ustic</a:t>
            </a:r>
            <a:r>
              <a:rPr lang="en-US" sz="1200" dirty="0" smtClean="0"/>
              <a:t>  - *No Ustic &amp; Cryic in 1975</a:t>
            </a:r>
            <a:endParaRPr lang="en-US" sz="1200" dirty="0"/>
          </a:p>
        </p:txBody>
      </p:sp>
      <p:sp>
        <p:nvSpPr>
          <p:cNvPr id="15" name="TextBox 14"/>
          <p:cNvSpPr txBox="1"/>
          <p:nvPr/>
        </p:nvSpPr>
        <p:spPr>
          <a:xfrm>
            <a:off x="6079915" y="4267200"/>
            <a:ext cx="607154" cy="338554"/>
          </a:xfrm>
          <a:prstGeom prst="rect">
            <a:avLst/>
          </a:prstGeom>
          <a:noFill/>
        </p:spPr>
        <p:txBody>
          <a:bodyPr wrap="none" rtlCol="0">
            <a:spAutoFit/>
          </a:bodyPr>
          <a:lstStyle/>
          <a:p>
            <a:r>
              <a:rPr lang="en-US" sz="1600" b="1" dirty="0" smtClean="0"/>
              <a:t>Xeric</a:t>
            </a:r>
            <a:endParaRPr lang="en-US" sz="1600" b="1" dirty="0"/>
          </a:p>
        </p:txBody>
      </p:sp>
      <p:sp>
        <p:nvSpPr>
          <p:cNvPr id="16" name="TextBox 15"/>
          <p:cNvSpPr txBox="1"/>
          <p:nvPr/>
        </p:nvSpPr>
        <p:spPr>
          <a:xfrm>
            <a:off x="6058525" y="5590401"/>
            <a:ext cx="679994" cy="338554"/>
          </a:xfrm>
          <a:prstGeom prst="rect">
            <a:avLst/>
          </a:prstGeom>
          <a:noFill/>
        </p:spPr>
        <p:txBody>
          <a:bodyPr wrap="none" rtlCol="0">
            <a:spAutoFit/>
          </a:bodyPr>
          <a:lstStyle/>
          <a:p>
            <a:r>
              <a:rPr lang="en-US" sz="1600" b="1" dirty="0" smtClean="0"/>
              <a:t>Aridic</a:t>
            </a:r>
            <a:endParaRPr lang="en-US" sz="1600" b="1" dirty="0"/>
          </a:p>
        </p:txBody>
      </p:sp>
      <p:sp>
        <p:nvSpPr>
          <p:cNvPr id="18" name="TextBox 17"/>
          <p:cNvSpPr txBox="1"/>
          <p:nvPr/>
        </p:nvSpPr>
        <p:spPr>
          <a:xfrm>
            <a:off x="5029200" y="104001"/>
            <a:ext cx="3124200" cy="276999"/>
          </a:xfrm>
          <a:prstGeom prst="rect">
            <a:avLst/>
          </a:prstGeom>
          <a:noFill/>
        </p:spPr>
        <p:txBody>
          <a:bodyPr wrap="square" rtlCol="0">
            <a:spAutoFit/>
          </a:bodyPr>
          <a:lstStyle/>
          <a:p>
            <a:r>
              <a:rPr lang="en-US" sz="1200" dirty="0" smtClean="0"/>
              <a:t>Soil Taxonomy (Ag Handbook  436 1975, 1999)</a:t>
            </a:r>
            <a:endParaRPr lang="en-US" sz="1200" dirty="0"/>
          </a:p>
        </p:txBody>
      </p:sp>
      <p:sp>
        <p:nvSpPr>
          <p:cNvPr id="19" name="TextBox 18"/>
          <p:cNvSpPr txBox="1"/>
          <p:nvPr/>
        </p:nvSpPr>
        <p:spPr>
          <a:xfrm>
            <a:off x="3048846" y="-91678"/>
            <a:ext cx="3135866" cy="338554"/>
          </a:xfrm>
          <a:prstGeom prst="rect">
            <a:avLst/>
          </a:prstGeom>
          <a:noFill/>
        </p:spPr>
        <p:txBody>
          <a:bodyPr wrap="square" rtlCol="0">
            <a:spAutoFit/>
          </a:bodyPr>
          <a:lstStyle/>
          <a:p>
            <a:pPr algn="ctr"/>
            <a:r>
              <a:rPr lang="en-US" sz="1600" dirty="0" smtClean="0"/>
              <a:t>Soil Moisture Regime Basics  </a:t>
            </a:r>
            <a:r>
              <a:rPr lang="en-US" sz="1200" dirty="0" smtClean="0"/>
              <a:t>1), 2)</a:t>
            </a:r>
            <a:endParaRPr lang="en-US" sz="1200" dirty="0"/>
          </a:p>
        </p:txBody>
      </p:sp>
      <p:sp>
        <p:nvSpPr>
          <p:cNvPr id="21" name="TextBox 20"/>
          <p:cNvSpPr txBox="1"/>
          <p:nvPr/>
        </p:nvSpPr>
        <p:spPr>
          <a:xfrm>
            <a:off x="3020407" y="1905000"/>
            <a:ext cx="818879" cy="276999"/>
          </a:xfrm>
          <a:prstGeom prst="rect">
            <a:avLst/>
          </a:prstGeom>
          <a:noFill/>
        </p:spPr>
        <p:txBody>
          <a:bodyPr wrap="none" rtlCol="0">
            <a:spAutoFit/>
          </a:bodyPr>
          <a:lstStyle/>
          <a:p>
            <a:r>
              <a:rPr lang="en-US" sz="1200" dirty="0" smtClean="0"/>
              <a:t>Typic Udic</a:t>
            </a:r>
            <a:endParaRPr lang="en-US" sz="1200" dirty="0"/>
          </a:p>
        </p:txBody>
      </p:sp>
      <p:sp>
        <p:nvSpPr>
          <p:cNvPr id="22" name="TextBox 21"/>
          <p:cNvSpPr txBox="1"/>
          <p:nvPr/>
        </p:nvSpPr>
        <p:spPr>
          <a:xfrm>
            <a:off x="2819400" y="3124199"/>
            <a:ext cx="1166281" cy="276999"/>
          </a:xfrm>
          <a:prstGeom prst="rect">
            <a:avLst/>
          </a:prstGeom>
          <a:noFill/>
        </p:spPr>
        <p:txBody>
          <a:bodyPr wrap="none" rtlCol="0">
            <a:spAutoFit/>
          </a:bodyPr>
          <a:lstStyle/>
          <a:p>
            <a:r>
              <a:rPr lang="en-US" sz="1200" dirty="0" smtClean="0"/>
              <a:t>Wet Temp Ustic</a:t>
            </a:r>
            <a:endParaRPr lang="en-US" sz="1200" dirty="0"/>
          </a:p>
        </p:txBody>
      </p:sp>
      <p:sp>
        <p:nvSpPr>
          <p:cNvPr id="23" name="TextBox 22"/>
          <p:cNvSpPr txBox="1"/>
          <p:nvPr/>
        </p:nvSpPr>
        <p:spPr>
          <a:xfrm>
            <a:off x="2971800" y="4481899"/>
            <a:ext cx="846386" cy="276999"/>
          </a:xfrm>
          <a:prstGeom prst="rect">
            <a:avLst/>
          </a:prstGeom>
          <a:noFill/>
        </p:spPr>
        <p:txBody>
          <a:bodyPr wrap="none" rtlCol="0">
            <a:spAutoFit/>
          </a:bodyPr>
          <a:lstStyle/>
          <a:p>
            <a:r>
              <a:rPr lang="en-US" sz="1200" dirty="0" smtClean="0"/>
              <a:t>Typic Xeric</a:t>
            </a:r>
            <a:endParaRPr lang="en-US" sz="1200" dirty="0"/>
          </a:p>
        </p:txBody>
      </p:sp>
      <p:sp>
        <p:nvSpPr>
          <p:cNvPr id="24" name="TextBox 23"/>
          <p:cNvSpPr txBox="1"/>
          <p:nvPr/>
        </p:nvSpPr>
        <p:spPr>
          <a:xfrm>
            <a:off x="2955368" y="5658981"/>
            <a:ext cx="930832" cy="276999"/>
          </a:xfrm>
          <a:prstGeom prst="rect">
            <a:avLst/>
          </a:prstGeom>
          <a:noFill/>
        </p:spPr>
        <p:txBody>
          <a:bodyPr wrap="none" rtlCol="0">
            <a:spAutoFit/>
          </a:bodyPr>
          <a:lstStyle/>
          <a:p>
            <a:r>
              <a:rPr lang="en-US" sz="1200" dirty="0" smtClean="0"/>
              <a:t>Weak Aridic</a:t>
            </a:r>
            <a:endParaRPr lang="en-US" sz="1200" dirty="0"/>
          </a:p>
        </p:txBody>
      </p:sp>
      <p:sp>
        <p:nvSpPr>
          <p:cNvPr id="25" name="TextBox 24"/>
          <p:cNvSpPr txBox="1"/>
          <p:nvPr/>
        </p:nvSpPr>
        <p:spPr>
          <a:xfrm>
            <a:off x="3048846" y="768132"/>
            <a:ext cx="652871" cy="276999"/>
          </a:xfrm>
          <a:prstGeom prst="rect">
            <a:avLst/>
          </a:prstGeom>
          <a:noFill/>
        </p:spPr>
        <p:txBody>
          <a:bodyPr wrap="none" rtlCol="0">
            <a:spAutoFit/>
          </a:bodyPr>
          <a:lstStyle/>
          <a:p>
            <a:r>
              <a:rPr lang="en-US" sz="1200" dirty="0" smtClean="0"/>
              <a:t>Perudic</a:t>
            </a:r>
            <a:endParaRPr lang="en-US" sz="1200" dirty="0"/>
          </a:p>
        </p:txBody>
      </p:sp>
      <p:sp>
        <p:nvSpPr>
          <p:cNvPr id="26" name="TextBox 25"/>
          <p:cNvSpPr txBox="1"/>
          <p:nvPr/>
        </p:nvSpPr>
        <p:spPr>
          <a:xfrm>
            <a:off x="2819400" y="3525798"/>
            <a:ext cx="1226682" cy="276999"/>
          </a:xfrm>
          <a:prstGeom prst="rect">
            <a:avLst/>
          </a:prstGeom>
          <a:noFill/>
        </p:spPr>
        <p:txBody>
          <a:bodyPr wrap="none" rtlCol="0">
            <a:spAutoFit/>
          </a:bodyPr>
          <a:lstStyle/>
          <a:p>
            <a:r>
              <a:rPr lang="en-US" sz="1200" dirty="0" smtClean="0"/>
              <a:t>Typic Temp Ustic</a:t>
            </a:r>
            <a:endParaRPr lang="en-US" sz="1200" dirty="0"/>
          </a:p>
        </p:txBody>
      </p:sp>
      <p:sp>
        <p:nvSpPr>
          <p:cNvPr id="27" name="TextBox 26"/>
          <p:cNvSpPr txBox="1"/>
          <p:nvPr/>
        </p:nvSpPr>
        <p:spPr>
          <a:xfrm>
            <a:off x="2819400" y="3920698"/>
            <a:ext cx="1216295" cy="276999"/>
          </a:xfrm>
          <a:prstGeom prst="rect">
            <a:avLst/>
          </a:prstGeom>
          <a:noFill/>
        </p:spPr>
        <p:txBody>
          <a:bodyPr wrap="none" rtlCol="0">
            <a:spAutoFit/>
          </a:bodyPr>
          <a:lstStyle/>
          <a:p>
            <a:r>
              <a:rPr lang="en-US" sz="1200" dirty="0" smtClean="0"/>
              <a:t>Xeric Temp Ustic</a:t>
            </a:r>
            <a:endParaRPr lang="en-US" sz="1200" dirty="0"/>
          </a:p>
        </p:txBody>
      </p:sp>
      <p:sp>
        <p:nvSpPr>
          <p:cNvPr id="28" name="TextBox 27"/>
          <p:cNvSpPr txBox="1"/>
          <p:nvPr/>
        </p:nvSpPr>
        <p:spPr>
          <a:xfrm>
            <a:off x="2860857" y="2666998"/>
            <a:ext cx="1095108" cy="276999"/>
          </a:xfrm>
          <a:prstGeom prst="rect">
            <a:avLst/>
          </a:prstGeom>
          <a:noFill/>
        </p:spPr>
        <p:txBody>
          <a:bodyPr wrap="none" rtlCol="0">
            <a:spAutoFit/>
          </a:bodyPr>
          <a:lstStyle/>
          <a:p>
            <a:r>
              <a:rPr lang="en-US" sz="1200" dirty="0" smtClean="0"/>
              <a:t>Dry Temp Udic</a:t>
            </a:r>
            <a:endParaRPr lang="en-US" sz="1200" dirty="0"/>
          </a:p>
        </p:txBody>
      </p:sp>
      <p:sp>
        <p:nvSpPr>
          <p:cNvPr id="29" name="TextBox 28"/>
          <p:cNvSpPr txBox="1"/>
          <p:nvPr/>
        </p:nvSpPr>
        <p:spPr>
          <a:xfrm>
            <a:off x="3048000" y="5130016"/>
            <a:ext cx="745140" cy="276999"/>
          </a:xfrm>
          <a:prstGeom prst="rect">
            <a:avLst/>
          </a:prstGeom>
          <a:noFill/>
        </p:spPr>
        <p:txBody>
          <a:bodyPr wrap="none" rtlCol="0">
            <a:spAutoFit/>
          </a:bodyPr>
          <a:lstStyle/>
          <a:p>
            <a:r>
              <a:rPr lang="en-US" sz="1200" dirty="0" smtClean="0"/>
              <a:t>Dry Xeric</a:t>
            </a:r>
            <a:endParaRPr lang="en-US" sz="1200" dirty="0"/>
          </a:p>
        </p:txBody>
      </p:sp>
      <p:sp>
        <p:nvSpPr>
          <p:cNvPr id="30" name="TextBox 29"/>
          <p:cNvSpPr txBox="1"/>
          <p:nvPr/>
        </p:nvSpPr>
        <p:spPr>
          <a:xfrm>
            <a:off x="2971800" y="6047601"/>
            <a:ext cx="897425" cy="276999"/>
          </a:xfrm>
          <a:prstGeom prst="rect">
            <a:avLst/>
          </a:prstGeom>
          <a:noFill/>
        </p:spPr>
        <p:txBody>
          <a:bodyPr wrap="none" rtlCol="0">
            <a:spAutoFit/>
          </a:bodyPr>
          <a:lstStyle/>
          <a:p>
            <a:r>
              <a:rPr lang="en-US" sz="1200" dirty="0" smtClean="0"/>
              <a:t>Typic Aridic</a:t>
            </a:r>
            <a:endParaRPr lang="en-US" sz="1200" dirty="0"/>
          </a:p>
        </p:txBody>
      </p:sp>
      <p:sp>
        <p:nvSpPr>
          <p:cNvPr id="31" name="TextBox 30"/>
          <p:cNvSpPr txBox="1"/>
          <p:nvPr/>
        </p:nvSpPr>
        <p:spPr>
          <a:xfrm>
            <a:off x="2895600" y="6477000"/>
            <a:ext cx="1101584" cy="276999"/>
          </a:xfrm>
          <a:prstGeom prst="rect">
            <a:avLst/>
          </a:prstGeom>
          <a:noFill/>
        </p:spPr>
        <p:txBody>
          <a:bodyPr wrap="none" rtlCol="0">
            <a:spAutoFit/>
          </a:bodyPr>
          <a:lstStyle/>
          <a:p>
            <a:r>
              <a:rPr lang="en-US" sz="1200" dirty="0" smtClean="0"/>
              <a:t>Extreme Aridic</a:t>
            </a:r>
            <a:endParaRPr lang="en-US" sz="1200" dirty="0"/>
          </a:p>
        </p:txBody>
      </p:sp>
      <p:sp>
        <p:nvSpPr>
          <p:cNvPr id="2" name="Rectangle 1"/>
          <p:cNvSpPr/>
          <p:nvPr/>
        </p:nvSpPr>
        <p:spPr>
          <a:xfrm>
            <a:off x="1981200" y="533400"/>
            <a:ext cx="27432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Arrow 31"/>
          <p:cNvSpPr/>
          <p:nvPr/>
        </p:nvSpPr>
        <p:spPr>
          <a:xfrm rot="5400000">
            <a:off x="157870" y="2949469"/>
            <a:ext cx="6220599" cy="1388460"/>
          </a:xfrm>
          <a:prstGeom prst="rightArrow">
            <a:avLst/>
          </a:prstGeom>
          <a:solidFill>
            <a:schemeClr val="bg1">
              <a:lumMod val="50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514600" y="875854"/>
            <a:ext cx="1447800" cy="338554"/>
          </a:xfrm>
          <a:prstGeom prst="rect">
            <a:avLst/>
          </a:prstGeom>
          <a:noFill/>
        </p:spPr>
        <p:txBody>
          <a:bodyPr wrap="square" rtlCol="0">
            <a:spAutoFit/>
          </a:bodyPr>
          <a:lstStyle/>
          <a:p>
            <a:pPr algn="ctr"/>
            <a:r>
              <a:rPr lang="en-US" sz="1600" dirty="0" smtClean="0"/>
              <a:t>Wet</a:t>
            </a:r>
            <a:endParaRPr lang="en-US" sz="1600" dirty="0"/>
          </a:p>
        </p:txBody>
      </p:sp>
      <p:sp>
        <p:nvSpPr>
          <p:cNvPr id="34" name="TextBox 33"/>
          <p:cNvSpPr txBox="1"/>
          <p:nvPr/>
        </p:nvSpPr>
        <p:spPr>
          <a:xfrm>
            <a:off x="2506079" y="6074369"/>
            <a:ext cx="1447800" cy="338554"/>
          </a:xfrm>
          <a:prstGeom prst="rect">
            <a:avLst/>
          </a:prstGeom>
          <a:noFill/>
        </p:spPr>
        <p:txBody>
          <a:bodyPr wrap="square" rtlCol="0">
            <a:spAutoFit/>
          </a:bodyPr>
          <a:lstStyle/>
          <a:p>
            <a:pPr algn="ctr"/>
            <a:r>
              <a:rPr lang="en-US" sz="1600" dirty="0" smtClean="0"/>
              <a:t>Dry</a:t>
            </a:r>
            <a:endParaRPr lang="en-US" sz="1600" dirty="0"/>
          </a:p>
        </p:txBody>
      </p:sp>
      <p:sp>
        <p:nvSpPr>
          <p:cNvPr id="36" name="TextBox 35"/>
          <p:cNvSpPr txBox="1"/>
          <p:nvPr/>
        </p:nvSpPr>
        <p:spPr>
          <a:xfrm rot="16200000">
            <a:off x="6622449" y="2279048"/>
            <a:ext cx="3209836" cy="461665"/>
          </a:xfrm>
          <a:prstGeom prst="rect">
            <a:avLst/>
          </a:prstGeom>
          <a:noFill/>
        </p:spPr>
        <p:txBody>
          <a:bodyPr wrap="square" rtlCol="0">
            <a:spAutoFit/>
          </a:bodyPr>
          <a:lstStyle/>
          <a:p>
            <a:pPr marL="228600" indent="-228600">
              <a:buAutoNum type="arabicParenR"/>
            </a:pPr>
            <a:r>
              <a:rPr lang="en-US" sz="1200" dirty="0" smtClean="0"/>
              <a:t>See ST 1975, 1999 and KST 2010</a:t>
            </a:r>
          </a:p>
          <a:p>
            <a:pPr marL="228600" indent="-228600">
              <a:buAutoNum type="arabicParenR"/>
            </a:pPr>
            <a:r>
              <a:rPr lang="en-US" sz="1200" dirty="0" smtClean="0"/>
              <a:t>Criteria for SMRs are for “normal” years only</a:t>
            </a:r>
          </a:p>
        </p:txBody>
      </p:sp>
      <p:sp>
        <p:nvSpPr>
          <p:cNvPr id="37" name="TextBox 36"/>
          <p:cNvSpPr txBox="1"/>
          <p:nvPr/>
        </p:nvSpPr>
        <p:spPr>
          <a:xfrm>
            <a:off x="-9525" y="271790"/>
            <a:ext cx="3124200" cy="430887"/>
          </a:xfrm>
          <a:prstGeom prst="rect">
            <a:avLst/>
          </a:prstGeom>
          <a:noFill/>
        </p:spPr>
        <p:txBody>
          <a:bodyPr wrap="square" rtlCol="0">
            <a:spAutoFit/>
          </a:bodyPr>
          <a:lstStyle/>
          <a:p>
            <a:r>
              <a:rPr lang="en-US" sz="1100" dirty="0" smtClean="0"/>
              <a:t>Aquic and peraquic SMRs are not considered </a:t>
            </a:r>
          </a:p>
          <a:p>
            <a:r>
              <a:rPr lang="en-US" sz="1100" dirty="0" smtClean="0"/>
              <a:t>in NSM or jNSM</a:t>
            </a:r>
          </a:p>
        </p:txBody>
      </p:sp>
      <p:sp>
        <p:nvSpPr>
          <p:cNvPr id="3" name="TextBox 2"/>
          <p:cNvSpPr txBox="1"/>
          <p:nvPr/>
        </p:nvSpPr>
        <p:spPr>
          <a:xfrm>
            <a:off x="5105400" y="5780782"/>
            <a:ext cx="2667000" cy="1077218"/>
          </a:xfrm>
          <a:prstGeom prst="rect">
            <a:avLst/>
          </a:prstGeom>
          <a:noFill/>
        </p:spPr>
        <p:txBody>
          <a:bodyPr wrap="square" rtlCol="0">
            <a:spAutoFit/>
          </a:bodyPr>
          <a:lstStyle/>
          <a:p>
            <a:pPr algn="ctr"/>
            <a:r>
              <a:rPr lang="en-US" sz="1600" dirty="0" smtClean="0">
                <a:solidFill>
                  <a:schemeClr val="bg1"/>
                </a:solidFill>
              </a:rPr>
              <a:t>Dry &gt; half cumulative days when soil temp &gt; 5</a:t>
            </a:r>
            <a:r>
              <a:rPr lang="en-US" sz="1600" baseline="30000" dirty="0" smtClean="0">
                <a:solidFill>
                  <a:schemeClr val="bg1"/>
                </a:solidFill>
              </a:rPr>
              <a:t>o</a:t>
            </a:r>
            <a:r>
              <a:rPr lang="en-US" sz="1600" dirty="0" smtClean="0">
                <a:solidFill>
                  <a:schemeClr val="bg1"/>
                </a:solidFill>
              </a:rPr>
              <a:t>C and  </a:t>
            </a:r>
          </a:p>
          <a:p>
            <a:pPr algn="ctr"/>
            <a:r>
              <a:rPr lang="en-US" sz="1600" dirty="0" smtClean="0">
                <a:solidFill>
                  <a:schemeClr val="bg1"/>
                </a:solidFill>
              </a:rPr>
              <a:t>Moist &lt; 90 consecutive days when soil temp &gt; 8</a:t>
            </a:r>
            <a:r>
              <a:rPr lang="en-US" sz="1600" baseline="30000" dirty="0" smtClean="0">
                <a:solidFill>
                  <a:schemeClr val="bg1"/>
                </a:solidFill>
              </a:rPr>
              <a:t>o</a:t>
            </a:r>
            <a:r>
              <a:rPr lang="en-US" sz="1600" dirty="0" smtClean="0">
                <a:solidFill>
                  <a:schemeClr val="bg1"/>
                </a:solidFill>
              </a:rPr>
              <a:t>C</a:t>
            </a:r>
            <a:endParaRPr lang="en-US" sz="1600" dirty="0">
              <a:solidFill>
                <a:schemeClr val="bg1"/>
              </a:solidFill>
            </a:endParaRPr>
          </a:p>
        </p:txBody>
      </p:sp>
      <p:sp>
        <p:nvSpPr>
          <p:cNvPr id="39" name="TextBox 38"/>
          <p:cNvSpPr txBox="1"/>
          <p:nvPr/>
        </p:nvSpPr>
        <p:spPr>
          <a:xfrm>
            <a:off x="5257800" y="276880"/>
            <a:ext cx="2286000" cy="261610"/>
          </a:xfrm>
          <a:prstGeom prst="rect">
            <a:avLst/>
          </a:prstGeom>
          <a:noFill/>
        </p:spPr>
        <p:txBody>
          <a:bodyPr wrap="square" rtlCol="0">
            <a:spAutoFit/>
          </a:bodyPr>
          <a:lstStyle/>
          <a:p>
            <a:pPr algn="ctr"/>
            <a:r>
              <a:rPr lang="en-US" sz="1100" dirty="0" smtClean="0"/>
              <a:t>Soil Moisture Control Section = SMCS</a:t>
            </a:r>
            <a:endParaRPr lang="en-US" sz="1100" dirty="0"/>
          </a:p>
        </p:txBody>
      </p:sp>
      <p:sp>
        <p:nvSpPr>
          <p:cNvPr id="40" name="TextBox 39"/>
          <p:cNvSpPr txBox="1"/>
          <p:nvPr/>
        </p:nvSpPr>
        <p:spPr>
          <a:xfrm>
            <a:off x="5029200" y="2113000"/>
            <a:ext cx="2819400" cy="830997"/>
          </a:xfrm>
          <a:prstGeom prst="rect">
            <a:avLst/>
          </a:prstGeom>
          <a:noFill/>
        </p:spPr>
        <p:txBody>
          <a:bodyPr wrap="square" rtlCol="0">
            <a:spAutoFit/>
          </a:bodyPr>
          <a:lstStyle/>
          <a:p>
            <a:pPr algn="ctr"/>
            <a:r>
              <a:rPr lang="en-US" sz="1600" dirty="0" smtClean="0"/>
              <a:t>Dry &lt; 90 cumulative days or </a:t>
            </a:r>
          </a:p>
          <a:p>
            <a:pPr algn="ctr"/>
            <a:r>
              <a:rPr lang="en-US" sz="1600" dirty="0" smtClean="0"/>
              <a:t>dry in all parts &lt; 45 consecutive days in summer</a:t>
            </a:r>
            <a:endParaRPr lang="en-US" sz="1600" dirty="0"/>
          </a:p>
        </p:txBody>
      </p:sp>
      <p:sp>
        <p:nvSpPr>
          <p:cNvPr id="41" name="TextBox 40"/>
          <p:cNvSpPr txBox="1"/>
          <p:nvPr/>
        </p:nvSpPr>
        <p:spPr>
          <a:xfrm>
            <a:off x="5105400" y="914400"/>
            <a:ext cx="2667000" cy="830997"/>
          </a:xfrm>
          <a:prstGeom prst="rect">
            <a:avLst/>
          </a:prstGeom>
          <a:noFill/>
        </p:spPr>
        <p:txBody>
          <a:bodyPr wrap="square" rtlCol="0">
            <a:spAutoFit/>
          </a:bodyPr>
          <a:lstStyle/>
          <a:p>
            <a:pPr algn="ctr"/>
            <a:r>
              <a:rPr lang="en-US" sz="1600" dirty="0" smtClean="0"/>
              <a:t>Precipitation exceeds ET in all months</a:t>
            </a:r>
          </a:p>
          <a:p>
            <a:pPr algn="ctr"/>
            <a:r>
              <a:rPr lang="en-US" sz="1600" dirty="0" smtClean="0"/>
              <a:t>-Soil is always moist</a:t>
            </a:r>
            <a:endParaRPr lang="en-US" sz="1600" dirty="0"/>
          </a:p>
        </p:txBody>
      </p:sp>
      <p:sp>
        <p:nvSpPr>
          <p:cNvPr id="42" name="TextBox 41"/>
          <p:cNvSpPr txBox="1"/>
          <p:nvPr/>
        </p:nvSpPr>
        <p:spPr>
          <a:xfrm>
            <a:off x="5105400" y="3276600"/>
            <a:ext cx="2743200" cy="1077218"/>
          </a:xfrm>
          <a:prstGeom prst="rect">
            <a:avLst/>
          </a:prstGeom>
          <a:noFill/>
        </p:spPr>
        <p:txBody>
          <a:bodyPr wrap="square" rtlCol="0">
            <a:spAutoFit/>
          </a:bodyPr>
          <a:lstStyle/>
          <a:p>
            <a:pPr algn="ctr"/>
            <a:r>
              <a:rPr lang="en-US" sz="1600" dirty="0" smtClean="0"/>
              <a:t>Dry in some part for ≥ 90 cumulative days, but dry in all parts for &lt; 45 consecutive days in summer</a:t>
            </a:r>
            <a:endParaRPr lang="en-US" sz="1600" dirty="0"/>
          </a:p>
        </p:txBody>
      </p:sp>
      <p:sp>
        <p:nvSpPr>
          <p:cNvPr id="43" name="TextBox 42"/>
          <p:cNvSpPr txBox="1"/>
          <p:nvPr/>
        </p:nvSpPr>
        <p:spPr>
          <a:xfrm>
            <a:off x="5029200" y="4485382"/>
            <a:ext cx="2895600" cy="1077218"/>
          </a:xfrm>
          <a:prstGeom prst="rect">
            <a:avLst/>
          </a:prstGeom>
          <a:noFill/>
        </p:spPr>
        <p:txBody>
          <a:bodyPr wrap="square" rtlCol="0">
            <a:spAutoFit/>
          </a:bodyPr>
          <a:lstStyle/>
          <a:p>
            <a:pPr algn="ctr"/>
            <a:r>
              <a:rPr lang="en-US" sz="1600" dirty="0" smtClean="0"/>
              <a:t>Dry in all parts for</a:t>
            </a:r>
            <a:br>
              <a:rPr lang="en-US" sz="1600" dirty="0" smtClean="0"/>
            </a:br>
            <a:r>
              <a:rPr lang="en-US" sz="1600" dirty="0" smtClean="0"/>
              <a:t> </a:t>
            </a:r>
            <a:r>
              <a:rPr lang="en-US" sz="1600" u="sng" dirty="0" smtClean="0"/>
              <a:t>&gt;</a:t>
            </a:r>
            <a:r>
              <a:rPr lang="en-US" sz="1600" dirty="0" smtClean="0"/>
              <a:t> 45 consecutive days in summer and moist in all parts </a:t>
            </a:r>
            <a:br>
              <a:rPr lang="en-US" sz="1600" dirty="0" smtClean="0"/>
            </a:br>
            <a:r>
              <a:rPr lang="en-US" sz="1600" u="sng" dirty="0" smtClean="0"/>
              <a:t>&gt;</a:t>
            </a:r>
            <a:r>
              <a:rPr lang="en-US" sz="1600" dirty="0" smtClean="0"/>
              <a:t> 45 consecutive days in winter</a:t>
            </a:r>
            <a:endParaRPr lang="en-US" sz="1600" dirty="0"/>
          </a:p>
        </p:txBody>
      </p:sp>
      <p:sp>
        <p:nvSpPr>
          <p:cNvPr id="35" name="TextBox 34"/>
          <p:cNvSpPr txBox="1"/>
          <p:nvPr/>
        </p:nvSpPr>
        <p:spPr>
          <a:xfrm rot="16200000">
            <a:off x="-732637" y="3458363"/>
            <a:ext cx="3777585" cy="430887"/>
          </a:xfrm>
          <a:prstGeom prst="rect">
            <a:avLst/>
          </a:prstGeom>
          <a:noFill/>
        </p:spPr>
        <p:txBody>
          <a:bodyPr wrap="square" rtlCol="0">
            <a:spAutoFit/>
          </a:bodyPr>
          <a:lstStyle/>
          <a:p>
            <a:pPr algn="ctr"/>
            <a:r>
              <a:rPr lang="en-US" sz="1100" dirty="0" smtClean="0"/>
              <a:t>Aquic  Moisture Regime is defined by saturation and reduction and connoted by the presence of redoximorphic features </a:t>
            </a:r>
          </a:p>
        </p:txBody>
      </p:sp>
    </p:spTree>
    <p:extLst>
      <p:ext uri="{BB962C8B-B14F-4D97-AF65-F5344CB8AC3E}">
        <p14:creationId xmlns:p14="http://schemas.microsoft.com/office/powerpoint/2010/main" xmlns="" val="3750895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43001"/>
            <a:ext cx="7772400" cy="2457450"/>
          </a:xfrm>
        </p:spPr>
        <p:txBody>
          <a:bodyPr>
            <a:normAutofit/>
          </a:bodyPr>
          <a:lstStyle/>
          <a:p>
            <a:r>
              <a:rPr lang="en-US" sz="3600" dirty="0" smtClean="0"/>
              <a:t>jNSM Tutorial</a:t>
            </a:r>
            <a:br>
              <a:rPr lang="en-US" sz="3600" dirty="0" smtClean="0"/>
            </a:br>
            <a:r>
              <a:rPr lang="en-US" sz="3600" dirty="0" smtClean="0">
                <a:solidFill>
                  <a:schemeClr val="tx1">
                    <a:lumMod val="65000"/>
                    <a:lumOff val="35000"/>
                  </a:schemeClr>
                </a:solidFill>
              </a:rPr>
              <a:t>Soil Climate Case Study</a:t>
            </a:r>
            <a:r>
              <a:rPr lang="en-US" sz="2700" dirty="0" smtClean="0">
                <a:solidFill>
                  <a:schemeClr val="tx1">
                    <a:lumMod val="65000"/>
                    <a:lumOff val="35000"/>
                  </a:schemeClr>
                </a:solidFill>
              </a:rPr>
              <a:t/>
            </a:r>
            <a:br>
              <a:rPr lang="en-US" sz="2700" dirty="0" smtClean="0">
                <a:solidFill>
                  <a:schemeClr val="tx1">
                    <a:lumMod val="65000"/>
                    <a:lumOff val="35000"/>
                  </a:schemeClr>
                </a:solidFill>
              </a:rPr>
            </a:br>
            <a:r>
              <a:rPr lang="en-US" sz="3200" dirty="0" smtClean="0">
                <a:solidFill>
                  <a:schemeClr val="tx1">
                    <a:lumMod val="65000"/>
                    <a:lumOff val="35000"/>
                  </a:schemeClr>
                </a:solidFill>
              </a:rPr>
              <a:t>Mammoth Cave National Park</a:t>
            </a:r>
            <a:br>
              <a:rPr lang="en-US" sz="3200" dirty="0" smtClean="0">
                <a:solidFill>
                  <a:schemeClr val="tx1">
                    <a:lumMod val="65000"/>
                    <a:lumOff val="35000"/>
                  </a:schemeClr>
                </a:solidFill>
              </a:rPr>
            </a:br>
            <a:r>
              <a:rPr lang="en-US" sz="2700" dirty="0" smtClean="0">
                <a:solidFill>
                  <a:schemeClr val="bg1">
                    <a:lumMod val="50000"/>
                  </a:schemeClr>
                </a:solidFill>
              </a:rPr>
              <a:t>July 2012</a:t>
            </a:r>
            <a:endParaRPr lang="en-US" sz="2700" dirty="0">
              <a:solidFill>
                <a:schemeClr val="bg1">
                  <a:lumMod val="50000"/>
                </a:schemeClr>
              </a:solidFill>
            </a:endParaRPr>
          </a:p>
        </p:txBody>
      </p:sp>
      <p:sp>
        <p:nvSpPr>
          <p:cNvPr id="3" name="Subtitle 2"/>
          <p:cNvSpPr>
            <a:spLocks noGrp="1"/>
          </p:cNvSpPr>
          <p:nvPr>
            <p:ph type="subTitle" idx="1"/>
          </p:nvPr>
        </p:nvSpPr>
        <p:spPr>
          <a:xfrm>
            <a:off x="304800" y="4267200"/>
            <a:ext cx="8382000" cy="1752600"/>
          </a:xfrm>
        </p:spPr>
        <p:txBody>
          <a:bodyPr>
            <a:normAutofit/>
          </a:bodyPr>
          <a:lstStyle/>
          <a:p>
            <a:r>
              <a:rPr lang="en-US" sz="1600" dirty="0" smtClean="0"/>
              <a:t>Pete Biggam, Soils Program Coordinator National Park Service, Lakewood, CO</a:t>
            </a:r>
          </a:p>
          <a:p>
            <a:r>
              <a:rPr lang="en-US" sz="1600" dirty="0" smtClean="0"/>
              <a:t>Sharon W. Waltman, Soil Scientist USDA-NRCS NSSC-Geospatial Research Unit, Morgantown, WV</a:t>
            </a:r>
          </a:p>
          <a:p>
            <a:r>
              <a:rPr lang="en-US" sz="1600" dirty="0" smtClean="0"/>
              <a:t>William J. Waltman, Research Associate, West Virginia University, Morgantown, WV</a:t>
            </a:r>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609600"/>
            <a:ext cx="2149335" cy="2971800"/>
          </a:xfrm>
          <a:prstGeom prst="rect">
            <a:avLst/>
          </a:prstGeom>
          <a:ln cmpd="dbl">
            <a:solidFill>
              <a:schemeClr val="tx1"/>
            </a:solidFill>
          </a:ln>
          <a:effectLst>
            <a:outerShdw blurRad="50800" dist="50800" dir="5400000" sx="103000" sy="103000" algn="ctr" rotWithShape="0">
              <a:schemeClr val="bg1">
                <a:lumMod val="50000"/>
              </a:schemeClr>
            </a:outerShdw>
          </a:effectLst>
          <a:scene3d>
            <a:camera prst="perspectiveContrastingRightFacing">
              <a:rot lat="336397" lon="19849124" rev="21597888"/>
            </a:camera>
            <a:lightRig rig="sunrise" dir="t"/>
          </a:scene3d>
          <a:sp3d prstMaterial="flat"/>
        </p:spPr>
      </p:pic>
    </p:spTree>
    <p:extLst>
      <p:ext uri="{BB962C8B-B14F-4D97-AF65-F5344CB8AC3E}">
        <p14:creationId xmlns:p14="http://schemas.microsoft.com/office/powerpoint/2010/main" xmlns="" val="1317423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Conducting a Soil Climate Study</a:t>
            </a:r>
            <a:br>
              <a:rPr lang="en-US" dirty="0" smtClean="0"/>
            </a:br>
            <a:r>
              <a:rPr lang="en-US" sz="3100" dirty="0" smtClean="0">
                <a:solidFill>
                  <a:schemeClr val="bg1">
                    <a:lumMod val="50000"/>
                  </a:schemeClr>
                </a:solidFill>
              </a:rPr>
              <a:t>Mammoth Cave Case Study</a:t>
            </a:r>
            <a:endParaRPr lang="en-US" dirty="0">
              <a:solidFill>
                <a:schemeClr val="bg1">
                  <a:lumMod val="50000"/>
                </a:schemeClr>
              </a:solidFill>
            </a:endParaRPr>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endParaRPr lang="en-US" dirty="0" smtClean="0"/>
          </a:p>
          <a:p>
            <a:pPr marL="514350" indent="-514350">
              <a:buFont typeface="+mj-lt"/>
              <a:buAutoNum type="arabicPeriod"/>
            </a:pPr>
            <a:r>
              <a:rPr lang="en-US" dirty="0" smtClean="0"/>
              <a:t>Write hypothesis about climate regime study site (</a:t>
            </a:r>
            <a:r>
              <a:rPr lang="en-US" sz="2600" dirty="0" smtClean="0"/>
              <a:t>e.g. “Soil climate </a:t>
            </a:r>
            <a:r>
              <a:rPr lang="en-US" sz="2600" dirty="0"/>
              <a:t>r</a:t>
            </a:r>
            <a:r>
              <a:rPr lang="en-US" sz="2600" dirty="0" smtClean="0"/>
              <a:t>egime is Udic</a:t>
            </a:r>
            <a:r>
              <a:rPr lang="en-US" sz="2600" dirty="0"/>
              <a:t> </a:t>
            </a:r>
            <a:r>
              <a:rPr lang="en-US" sz="2600" dirty="0" smtClean="0"/>
              <a:t>and soil </a:t>
            </a:r>
            <a:r>
              <a:rPr lang="en-US" sz="2600" dirty="0"/>
              <a:t>t</a:t>
            </a:r>
            <a:r>
              <a:rPr lang="en-US" sz="2600" dirty="0" smtClean="0"/>
              <a:t>emperature </a:t>
            </a:r>
            <a:r>
              <a:rPr lang="en-US" sz="2600" dirty="0"/>
              <a:t>r</a:t>
            </a:r>
            <a:r>
              <a:rPr lang="en-US" sz="2600" dirty="0" smtClean="0"/>
              <a:t>egime is Mesic</a:t>
            </a:r>
            <a:r>
              <a:rPr lang="en-US" dirty="0" smtClean="0"/>
              <a:t>” )</a:t>
            </a:r>
            <a:endParaRPr lang="en-US" dirty="0"/>
          </a:p>
          <a:p>
            <a:pPr marL="514350" indent="-514350">
              <a:buFont typeface="+mj-lt"/>
              <a:buAutoNum type="arabicPeriod"/>
            </a:pPr>
            <a:r>
              <a:rPr lang="en-US" dirty="0" smtClean="0"/>
              <a:t>Review literature</a:t>
            </a:r>
          </a:p>
          <a:p>
            <a:pPr marL="514350" indent="-514350">
              <a:buFont typeface="+mj-lt"/>
              <a:buAutoNum type="arabicPeriod"/>
            </a:pPr>
            <a:r>
              <a:rPr lang="en-US" dirty="0"/>
              <a:t>I</a:t>
            </a:r>
            <a:r>
              <a:rPr lang="en-US" dirty="0" smtClean="0"/>
              <a:t>dentify </a:t>
            </a:r>
            <a:r>
              <a:rPr lang="en-US" dirty="0"/>
              <a:t>d</a:t>
            </a:r>
            <a:r>
              <a:rPr lang="en-US" dirty="0" smtClean="0"/>
              <a:t>ata </a:t>
            </a:r>
            <a:r>
              <a:rPr lang="en-US" dirty="0"/>
              <a:t>s</a:t>
            </a:r>
            <a:r>
              <a:rPr lang="en-US" dirty="0" smtClean="0"/>
              <a:t>ources and obtain weather station data for available individual years or summary of years within MLRA of study and neighboring MLRAs (</a:t>
            </a:r>
            <a:r>
              <a:rPr lang="en-US" sz="2600" dirty="0" smtClean="0"/>
              <a:t>e.g. MLRA 120A KY/IN Sandstone and Shale Hills and Valleys, Southern Part)</a:t>
            </a:r>
          </a:p>
          <a:p>
            <a:pPr lvl="1"/>
            <a:r>
              <a:rPr lang="en-US" dirty="0" smtClean="0"/>
              <a:t>Soil Climate Analysis Network  - SCAN at NWCC</a:t>
            </a:r>
          </a:p>
          <a:p>
            <a:pPr lvl="1"/>
            <a:r>
              <a:rPr lang="en-US" dirty="0" smtClean="0"/>
              <a:t>Northeast </a:t>
            </a:r>
            <a:r>
              <a:rPr lang="en-US" dirty="0"/>
              <a:t>Regional Climate Center </a:t>
            </a:r>
            <a:r>
              <a:rPr lang="en-US" dirty="0" smtClean="0"/>
              <a:t>- CLIMOD</a:t>
            </a:r>
            <a:endParaRPr lang="en-US" dirty="0"/>
          </a:p>
          <a:p>
            <a:pPr lvl="1"/>
            <a:r>
              <a:rPr lang="en-US" dirty="0" smtClean="0"/>
              <a:t>US Historical Climatology Network - US HCN</a:t>
            </a:r>
          </a:p>
          <a:p>
            <a:pPr marL="514350" indent="-514350">
              <a:buFont typeface="+mj-lt"/>
              <a:buAutoNum type="arabicPeriod"/>
            </a:pPr>
            <a:r>
              <a:rPr lang="en-US" dirty="0" smtClean="0"/>
              <a:t>Prepare </a:t>
            </a:r>
            <a:r>
              <a:rPr lang="en-US" dirty="0"/>
              <a:t>MAST-MAAT offset parameter from SCAN or measurements from </a:t>
            </a:r>
            <a:r>
              <a:rPr lang="en-US" dirty="0" smtClean="0"/>
              <a:t>literature </a:t>
            </a:r>
            <a:r>
              <a:rPr lang="en-US" sz="2900" dirty="0"/>
              <a:t>(</a:t>
            </a:r>
            <a:r>
              <a:rPr lang="en-US" sz="2900" dirty="0" smtClean="0"/>
              <a:t>avoid 1 or 2 year data logger studies)</a:t>
            </a:r>
            <a:endParaRPr lang="en-US" dirty="0"/>
          </a:p>
          <a:p>
            <a:pPr marL="514350" indent="-514350">
              <a:buFont typeface="+mj-lt"/>
              <a:buAutoNum type="arabicPeriod"/>
            </a:pPr>
            <a:r>
              <a:rPr lang="en-US" dirty="0" smtClean="0"/>
              <a:t>Prepare jNSM input tables</a:t>
            </a:r>
          </a:p>
          <a:p>
            <a:pPr lvl="1"/>
            <a:endParaRPr lang="en-US" dirty="0"/>
          </a:p>
        </p:txBody>
      </p:sp>
    </p:spTree>
    <p:extLst>
      <p:ext uri="{BB962C8B-B14F-4D97-AF65-F5344CB8AC3E}">
        <p14:creationId xmlns:p14="http://schemas.microsoft.com/office/powerpoint/2010/main" xmlns="" val="916617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Conducting a Soil Climate </a:t>
            </a:r>
            <a:r>
              <a:rPr lang="en-US" dirty="0" smtClean="0"/>
              <a:t>Study</a:t>
            </a:r>
            <a:br>
              <a:rPr lang="en-US" dirty="0" smtClean="0"/>
            </a:br>
            <a:r>
              <a:rPr lang="en-US" sz="3100" dirty="0">
                <a:solidFill>
                  <a:schemeClr val="bg1">
                    <a:lumMod val="50000"/>
                  </a:schemeClr>
                </a:solidFill>
              </a:rPr>
              <a:t>Mammoth Cave Case Study</a:t>
            </a:r>
            <a:endParaRPr lang="en-US" sz="3100" dirty="0"/>
          </a:p>
        </p:txBody>
      </p:sp>
      <p:sp>
        <p:nvSpPr>
          <p:cNvPr id="3" name="Content Placeholder 2"/>
          <p:cNvSpPr>
            <a:spLocks noGrp="1"/>
          </p:cNvSpPr>
          <p:nvPr>
            <p:ph idx="1"/>
          </p:nvPr>
        </p:nvSpPr>
        <p:spPr/>
        <p:txBody>
          <a:bodyPr>
            <a:normAutofit/>
          </a:bodyPr>
          <a:lstStyle/>
          <a:p>
            <a:pPr marL="514350" indent="-514350">
              <a:buAutoNum type="arabicPeriod" startAt="6"/>
            </a:pPr>
            <a:r>
              <a:rPr lang="en-US" sz="2600" dirty="0" smtClean="0"/>
              <a:t>Run </a:t>
            </a:r>
            <a:r>
              <a:rPr lang="en-US" sz="2600" dirty="0"/>
              <a:t>jNSM </a:t>
            </a:r>
            <a:r>
              <a:rPr lang="en-US" sz="2600" dirty="0" smtClean="0"/>
              <a:t>Model</a:t>
            </a:r>
          </a:p>
          <a:p>
            <a:pPr marL="514350" indent="-514350">
              <a:buAutoNum type="arabicPeriod" startAt="6"/>
            </a:pPr>
            <a:r>
              <a:rPr lang="en-US" sz="2600" dirty="0" smtClean="0"/>
              <a:t>Examine </a:t>
            </a:r>
            <a:r>
              <a:rPr lang="en-US" sz="2600" dirty="0"/>
              <a:t>results and compare with neighboring </a:t>
            </a:r>
            <a:r>
              <a:rPr lang="en-US" sz="2600" dirty="0" smtClean="0"/>
              <a:t>stations</a:t>
            </a:r>
          </a:p>
          <a:p>
            <a:pPr marL="514350" indent="-514350">
              <a:buAutoNum type="arabicPeriod" startAt="6"/>
            </a:pPr>
            <a:r>
              <a:rPr lang="en-US" sz="2600" dirty="0" smtClean="0"/>
              <a:t>Analyze yearly climate </a:t>
            </a:r>
            <a:r>
              <a:rPr lang="en-US" sz="2600" dirty="0"/>
              <a:t>probabilities and </a:t>
            </a:r>
            <a:r>
              <a:rPr lang="en-US" sz="2600" dirty="0" smtClean="0"/>
              <a:t>generate </a:t>
            </a:r>
            <a:r>
              <a:rPr lang="en-US" sz="2600" dirty="0"/>
              <a:t>moisture and temperature regime frequencies for study </a:t>
            </a:r>
            <a:r>
              <a:rPr lang="en-US" sz="2600" dirty="0" smtClean="0"/>
              <a:t>area</a:t>
            </a:r>
          </a:p>
          <a:p>
            <a:pPr marL="514350" indent="-514350">
              <a:buAutoNum type="arabicPeriod" startAt="6"/>
            </a:pPr>
            <a:r>
              <a:rPr lang="en-US" sz="2600" dirty="0" smtClean="0"/>
              <a:t>Review anomalous (outlier) years for impact of natural events such as hurricanes, degraded tropical storms, droughts, etc.</a:t>
            </a:r>
          </a:p>
          <a:p>
            <a:pPr marL="514350" indent="-514350">
              <a:buAutoNum type="arabicPeriod" startAt="6"/>
            </a:pPr>
            <a:r>
              <a:rPr lang="en-US" sz="2600" dirty="0" smtClean="0"/>
              <a:t>Identify long term trends and patterns in the data and re-evaluate original hypothesis</a:t>
            </a:r>
          </a:p>
          <a:p>
            <a:pPr marL="514350" indent="-514350">
              <a:buAutoNum type="arabicPeriod" startAt="6"/>
            </a:pPr>
            <a:endParaRPr lang="en-US" sz="3000" dirty="0" smtClean="0"/>
          </a:p>
          <a:p>
            <a:pPr marL="514350" indent="-514350">
              <a:buAutoNum type="arabicPeriod" startAt="6"/>
            </a:pPr>
            <a:endParaRPr lang="en-US" sz="3000" dirty="0"/>
          </a:p>
          <a:p>
            <a:pPr marL="514350" indent="-514350">
              <a:buAutoNum type="arabicPeriod" startAt="6"/>
            </a:pPr>
            <a:endParaRPr lang="en-US" dirty="0" smtClean="0"/>
          </a:p>
          <a:p>
            <a:pPr marL="514350" indent="-514350">
              <a:buAutoNum type="arabicPeriod" startAt="6"/>
            </a:pPr>
            <a:endParaRPr lang="en-US" dirty="0"/>
          </a:p>
          <a:p>
            <a:endParaRPr lang="en-US" dirty="0"/>
          </a:p>
        </p:txBody>
      </p:sp>
    </p:spTree>
    <p:extLst>
      <p:ext uri="{BB962C8B-B14F-4D97-AF65-F5344CB8AC3E}">
        <p14:creationId xmlns:p14="http://schemas.microsoft.com/office/powerpoint/2010/main" xmlns="" val="3318665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377" y="5257800"/>
            <a:ext cx="8965223" cy="1066800"/>
          </a:xfrm>
          <a:prstGeom prst="rect">
            <a:avLst/>
          </a:prstGeom>
        </p:spPr>
      </p:pic>
      <p:sp>
        <p:nvSpPr>
          <p:cNvPr id="6" name="TextBox 5"/>
          <p:cNvSpPr txBox="1"/>
          <p:nvPr/>
        </p:nvSpPr>
        <p:spPr>
          <a:xfrm rot="17810821">
            <a:off x="606395" y="5322387"/>
            <a:ext cx="550151" cy="307777"/>
          </a:xfrm>
          <a:prstGeom prst="rect">
            <a:avLst/>
          </a:prstGeom>
          <a:noFill/>
        </p:spPr>
        <p:txBody>
          <a:bodyPr wrap="none" rtlCol="0">
            <a:spAutoFit/>
          </a:bodyPr>
          <a:lstStyle/>
          <a:p>
            <a:r>
              <a:rPr lang="en-US" sz="1400" dirty="0" smtClean="0"/>
              <a:t>1880</a:t>
            </a:r>
            <a:endParaRPr lang="en-US" sz="1400" dirty="0"/>
          </a:p>
        </p:txBody>
      </p:sp>
      <p:sp>
        <p:nvSpPr>
          <p:cNvPr id="7" name="TextBox 6"/>
          <p:cNvSpPr txBox="1"/>
          <p:nvPr/>
        </p:nvSpPr>
        <p:spPr>
          <a:xfrm rot="17810821">
            <a:off x="1215995" y="5322387"/>
            <a:ext cx="550151" cy="307777"/>
          </a:xfrm>
          <a:prstGeom prst="rect">
            <a:avLst/>
          </a:prstGeom>
          <a:noFill/>
        </p:spPr>
        <p:txBody>
          <a:bodyPr wrap="none" rtlCol="0">
            <a:spAutoFit/>
          </a:bodyPr>
          <a:lstStyle/>
          <a:p>
            <a:r>
              <a:rPr lang="en-US" sz="1400" dirty="0" smtClean="0"/>
              <a:t>1890</a:t>
            </a:r>
            <a:endParaRPr lang="en-US" sz="1400" dirty="0"/>
          </a:p>
        </p:txBody>
      </p:sp>
      <p:cxnSp>
        <p:nvCxnSpPr>
          <p:cNvPr id="9" name="Straight Connector 8"/>
          <p:cNvCxnSpPr/>
          <p:nvPr/>
        </p:nvCxnSpPr>
        <p:spPr>
          <a:xfrm>
            <a:off x="16764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7810821">
            <a:off x="1444595" y="3036388"/>
            <a:ext cx="550151" cy="307777"/>
          </a:xfrm>
          <a:prstGeom prst="rect">
            <a:avLst/>
          </a:prstGeom>
          <a:noFill/>
        </p:spPr>
        <p:txBody>
          <a:bodyPr wrap="none" rtlCol="0">
            <a:spAutoFit/>
          </a:bodyPr>
          <a:lstStyle/>
          <a:p>
            <a:r>
              <a:rPr lang="en-US" sz="1400" dirty="0" smtClean="0"/>
              <a:t>1895</a:t>
            </a:r>
            <a:endParaRPr lang="en-US" sz="1400" dirty="0"/>
          </a:p>
        </p:txBody>
      </p:sp>
      <p:cxnSp>
        <p:nvCxnSpPr>
          <p:cNvPr id="20" name="Straight Connector 19"/>
          <p:cNvCxnSpPr/>
          <p:nvPr/>
        </p:nvCxnSpPr>
        <p:spPr>
          <a:xfrm>
            <a:off x="2057400" y="3505200"/>
            <a:ext cx="0" cy="2438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7810821">
            <a:off x="1799946" y="3041248"/>
            <a:ext cx="601447" cy="338554"/>
          </a:xfrm>
          <a:prstGeom prst="rect">
            <a:avLst/>
          </a:prstGeom>
          <a:noFill/>
        </p:spPr>
        <p:txBody>
          <a:bodyPr wrap="none" rtlCol="0">
            <a:spAutoFit/>
          </a:bodyPr>
          <a:lstStyle/>
          <a:p>
            <a:r>
              <a:rPr lang="en-US" sz="1600" dirty="0" smtClean="0"/>
              <a:t>1900</a:t>
            </a:r>
            <a:endParaRPr lang="en-US" sz="1600" dirty="0"/>
          </a:p>
        </p:txBody>
      </p:sp>
      <p:sp>
        <p:nvSpPr>
          <p:cNvPr id="24" name="TextBox 23"/>
          <p:cNvSpPr txBox="1"/>
          <p:nvPr/>
        </p:nvSpPr>
        <p:spPr>
          <a:xfrm rot="17810821">
            <a:off x="2358995" y="5322387"/>
            <a:ext cx="550151" cy="307777"/>
          </a:xfrm>
          <a:prstGeom prst="rect">
            <a:avLst/>
          </a:prstGeom>
          <a:noFill/>
        </p:spPr>
        <p:txBody>
          <a:bodyPr wrap="none" rtlCol="0">
            <a:spAutoFit/>
          </a:bodyPr>
          <a:lstStyle/>
          <a:p>
            <a:r>
              <a:rPr lang="en-US" sz="1400" dirty="0" smtClean="0"/>
              <a:t>1910</a:t>
            </a:r>
            <a:endParaRPr lang="en-US" sz="1400" dirty="0"/>
          </a:p>
        </p:txBody>
      </p:sp>
      <p:sp>
        <p:nvSpPr>
          <p:cNvPr id="25" name="TextBox 24"/>
          <p:cNvSpPr txBox="1"/>
          <p:nvPr/>
        </p:nvSpPr>
        <p:spPr>
          <a:xfrm rot="17810821">
            <a:off x="2958254" y="5342636"/>
            <a:ext cx="550151" cy="307777"/>
          </a:xfrm>
          <a:prstGeom prst="rect">
            <a:avLst/>
          </a:prstGeom>
          <a:noFill/>
        </p:spPr>
        <p:txBody>
          <a:bodyPr wrap="none" rtlCol="0">
            <a:spAutoFit/>
          </a:bodyPr>
          <a:lstStyle/>
          <a:p>
            <a:r>
              <a:rPr lang="en-US" sz="1400" dirty="0" smtClean="0"/>
              <a:t>1920</a:t>
            </a:r>
            <a:endParaRPr lang="en-US" sz="1400" dirty="0"/>
          </a:p>
        </p:txBody>
      </p:sp>
      <p:sp>
        <p:nvSpPr>
          <p:cNvPr id="26" name="TextBox 25"/>
          <p:cNvSpPr txBox="1"/>
          <p:nvPr/>
        </p:nvSpPr>
        <p:spPr>
          <a:xfrm rot="17810821">
            <a:off x="3501995" y="5342636"/>
            <a:ext cx="550151" cy="307777"/>
          </a:xfrm>
          <a:prstGeom prst="rect">
            <a:avLst/>
          </a:prstGeom>
          <a:noFill/>
        </p:spPr>
        <p:txBody>
          <a:bodyPr wrap="none" rtlCol="0">
            <a:spAutoFit/>
          </a:bodyPr>
          <a:lstStyle/>
          <a:p>
            <a:r>
              <a:rPr lang="en-US" sz="1400" dirty="0" smtClean="0"/>
              <a:t>1930</a:t>
            </a:r>
            <a:endParaRPr lang="en-US" sz="1400" dirty="0"/>
          </a:p>
        </p:txBody>
      </p:sp>
      <p:cxnSp>
        <p:nvCxnSpPr>
          <p:cNvPr id="27" name="Straight Connector 26"/>
          <p:cNvCxnSpPr/>
          <p:nvPr/>
        </p:nvCxnSpPr>
        <p:spPr>
          <a:xfrm>
            <a:off x="7772400" y="3525449"/>
            <a:ext cx="0" cy="2438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7810821">
            <a:off x="4101254" y="5342636"/>
            <a:ext cx="550151" cy="307777"/>
          </a:xfrm>
          <a:prstGeom prst="rect">
            <a:avLst/>
          </a:prstGeom>
          <a:noFill/>
        </p:spPr>
        <p:txBody>
          <a:bodyPr wrap="none" rtlCol="0">
            <a:spAutoFit/>
          </a:bodyPr>
          <a:lstStyle/>
          <a:p>
            <a:r>
              <a:rPr lang="en-US" sz="1400" dirty="0" smtClean="0"/>
              <a:t>1940</a:t>
            </a:r>
            <a:endParaRPr lang="en-US" sz="1400" dirty="0"/>
          </a:p>
        </p:txBody>
      </p:sp>
      <p:sp>
        <p:nvSpPr>
          <p:cNvPr id="29" name="TextBox 28"/>
          <p:cNvSpPr txBox="1"/>
          <p:nvPr/>
        </p:nvSpPr>
        <p:spPr>
          <a:xfrm rot="17810821">
            <a:off x="4634654" y="5342636"/>
            <a:ext cx="550151" cy="307777"/>
          </a:xfrm>
          <a:prstGeom prst="rect">
            <a:avLst/>
          </a:prstGeom>
          <a:noFill/>
        </p:spPr>
        <p:txBody>
          <a:bodyPr wrap="none" rtlCol="0">
            <a:spAutoFit/>
          </a:bodyPr>
          <a:lstStyle/>
          <a:p>
            <a:r>
              <a:rPr lang="en-US" sz="1400" dirty="0" smtClean="0"/>
              <a:t>1950</a:t>
            </a:r>
            <a:endParaRPr lang="en-US" sz="1400" dirty="0"/>
          </a:p>
        </p:txBody>
      </p:sp>
      <p:sp>
        <p:nvSpPr>
          <p:cNvPr id="30" name="TextBox 29"/>
          <p:cNvSpPr txBox="1"/>
          <p:nvPr/>
        </p:nvSpPr>
        <p:spPr>
          <a:xfrm rot="17810821">
            <a:off x="4949795" y="3188787"/>
            <a:ext cx="550151" cy="307777"/>
          </a:xfrm>
          <a:prstGeom prst="rect">
            <a:avLst/>
          </a:prstGeom>
          <a:noFill/>
        </p:spPr>
        <p:txBody>
          <a:bodyPr wrap="none" rtlCol="0">
            <a:spAutoFit/>
          </a:bodyPr>
          <a:lstStyle/>
          <a:p>
            <a:r>
              <a:rPr lang="en-US" sz="1400" dirty="0" smtClean="0"/>
              <a:t>1955</a:t>
            </a:r>
            <a:endParaRPr lang="en-US" sz="1400" dirty="0"/>
          </a:p>
        </p:txBody>
      </p:sp>
      <p:sp>
        <p:nvSpPr>
          <p:cNvPr id="31" name="TextBox 30"/>
          <p:cNvSpPr txBox="1"/>
          <p:nvPr/>
        </p:nvSpPr>
        <p:spPr>
          <a:xfrm rot="17810821">
            <a:off x="5777654" y="5362885"/>
            <a:ext cx="550151" cy="307777"/>
          </a:xfrm>
          <a:prstGeom prst="rect">
            <a:avLst/>
          </a:prstGeom>
          <a:noFill/>
        </p:spPr>
        <p:txBody>
          <a:bodyPr wrap="none" rtlCol="0">
            <a:spAutoFit/>
          </a:bodyPr>
          <a:lstStyle/>
          <a:p>
            <a:r>
              <a:rPr lang="en-US" sz="1400" dirty="0" smtClean="0"/>
              <a:t>1970</a:t>
            </a:r>
            <a:endParaRPr lang="en-US" sz="1400" dirty="0"/>
          </a:p>
        </p:txBody>
      </p:sp>
      <p:sp>
        <p:nvSpPr>
          <p:cNvPr id="32" name="TextBox 31"/>
          <p:cNvSpPr txBox="1"/>
          <p:nvPr/>
        </p:nvSpPr>
        <p:spPr>
          <a:xfrm rot="17810821">
            <a:off x="6397595" y="5342636"/>
            <a:ext cx="550151" cy="307777"/>
          </a:xfrm>
          <a:prstGeom prst="rect">
            <a:avLst/>
          </a:prstGeom>
          <a:noFill/>
        </p:spPr>
        <p:txBody>
          <a:bodyPr wrap="none" rtlCol="0">
            <a:spAutoFit/>
          </a:bodyPr>
          <a:lstStyle/>
          <a:p>
            <a:r>
              <a:rPr lang="en-US" sz="1400" dirty="0" smtClean="0"/>
              <a:t>1980</a:t>
            </a:r>
            <a:endParaRPr lang="en-US" sz="1400" dirty="0"/>
          </a:p>
        </p:txBody>
      </p:sp>
      <p:sp>
        <p:nvSpPr>
          <p:cNvPr id="33" name="TextBox 32"/>
          <p:cNvSpPr txBox="1"/>
          <p:nvPr/>
        </p:nvSpPr>
        <p:spPr>
          <a:xfrm rot="17810821">
            <a:off x="6941336" y="5342636"/>
            <a:ext cx="550151" cy="307777"/>
          </a:xfrm>
          <a:prstGeom prst="rect">
            <a:avLst/>
          </a:prstGeom>
          <a:noFill/>
        </p:spPr>
        <p:txBody>
          <a:bodyPr wrap="none" rtlCol="0">
            <a:spAutoFit/>
          </a:bodyPr>
          <a:lstStyle/>
          <a:p>
            <a:r>
              <a:rPr lang="en-US" sz="1400" dirty="0" smtClean="0"/>
              <a:t>1990</a:t>
            </a:r>
            <a:endParaRPr lang="en-US" sz="1400" dirty="0"/>
          </a:p>
        </p:txBody>
      </p:sp>
      <p:sp>
        <p:nvSpPr>
          <p:cNvPr id="34" name="TextBox 33"/>
          <p:cNvSpPr txBox="1"/>
          <p:nvPr/>
        </p:nvSpPr>
        <p:spPr>
          <a:xfrm rot="17810821">
            <a:off x="7514947" y="3041248"/>
            <a:ext cx="601447" cy="338554"/>
          </a:xfrm>
          <a:prstGeom prst="rect">
            <a:avLst/>
          </a:prstGeom>
          <a:noFill/>
        </p:spPr>
        <p:txBody>
          <a:bodyPr wrap="none" rtlCol="0">
            <a:spAutoFit/>
          </a:bodyPr>
          <a:lstStyle/>
          <a:p>
            <a:r>
              <a:rPr lang="en-US" sz="1600" dirty="0" smtClean="0"/>
              <a:t>2000</a:t>
            </a:r>
            <a:endParaRPr lang="en-US" sz="1600" dirty="0"/>
          </a:p>
        </p:txBody>
      </p:sp>
      <p:sp>
        <p:nvSpPr>
          <p:cNvPr id="35" name="TextBox 34"/>
          <p:cNvSpPr txBox="1"/>
          <p:nvPr/>
        </p:nvSpPr>
        <p:spPr>
          <a:xfrm rot="17810821">
            <a:off x="8073995" y="5342636"/>
            <a:ext cx="550151" cy="307777"/>
          </a:xfrm>
          <a:prstGeom prst="rect">
            <a:avLst/>
          </a:prstGeom>
          <a:noFill/>
        </p:spPr>
        <p:txBody>
          <a:bodyPr wrap="none" rtlCol="0">
            <a:spAutoFit/>
          </a:bodyPr>
          <a:lstStyle/>
          <a:p>
            <a:r>
              <a:rPr lang="en-US" sz="1400" dirty="0" smtClean="0"/>
              <a:t>2010</a:t>
            </a:r>
            <a:endParaRPr lang="en-US" sz="1400" dirty="0"/>
          </a:p>
        </p:txBody>
      </p:sp>
      <p:sp>
        <p:nvSpPr>
          <p:cNvPr id="36" name="TextBox 35"/>
          <p:cNvSpPr txBox="1"/>
          <p:nvPr/>
        </p:nvSpPr>
        <p:spPr>
          <a:xfrm rot="17810821">
            <a:off x="8673254" y="5362885"/>
            <a:ext cx="550151" cy="307777"/>
          </a:xfrm>
          <a:prstGeom prst="rect">
            <a:avLst/>
          </a:prstGeom>
          <a:noFill/>
        </p:spPr>
        <p:txBody>
          <a:bodyPr wrap="none" rtlCol="0">
            <a:spAutoFit/>
          </a:bodyPr>
          <a:lstStyle/>
          <a:p>
            <a:r>
              <a:rPr lang="en-US" sz="1400" dirty="0" smtClean="0"/>
              <a:t>2020</a:t>
            </a:r>
            <a:endParaRPr lang="en-US" sz="1400" dirty="0"/>
          </a:p>
        </p:txBody>
      </p:sp>
      <p:cxnSp>
        <p:nvCxnSpPr>
          <p:cNvPr id="38" name="Straight Connector 37"/>
          <p:cNvCxnSpPr/>
          <p:nvPr/>
        </p:nvCxnSpPr>
        <p:spPr>
          <a:xfrm>
            <a:off x="84582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7810821">
            <a:off x="8226395" y="3056636"/>
            <a:ext cx="550151" cy="307777"/>
          </a:xfrm>
          <a:prstGeom prst="rect">
            <a:avLst/>
          </a:prstGeom>
          <a:noFill/>
        </p:spPr>
        <p:txBody>
          <a:bodyPr wrap="none" rtlCol="0">
            <a:spAutoFit/>
          </a:bodyPr>
          <a:lstStyle/>
          <a:p>
            <a:r>
              <a:rPr lang="en-US" sz="1400" dirty="0" smtClean="0"/>
              <a:t>2011</a:t>
            </a:r>
            <a:endParaRPr lang="en-US" sz="1400" dirty="0"/>
          </a:p>
        </p:txBody>
      </p:sp>
      <p:cxnSp>
        <p:nvCxnSpPr>
          <p:cNvPr id="40" name="Straight Connector 39"/>
          <p:cNvCxnSpPr/>
          <p:nvPr/>
        </p:nvCxnSpPr>
        <p:spPr>
          <a:xfrm>
            <a:off x="80010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624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7810821">
            <a:off x="3763523" y="3056636"/>
            <a:ext cx="550151" cy="307777"/>
          </a:xfrm>
          <a:prstGeom prst="rect">
            <a:avLst/>
          </a:prstGeom>
          <a:noFill/>
        </p:spPr>
        <p:txBody>
          <a:bodyPr wrap="none" rtlCol="0">
            <a:spAutoFit/>
          </a:bodyPr>
          <a:lstStyle/>
          <a:p>
            <a:r>
              <a:rPr lang="en-US" sz="1400" dirty="0" smtClean="0"/>
              <a:t>1934</a:t>
            </a:r>
            <a:endParaRPr lang="en-US" sz="1400" dirty="0"/>
          </a:p>
        </p:txBody>
      </p:sp>
      <p:sp>
        <p:nvSpPr>
          <p:cNvPr id="43" name="TextBox 42"/>
          <p:cNvSpPr txBox="1"/>
          <p:nvPr/>
        </p:nvSpPr>
        <p:spPr>
          <a:xfrm rot="17810821">
            <a:off x="7769195" y="3056636"/>
            <a:ext cx="550151" cy="307777"/>
          </a:xfrm>
          <a:prstGeom prst="rect">
            <a:avLst/>
          </a:prstGeom>
          <a:noFill/>
        </p:spPr>
        <p:txBody>
          <a:bodyPr wrap="none" rtlCol="0">
            <a:spAutoFit/>
          </a:bodyPr>
          <a:lstStyle/>
          <a:p>
            <a:r>
              <a:rPr lang="en-US" sz="1400" dirty="0" smtClean="0"/>
              <a:t>2004</a:t>
            </a:r>
            <a:endParaRPr lang="en-US" sz="1400" dirty="0"/>
          </a:p>
        </p:txBody>
      </p:sp>
      <p:sp>
        <p:nvSpPr>
          <p:cNvPr id="44" name="Sun 43"/>
          <p:cNvSpPr/>
          <p:nvPr/>
        </p:nvSpPr>
        <p:spPr>
          <a:xfrm>
            <a:off x="1567270" y="5867400"/>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5" name="Sun 44"/>
          <p:cNvSpPr/>
          <p:nvPr/>
        </p:nvSpPr>
        <p:spPr>
          <a:xfrm>
            <a:off x="5139284"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6" name="Sun 45"/>
          <p:cNvSpPr/>
          <p:nvPr/>
        </p:nvSpPr>
        <p:spPr>
          <a:xfrm>
            <a:off x="4114800"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7" name="Sun 46"/>
          <p:cNvSpPr/>
          <p:nvPr/>
        </p:nvSpPr>
        <p:spPr>
          <a:xfrm>
            <a:off x="3886200"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8" name="Sun 47"/>
          <p:cNvSpPr/>
          <p:nvPr/>
        </p:nvSpPr>
        <p:spPr>
          <a:xfrm>
            <a:off x="3624670"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51" name="Straight Connector 50"/>
          <p:cNvCxnSpPr/>
          <p:nvPr/>
        </p:nvCxnSpPr>
        <p:spPr>
          <a:xfrm>
            <a:off x="1676400" y="4343400"/>
            <a:ext cx="6781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Straight Connector 52"/>
          <p:cNvCxnSpPr/>
          <p:nvPr/>
        </p:nvCxnSpPr>
        <p:spPr>
          <a:xfrm>
            <a:off x="8001000" y="3810000"/>
            <a:ext cx="4572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56" name="Straight Connector 55"/>
          <p:cNvCxnSpPr/>
          <p:nvPr/>
        </p:nvCxnSpPr>
        <p:spPr>
          <a:xfrm>
            <a:off x="3962400" y="4038600"/>
            <a:ext cx="4495800" cy="0"/>
          </a:xfrm>
          <a:prstGeom prst="line">
            <a:avLst/>
          </a:prstGeom>
        </p:spPr>
        <p:style>
          <a:lnRef idx="3">
            <a:schemeClr val="accent3"/>
          </a:lnRef>
          <a:fillRef idx="0">
            <a:schemeClr val="accent3"/>
          </a:fillRef>
          <a:effectRef idx="2">
            <a:schemeClr val="accent3"/>
          </a:effectRef>
          <a:fontRef idx="minor">
            <a:schemeClr val="tx1"/>
          </a:fontRef>
        </p:style>
      </p:cxnSp>
      <p:sp>
        <p:nvSpPr>
          <p:cNvPr id="58" name="Sun 57"/>
          <p:cNvSpPr/>
          <p:nvPr/>
        </p:nvSpPr>
        <p:spPr>
          <a:xfrm>
            <a:off x="7014165" y="5892800"/>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1" name="TextBox 60"/>
          <p:cNvSpPr txBox="1"/>
          <p:nvPr/>
        </p:nvSpPr>
        <p:spPr>
          <a:xfrm>
            <a:off x="341721" y="457200"/>
            <a:ext cx="8345079" cy="738664"/>
          </a:xfrm>
          <a:prstGeom prst="rect">
            <a:avLst/>
          </a:prstGeom>
          <a:noFill/>
        </p:spPr>
        <p:txBody>
          <a:bodyPr wrap="square" rtlCol="0">
            <a:spAutoFit/>
          </a:bodyPr>
          <a:lstStyle/>
          <a:p>
            <a:pPr algn="ctr"/>
            <a:r>
              <a:rPr lang="en-US" sz="2400" dirty="0" smtClean="0"/>
              <a:t>Mammoth Cave Climate Records and Drought Years – </a:t>
            </a:r>
          </a:p>
          <a:p>
            <a:pPr algn="ctr"/>
            <a:r>
              <a:rPr lang="en-US" dirty="0" smtClean="0"/>
              <a:t>Timeline Comparisons</a:t>
            </a:r>
            <a:endParaRPr lang="en-US" sz="2400" dirty="0"/>
          </a:p>
        </p:txBody>
      </p:sp>
      <p:sp>
        <p:nvSpPr>
          <p:cNvPr id="66" name="Sun 65"/>
          <p:cNvSpPr/>
          <p:nvPr/>
        </p:nvSpPr>
        <p:spPr>
          <a:xfrm>
            <a:off x="914400" y="2362200"/>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7" name="TextBox 66"/>
          <p:cNvSpPr txBox="1"/>
          <p:nvPr/>
        </p:nvSpPr>
        <p:spPr>
          <a:xfrm>
            <a:off x="1371600" y="2133600"/>
            <a:ext cx="5190139" cy="461665"/>
          </a:xfrm>
          <a:prstGeom prst="rect">
            <a:avLst/>
          </a:prstGeom>
          <a:noFill/>
        </p:spPr>
        <p:txBody>
          <a:bodyPr wrap="none" rtlCol="0">
            <a:spAutoFit/>
          </a:bodyPr>
          <a:lstStyle/>
          <a:p>
            <a:r>
              <a:rPr lang="en-US" sz="1200" dirty="0" smtClean="0"/>
              <a:t>     *Requires subscription – NWCC may be able to assist</a:t>
            </a:r>
          </a:p>
          <a:p>
            <a:r>
              <a:rPr lang="en-US" sz="1200" dirty="0" smtClean="0"/>
              <a:t>Nationally significant drought events – National Drought Mitigation Center, 2012</a:t>
            </a:r>
            <a:endParaRPr lang="en-US" sz="1200" dirty="0"/>
          </a:p>
        </p:txBody>
      </p:sp>
      <p:grpSp>
        <p:nvGrpSpPr>
          <p:cNvPr id="2" name="Group 93"/>
          <p:cNvGrpSpPr/>
          <p:nvPr/>
        </p:nvGrpSpPr>
        <p:grpSpPr>
          <a:xfrm>
            <a:off x="609600" y="1219200"/>
            <a:ext cx="7694670" cy="734199"/>
            <a:chOff x="838200" y="1219200"/>
            <a:chExt cx="7694670" cy="734199"/>
          </a:xfrm>
        </p:grpSpPr>
        <p:sp>
          <p:nvSpPr>
            <p:cNvPr id="68" name="TextBox 67"/>
            <p:cNvSpPr txBox="1"/>
            <p:nvPr/>
          </p:nvSpPr>
          <p:spPr>
            <a:xfrm>
              <a:off x="1813979" y="1676400"/>
              <a:ext cx="5962145" cy="276999"/>
            </a:xfrm>
            <a:prstGeom prst="rect">
              <a:avLst/>
            </a:prstGeom>
            <a:noFill/>
          </p:spPr>
          <p:txBody>
            <a:bodyPr wrap="none" rtlCol="0">
              <a:spAutoFit/>
            </a:bodyPr>
            <a:lstStyle/>
            <a:p>
              <a:r>
                <a:rPr lang="en-US" sz="1200" dirty="0" smtClean="0"/>
                <a:t>US Historical Climatology Network  (1895 – 2011) - Daily and Monthly Air Temp and Precip</a:t>
              </a:r>
              <a:endParaRPr lang="en-US" sz="1200" dirty="0"/>
            </a:p>
          </p:txBody>
        </p:sp>
        <p:grpSp>
          <p:nvGrpSpPr>
            <p:cNvPr id="3" name="Group 92"/>
            <p:cNvGrpSpPr/>
            <p:nvPr/>
          </p:nvGrpSpPr>
          <p:grpSpPr>
            <a:xfrm>
              <a:off x="838200" y="1219200"/>
              <a:ext cx="7694670" cy="581799"/>
              <a:chOff x="838200" y="1628001"/>
              <a:chExt cx="7694670" cy="581799"/>
            </a:xfrm>
          </p:grpSpPr>
          <p:cxnSp>
            <p:nvCxnSpPr>
              <p:cNvPr id="63" name="Straight Connector 62"/>
              <p:cNvCxnSpPr/>
              <p:nvPr/>
            </p:nvCxnSpPr>
            <p:spPr>
              <a:xfrm>
                <a:off x="838200" y="1752600"/>
                <a:ext cx="81162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a:off x="838200" y="1981200"/>
                <a:ext cx="81162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5" name="Straight Connector 64"/>
              <p:cNvCxnSpPr/>
              <p:nvPr/>
            </p:nvCxnSpPr>
            <p:spPr>
              <a:xfrm>
                <a:off x="838200" y="2209800"/>
                <a:ext cx="811620" cy="0"/>
              </a:xfrm>
              <a:prstGeom prst="line">
                <a:avLst/>
              </a:prstGeom>
            </p:spPr>
            <p:style>
              <a:lnRef idx="3">
                <a:schemeClr val="accent2"/>
              </a:lnRef>
              <a:fillRef idx="0">
                <a:schemeClr val="accent2"/>
              </a:fillRef>
              <a:effectRef idx="2">
                <a:schemeClr val="accent2"/>
              </a:effectRef>
              <a:fontRef idx="minor">
                <a:schemeClr val="tx1"/>
              </a:fontRef>
            </p:style>
          </p:cxnSp>
          <p:sp>
            <p:nvSpPr>
              <p:cNvPr id="69" name="TextBox 68"/>
              <p:cNvSpPr txBox="1"/>
              <p:nvPr/>
            </p:nvSpPr>
            <p:spPr>
              <a:xfrm>
                <a:off x="1813979" y="1856601"/>
                <a:ext cx="6718891" cy="276999"/>
              </a:xfrm>
              <a:prstGeom prst="rect">
                <a:avLst/>
              </a:prstGeom>
              <a:noFill/>
            </p:spPr>
            <p:txBody>
              <a:bodyPr wrap="none" rtlCol="0">
                <a:spAutoFit/>
              </a:bodyPr>
              <a:lstStyle/>
              <a:p>
                <a:r>
                  <a:rPr lang="en-US" sz="1200" dirty="0" smtClean="0"/>
                  <a:t>Northeast Regional Climate Center CLIMOD* (NWS COOP; 1934 – 2011) - Monthly Air Temp and Precip</a:t>
                </a:r>
                <a:endParaRPr lang="en-US" sz="1200" dirty="0"/>
              </a:p>
            </p:txBody>
          </p:sp>
          <p:sp>
            <p:nvSpPr>
              <p:cNvPr id="70" name="TextBox 69"/>
              <p:cNvSpPr txBox="1"/>
              <p:nvPr/>
            </p:nvSpPr>
            <p:spPr>
              <a:xfrm>
                <a:off x="1822208" y="1628001"/>
                <a:ext cx="5775555" cy="276999"/>
              </a:xfrm>
              <a:prstGeom prst="rect">
                <a:avLst/>
              </a:prstGeom>
              <a:noFill/>
            </p:spPr>
            <p:txBody>
              <a:bodyPr wrap="none" rtlCol="0">
                <a:spAutoFit/>
              </a:bodyPr>
              <a:lstStyle/>
              <a:p>
                <a:r>
                  <a:rPr lang="en-US" sz="1200" dirty="0" smtClean="0"/>
                  <a:t>Soil Climate Analysis Network or SCAN (2004 -2 011) – Daily Air Temp and 50cm Soil Temp</a:t>
                </a:r>
                <a:endParaRPr lang="en-US" sz="1200" dirty="0"/>
              </a:p>
            </p:txBody>
          </p:sp>
        </p:grpSp>
      </p:grpSp>
      <p:sp>
        <p:nvSpPr>
          <p:cNvPr id="71" name="TextBox 70"/>
          <p:cNvSpPr txBox="1"/>
          <p:nvPr/>
        </p:nvSpPr>
        <p:spPr>
          <a:xfrm>
            <a:off x="3352800" y="6172200"/>
            <a:ext cx="1342612" cy="307777"/>
          </a:xfrm>
          <a:prstGeom prst="rect">
            <a:avLst/>
          </a:prstGeom>
          <a:noFill/>
        </p:spPr>
        <p:txBody>
          <a:bodyPr wrap="none" rtlCol="0">
            <a:spAutoFit/>
          </a:bodyPr>
          <a:lstStyle/>
          <a:p>
            <a:r>
              <a:rPr lang="en-US" sz="1400" dirty="0" smtClean="0"/>
              <a:t>Dust Bowl Years</a:t>
            </a:r>
            <a:endParaRPr lang="en-US" sz="1400" dirty="0"/>
          </a:p>
        </p:txBody>
      </p:sp>
      <p:sp>
        <p:nvSpPr>
          <p:cNvPr id="100" name="TextBox 99"/>
          <p:cNvSpPr txBox="1"/>
          <p:nvPr/>
        </p:nvSpPr>
        <p:spPr>
          <a:xfrm rot="17810821">
            <a:off x="62654" y="5342636"/>
            <a:ext cx="550151" cy="307777"/>
          </a:xfrm>
          <a:prstGeom prst="rect">
            <a:avLst/>
          </a:prstGeom>
          <a:noFill/>
        </p:spPr>
        <p:txBody>
          <a:bodyPr wrap="none" rtlCol="0">
            <a:spAutoFit/>
          </a:bodyPr>
          <a:lstStyle/>
          <a:p>
            <a:r>
              <a:rPr lang="en-US" sz="1400" dirty="0" smtClean="0"/>
              <a:t>1870</a:t>
            </a:r>
            <a:endParaRPr lang="en-US" sz="1400" dirty="0"/>
          </a:p>
        </p:txBody>
      </p:sp>
      <p:sp>
        <p:nvSpPr>
          <p:cNvPr id="101" name="TextBox 100"/>
          <p:cNvSpPr txBox="1"/>
          <p:nvPr/>
        </p:nvSpPr>
        <p:spPr>
          <a:xfrm>
            <a:off x="165438" y="5953780"/>
            <a:ext cx="825162" cy="523220"/>
          </a:xfrm>
          <a:prstGeom prst="rect">
            <a:avLst/>
          </a:prstGeom>
          <a:noFill/>
        </p:spPr>
        <p:txBody>
          <a:bodyPr wrap="none" rtlCol="0">
            <a:spAutoFit/>
          </a:bodyPr>
          <a:lstStyle/>
          <a:p>
            <a:r>
              <a:rPr lang="en-US" sz="1400" dirty="0" smtClean="0"/>
              <a:t>Tree ring</a:t>
            </a:r>
          </a:p>
          <a:p>
            <a:pPr algn="ctr"/>
            <a:r>
              <a:rPr lang="en-US" sz="1400" dirty="0" smtClean="0"/>
              <a:t>records</a:t>
            </a:r>
            <a:endParaRPr lang="en-US" sz="1400" dirty="0"/>
          </a:p>
        </p:txBody>
      </p:sp>
      <p:cxnSp>
        <p:nvCxnSpPr>
          <p:cNvPr id="102" name="Straight Connector 101"/>
          <p:cNvCxnSpPr/>
          <p:nvPr/>
        </p:nvCxnSpPr>
        <p:spPr>
          <a:xfrm>
            <a:off x="60960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096000" y="4724400"/>
            <a:ext cx="167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9" name="Straight Connector 108"/>
          <p:cNvCxnSpPr/>
          <p:nvPr/>
        </p:nvCxnSpPr>
        <p:spPr>
          <a:xfrm>
            <a:off x="609600" y="2057400"/>
            <a:ext cx="811620" cy="0"/>
          </a:xfrm>
          <a:prstGeom prst="line">
            <a:avLst/>
          </a:prstGeom>
        </p:spPr>
        <p:style>
          <a:lnRef idx="3">
            <a:schemeClr val="accent6"/>
          </a:lnRef>
          <a:fillRef idx="0">
            <a:schemeClr val="accent6"/>
          </a:fillRef>
          <a:effectRef idx="2">
            <a:schemeClr val="accent6"/>
          </a:effectRef>
          <a:fontRef idx="minor">
            <a:schemeClr val="tx1"/>
          </a:fontRef>
        </p:style>
      </p:cxnSp>
      <p:sp>
        <p:nvSpPr>
          <p:cNvPr id="110" name="TextBox 109"/>
          <p:cNvSpPr txBox="1"/>
          <p:nvPr/>
        </p:nvSpPr>
        <p:spPr>
          <a:xfrm>
            <a:off x="1600200" y="1932801"/>
            <a:ext cx="5311519" cy="276999"/>
          </a:xfrm>
          <a:prstGeom prst="rect">
            <a:avLst/>
          </a:prstGeom>
          <a:noFill/>
        </p:spPr>
        <p:txBody>
          <a:bodyPr wrap="none" rtlCol="0">
            <a:spAutoFit/>
          </a:bodyPr>
          <a:lstStyle/>
          <a:p>
            <a:r>
              <a:rPr lang="en-US" sz="1200" dirty="0" smtClean="0"/>
              <a:t>NWS COOP Network 30 </a:t>
            </a:r>
            <a:r>
              <a:rPr lang="en-US" sz="1200" dirty="0"/>
              <a:t>y</a:t>
            </a:r>
            <a:r>
              <a:rPr lang="en-US" sz="1200" dirty="0" smtClean="0"/>
              <a:t>ear Normal (1971 - 2000) Monthly Air Temp and Precip</a:t>
            </a:r>
            <a:endParaRPr lang="en-US" sz="1200" dirty="0"/>
          </a:p>
        </p:txBody>
      </p:sp>
      <p:sp>
        <p:nvSpPr>
          <p:cNvPr id="111" name="TextBox 110"/>
          <p:cNvSpPr txBox="1"/>
          <p:nvPr/>
        </p:nvSpPr>
        <p:spPr>
          <a:xfrm rot="17810821">
            <a:off x="5853854" y="3056636"/>
            <a:ext cx="550151" cy="307777"/>
          </a:xfrm>
          <a:prstGeom prst="rect">
            <a:avLst/>
          </a:prstGeom>
          <a:noFill/>
        </p:spPr>
        <p:txBody>
          <a:bodyPr wrap="none" rtlCol="0">
            <a:spAutoFit/>
          </a:bodyPr>
          <a:lstStyle/>
          <a:p>
            <a:r>
              <a:rPr lang="en-US" sz="1400" dirty="0" smtClean="0"/>
              <a:t>1971</a:t>
            </a:r>
            <a:endParaRPr lang="en-US" sz="1400" dirty="0"/>
          </a:p>
        </p:txBody>
      </p:sp>
      <p:sp>
        <p:nvSpPr>
          <p:cNvPr id="49" name="Sun 48"/>
          <p:cNvSpPr/>
          <p:nvPr/>
        </p:nvSpPr>
        <p:spPr>
          <a:xfrm>
            <a:off x="7554141"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p:cNvSpPr txBox="1"/>
          <p:nvPr/>
        </p:nvSpPr>
        <p:spPr>
          <a:xfrm>
            <a:off x="8432113" y="4191000"/>
            <a:ext cx="635687" cy="276999"/>
          </a:xfrm>
          <a:prstGeom prst="rect">
            <a:avLst/>
          </a:prstGeom>
          <a:noFill/>
        </p:spPr>
        <p:txBody>
          <a:bodyPr wrap="none" rtlCol="0">
            <a:spAutoFit/>
          </a:bodyPr>
          <a:lstStyle/>
          <a:p>
            <a:r>
              <a:rPr lang="en-US" sz="1200" dirty="0" smtClean="0"/>
              <a:t>117 yrs</a:t>
            </a:r>
            <a:endParaRPr lang="en-US" sz="1200" dirty="0"/>
          </a:p>
        </p:txBody>
      </p:sp>
      <p:sp>
        <p:nvSpPr>
          <p:cNvPr id="114" name="TextBox 113"/>
          <p:cNvSpPr txBox="1"/>
          <p:nvPr/>
        </p:nvSpPr>
        <p:spPr>
          <a:xfrm>
            <a:off x="8534400" y="3657600"/>
            <a:ext cx="478593" cy="276999"/>
          </a:xfrm>
          <a:prstGeom prst="rect">
            <a:avLst/>
          </a:prstGeom>
          <a:noFill/>
        </p:spPr>
        <p:txBody>
          <a:bodyPr wrap="none" rtlCol="0">
            <a:spAutoFit/>
          </a:bodyPr>
          <a:lstStyle/>
          <a:p>
            <a:r>
              <a:rPr lang="en-US" sz="1200" dirty="0"/>
              <a:t>8</a:t>
            </a:r>
            <a:r>
              <a:rPr lang="en-US" sz="1200" dirty="0" smtClean="0"/>
              <a:t> yrs</a:t>
            </a:r>
            <a:endParaRPr lang="en-US" sz="1200" dirty="0"/>
          </a:p>
        </p:txBody>
      </p:sp>
      <p:sp>
        <p:nvSpPr>
          <p:cNvPr id="115" name="TextBox 114"/>
          <p:cNvSpPr txBox="1"/>
          <p:nvPr/>
        </p:nvSpPr>
        <p:spPr>
          <a:xfrm>
            <a:off x="8458200" y="3914001"/>
            <a:ext cx="557140" cy="276999"/>
          </a:xfrm>
          <a:prstGeom prst="rect">
            <a:avLst/>
          </a:prstGeom>
          <a:noFill/>
        </p:spPr>
        <p:txBody>
          <a:bodyPr wrap="none" rtlCol="0">
            <a:spAutoFit/>
          </a:bodyPr>
          <a:lstStyle/>
          <a:p>
            <a:r>
              <a:rPr lang="en-US" sz="1200" dirty="0" smtClean="0"/>
              <a:t>78 yrs</a:t>
            </a:r>
            <a:endParaRPr lang="en-US" sz="1200" dirty="0"/>
          </a:p>
        </p:txBody>
      </p:sp>
      <p:cxnSp>
        <p:nvCxnSpPr>
          <p:cNvPr id="62" name="Straight Connector 61"/>
          <p:cNvCxnSpPr/>
          <p:nvPr/>
        </p:nvCxnSpPr>
        <p:spPr>
          <a:xfrm>
            <a:off x="5181600" y="35814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248400" y="35814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185833" y="3796099"/>
            <a:ext cx="1062567" cy="13901"/>
          </a:xfrm>
          <a:prstGeom prst="line">
            <a:avLst/>
          </a:prstGeom>
          <a:ln>
            <a:solidFill>
              <a:srgbClr val="F945A3"/>
            </a:solidFill>
          </a:ln>
        </p:spPr>
        <p:style>
          <a:lnRef idx="3">
            <a:schemeClr val="accent6"/>
          </a:lnRef>
          <a:fillRef idx="0">
            <a:schemeClr val="accent6"/>
          </a:fillRef>
          <a:effectRef idx="2">
            <a:schemeClr val="accent6"/>
          </a:effectRef>
          <a:fontRef idx="minor">
            <a:schemeClr val="tx1"/>
          </a:fontRef>
        </p:style>
      </p:cxnSp>
      <p:sp>
        <p:nvSpPr>
          <p:cNvPr id="74" name="TextBox 73"/>
          <p:cNvSpPr txBox="1"/>
          <p:nvPr/>
        </p:nvSpPr>
        <p:spPr>
          <a:xfrm rot="17810821">
            <a:off x="6006254" y="3209036"/>
            <a:ext cx="550151" cy="307777"/>
          </a:xfrm>
          <a:prstGeom prst="rect">
            <a:avLst/>
          </a:prstGeom>
          <a:noFill/>
        </p:spPr>
        <p:txBody>
          <a:bodyPr wrap="none" rtlCol="0">
            <a:spAutoFit/>
          </a:bodyPr>
          <a:lstStyle/>
          <a:p>
            <a:r>
              <a:rPr lang="en-US" sz="1400" dirty="0" smtClean="0"/>
              <a:t>1974</a:t>
            </a:r>
            <a:endParaRPr lang="en-US" sz="1400" dirty="0"/>
          </a:p>
        </p:txBody>
      </p:sp>
      <p:sp>
        <p:nvSpPr>
          <p:cNvPr id="116" name="TextBox 115"/>
          <p:cNvSpPr txBox="1"/>
          <p:nvPr/>
        </p:nvSpPr>
        <p:spPr>
          <a:xfrm>
            <a:off x="6629400" y="4744649"/>
            <a:ext cx="1000595" cy="276999"/>
          </a:xfrm>
          <a:prstGeom prst="rect">
            <a:avLst/>
          </a:prstGeom>
          <a:noFill/>
        </p:spPr>
        <p:txBody>
          <a:bodyPr wrap="none" rtlCol="0">
            <a:spAutoFit/>
          </a:bodyPr>
          <a:lstStyle/>
          <a:p>
            <a:r>
              <a:rPr lang="en-US" sz="1200" dirty="0" smtClean="0"/>
              <a:t>30 yr Normal</a:t>
            </a:r>
            <a:endParaRPr lang="en-US" sz="1200" dirty="0"/>
          </a:p>
        </p:txBody>
      </p:sp>
      <p:sp>
        <p:nvSpPr>
          <p:cNvPr id="75" name="TextBox 74"/>
          <p:cNvSpPr txBox="1"/>
          <p:nvPr/>
        </p:nvSpPr>
        <p:spPr>
          <a:xfrm>
            <a:off x="5005122" y="3563779"/>
            <a:ext cx="1471878" cy="246221"/>
          </a:xfrm>
          <a:prstGeom prst="rect">
            <a:avLst/>
          </a:prstGeom>
          <a:solidFill>
            <a:schemeClr val="bg1">
              <a:alpha val="52000"/>
            </a:schemeClr>
          </a:solidFill>
        </p:spPr>
        <p:txBody>
          <a:bodyPr wrap="none" rtlCol="0">
            <a:spAutoFit/>
          </a:bodyPr>
          <a:lstStyle/>
          <a:p>
            <a:r>
              <a:rPr lang="en-US" sz="1000" dirty="0" smtClean="0"/>
              <a:t>Period of Benign Climate</a:t>
            </a:r>
            <a:endParaRPr lang="en-US" sz="1000" dirty="0"/>
          </a:p>
        </p:txBody>
      </p:sp>
      <p:cxnSp>
        <p:nvCxnSpPr>
          <p:cNvPr id="76" name="Straight Connector 75"/>
          <p:cNvCxnSpPr/>
          <p:nvPr/>
        </p:nvCxnSpPr>
        <p:spPr>
          <a:xfrm>
            <a:off x="636405" y="2751667"/>
            <a:ext cx="784815" cy="0"/>
          </a:xfrm>
          <a:prstGeom prst="line">
            <a:avLst/>
          </a:prstGeom>
          <a:ln>
            <a:solidFill>
              <a:srgbClr val="F945A3"/>
            </a:solidFill>
          </a:ln>
        </p:spPr>
        <p:style>
          <a:lnRef idx="3">
            <a:schemeClr val="accent6"/>
          </a:lnRef>
          <a:fillRef idx="0">
            <a:schemeClr val="accent6"/>
          </a:fillRef>
          <a:effectRef idx="2">
            <a:schemeClr val="accent6"/>
          </a:effectRef>
          <a:fontRef idx="minor">
            <a:schemeClr val="tx1"/>
          </a:fontRef>
        </p:style>
      </p:cxnSp>
      <p:sp>
        <p:nvSpPr>
          <p:cNvPr id="77" name="TextBox 76"/>
          <p:cNvSpPr txBox="1"/>
          <p:nvPr/>
        </p:nvSpPr>
        <p:spPr>
          <a:xfrm>
            <a:off x="1703674" y="2649379"/>
            <a:ext cx="5349541" cy="246221"/>
          </a:xfrm>
          <a:prstGeom prst="rect">
            <a:avLst/>
          </a:prstGeom>
          <a:noFill/>
        </p:spPr>
        <p:txBody>
          <a:bodyPr wrap="none" rtlCol="0">
            <a:spAutoFit/>
          </a:bodyPr>
          <a:lstStyle/>
          <a:p>
            <a:r>
              <a:rPr lang="en-US" sz="1000" dirty="0" smtClean="0"/>
              <a:t>Ag and the Recent “Benign Climate” in MN, Baker et al, 1993 Bull. Amer. Meteo Soc. 74, 1035-1040</a:t>
            </a:r>
            <a:endParaRPr lang="en-US" sz="1000" dirty="0"/>
          </a:p>
        </p:txBody>
      </p:sp>
    </p:spTree>
    <p:extLst>
      <p:ext uri="{BB962C8B-B14F-4D97-AF65-F5344CB8AC3E}">
        <p14:creationId xmlns:p14="http://schemas.microsoft.com/office/powerpoint/2010/main" xmlns="" val="2687700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r="3750" b="8000"/>
          <a:stretch>
            <a:fillRect/>
          </a:stretch>
        </p:blipFill>
        <p:spPr bwMode="auto">
          <a:xfrm>
            <a:off x="217003" y="1371600"/>
            <a:ext cx="8673549" cy="5181600"/>
          </a:xfrm>
          <a:prstGeom prst="rect">
            <a:avLst/>
          </a:prstGeom>
          <a:noFill/>
          <a:ln w="9525">
            <a:noFill/>
            <a:miter lim="800000"/>
            <a:headEnd/>
            <a:tailEnd/>
          </a:ln>
        </p:spPr>
      </p:pic>
      <p:sp>
        <p:nvSpPr>
          <p:cNvPr id="3" name="TextBox 2"/>
          <p:cNvSpPr txBox="1"/>
          <p:nvPr/>
        </p:nvSpPr>
        <p:spPr>
          <a:xfrm>
            <a:off x="685800" y="76200"/>
            <a:ext cx="7696200" cy="369332"/>
          </a:xfrm>
          <a:prstGeom prst="rect">
            <a:avLst/>
          </a:prstGeom>
          <a:noFill/>
        </p:spPr>
        <p:txBody>
          <a:bodyPr wrap="square" rtlCol="0">
            <a:spAutoFit/>
          </a:bodyPr>
          <a:lstStyle/>
          <a:p>
            <a:pPr algn="ctr"/>
            <a:r>
              <a:rPr lang="en-US" dirty="0" smtClean="0">
                <a:latin typeface="Garamond" pitchFamily="18" charset="0"/>
              </a:rPr>
              <a:t>SCAN Data at the National Water and Climate Center</a:t>
            </a:r>
            <a:endParaRPr lang="en-US" dirty="0">
              <a:latin typeface="Garamond" pitchFamily="18" charset="0"/>
            </a:endParaRPr>
          </a:p>
        </p:txBody>
      </p:sp>
      <p:sp>
        <p:nvSpPr>
          <p:cNvPr id="4" name="TextBox 3"/>
          <p:cNvSpPr txBox="1"/>
          <p:nvPr/>
        </p:nvSpPr>
        <p:spPr>
          <a:xfrm>
            <a:off x="533400" y="381000"/>
            <a:ext cx="8229600" cy="1532727"/>
          </a:xfrm>
          <a:prstGeom prst="rect">
            <a:avLst/>
          </a:prstGeom>
          <a:noFill/>
        </p:spPr>
        <p:txBody>
          <a:bodyPr wrap="square" rtlCol="0">
            <a:spAutoFit/>
          </a:bodyPr>
          <a:lstStyle/>
          <a:p>
            <a:pPr>
              <a:lnSpc>
                <a:spcPct val="90000"/>
              </a:lnSpc>
              <a:buClr>
                <a:schemeClr val="accent6">
                  <a:lumMod val="75000"/>
                </a:schemeClr>
              </a:buClr>
              <a:buFont typeface="Wingdings 2" pitchFamily="18" charset="2"/>
              <a:buChar char="ð"/>
            </a:pPr>
            <a:r>
              <a:rPr lang="en-US" sz="1600" dirty="0" smtClean="0">
                <a:latin typeface="Garamond" pitchFamily="18" charset="0"/>
              </a:rPr>
              <a:t>SCAN sites can provide base data for deriving the Air: Soil Temperature Offset; try to select one based on MLRA or similar physiographic province; EROS Data Center would not be representative of western South Dakota, just the Prairie Coteau</a:t>
            </a:r>
          </a:p>
          <a:p>
            <a:pPr>
              <a:lnSpc>
                <a:spcPct val="90000"/>
              </a:lnSpc>
              <a:buClr>
                <a:schemeClr val="accent6">
                  <a:lumMod val="75000"/>
                </a:schemeClr>
              </a:buClr>
              <a:buFont typeface="Wingdings 2" pitchFamily="18" charset="2"/>
              <a:buChar char="ð"/>
            </a:pPr>
            <a:r>
              <a:rPr lang="en-US" sz="1600" dirty="0" smtClean="0">
                <a:latin typeface="Garamond" pitchFamily="18" charset="0"/>
              </a:rPr>
              <a:t>Ag Expt Stations were often the only sources of past soil temperature data</a:t>
            </a:r>
          </a:p>
          <a:p>
            <a:endParaRPr lang="en-US" dirty="0" smtClean="0"/>
          </a:p>
          <a:p>
            <a:endParaRPr lang="en-US" dirty="0"/>
          </a:p>
        </p:txBody>
      </p:sp>
      <p:sp>
        <p:nvSpPr>
          <p:cNvPr id="5" name="Oval 4"/>
          <p:cNvSpPr/>
          <p:nvPr/>
        </p:nvSpPr>
        <p:spPr>
          <a:xfrm>
            <a:off x="4983480" y="4907280"/>
            <a:ext cx="274320" cy="274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H="1">
            <a:off x="5334000" y="5029200"/>
            <a:ext cx="1828800" cy="152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0400" y="4775745"/>
            <a:ext cx="1524000" cy="482055"/>
          </a:xfrm>
          <a:prstGeom prst="rect">
            <a:avLst/>
          </a:prstGeom>
          <a:noFill/>
        </p:spPr>
        <p:txBody>
          <a:bodyPr wrap="square" rtlCol="0">
            <a:spAutoFit/>
          </a:bodyPr>
          <a:lstStyle/>
          <a:p>
            <a:pPr algn="ctr">
              <a:lnSpc>
                <a:spcPct val="90000"/>
              </a:lnSpc>
            </a:pPr>
            <a:r>
              <a:rPr lang="en-US" sz="1400" b="1" dirty="0" smtClean="0">
                <a:latin typeface="Garamond" pitchFamily="18" charset="0"/>
              </a:rPr>
              <a:t>Mammoth Cave SCAN Site</a:t>
            </a:r>
            <a:endParaRPr lang="en-US" sz="1400" b="1" dirty="0">
              <a:latin typeface="Garamond" pitchFamily="18" charset="0"/>
            </a:endParaRPr>
          </a:p>
        </p:txBody>
      </p:sp>
      <p:sp>
        <p:nvSpPr>
          <p:cNvPr id="10" name="Oval 9"/>
          <p:cNvSpPr/>
          <p:nvPr/>
        </p:nvSpPr>
        <p:spPr>
          <a:xfrm>
            <a:off x="4191000" y="4343400"/>
            <a:ext cx="274320" cy="27432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33800" y="4495800"/>
            <a:ext cx="274320" cy="27432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629400" y="2514600"/>
            <a:ext cx="2286000" cy="2225225"/>
          </a:xfrm>
          <a:prstGeom prst="rect">
            <a:avLst/>
          </a:prstGeom>
          <a:noFill/>
        </p:spPr>
        <p:txBody>
          <a:bodyPr wrap="square" rtlCol="0">
            <a:spAutoFit/>
          </a:bodyPr>
          <a:lstStyle/>
          <a:p>
            <a:pPr>
              <a:lnSpc>
                <a:spcPct val="90000"/>
              </a:lnSpc>
              <a:buClr>
                <a:schemeClr val="accent6">
                  <a:lumMod val="75000"/>
                </a:schemeClr>
              </a:buClr>
              <a:buFont typeface="Wingdings 2" pitchFamily="18" charset="2"/>
              <a:buChar char="ð"/>
            </a:pPr>
            <a:r>
              <a:rPr lang="en-US" sz="1400" dirty="0" smtClean="0">
                <a:latin typeface="Garamond" pitchFamily="18" charset="0"/>
              </a:rPr>
              <a:t>SCAN total precipitation is often under-reported; use nearby NWS Coop Station for precipitation</a:t>
            </a:r>
          </a:p>
          <a:p>
            <a:pPr>
              <a:lnSpc>
                <a:spcPct val="90000"/>
              </a:lnSpc>
              <a:buClr>
                <a:schemeClr val="accent6">
                  <a:lumMod val="75000"/>
                </a:schemeClr>
              </a:buClr>
              <a:buFont typeface="Wingdings 2" pitchFamily="18" charset="2"/>
              <a:buChar char="ð"/>
            </a:pPr>
            <a:endParaRPr lang="en-US" sz="1400" dirty="0" smtClean="0">
              <a:latin typeface="Garamond" pitchFamily="18" charset="0"/>
            </a:endParaRPr>
          </a:p>
          <a:p>
            <a:pPr>
              <a:lnSpc>
                <a:spcPct val="90000"/>
              </a:lnSpc>
              <a:buClr>
                <a:schemeClr val="accent6">
                  <a:lumMod val="75000"/>
                </a:schemeClr>
              </a:buClr>
              <a:buFont typeface="Wingdings 2" pitchFamily="18" charset="2"/>
              <a:buChar char="ð"/>
            </a:pPr>
            <a:r>
              <a:rPr lang="en-US" sz="1400" dirty="0" smtClean="0">
                <a:latin typeface="Garamond" pitchFamily="18" charset="0"/>
              </a:rPr>
              <a:t>TAPS &amp; WETS tables for 30 year normals that can provide input data for jNSM</a:t>
            </a:r>
          </a:p>
          <a:p>
            <a:pPr>
              <a:lnSpc>
                <a:spcPct val="90000"/>
              </a:lnSpc>
              <a:buClr>
                <a:schemeClr val="accent6">
                  <a:lumMod val="75000"/>
                </a:schemeClr>
              </a:buClr>
              <a:buFont typeface="Wingdings 2" pitchFamily="18" charset="2"/>
              <a:buChar char="ð"/>
            </a:pPr>
            <a:endParaRPr lang="en-US" sz="1400" dirty="0" smtClean="0">
              <a:latin typeface="Garamond" pitchFamily="18" charset="0"/>
            </a:endParaRPr>
          </a:p>
          <a:p>
            <a:pPr>
              <a:lnSpc>
                <a:spcPct val="90000"/>
              </a:lnSpc>
              <a:buClr>
                <a:schemeClr val="accent6">
                  <a:lumMod val="75000"/>
                </a:schemeClr>
              </a:buClr>
              <a:buFont typeface="Wingdings 2" pitchFamily="18" charset="2"/>
              <a:buChar char="ð"/>
            </a:pPr>
            <a:r>
              <a:rPr lang="en-US" sz="1400" dirty="0" smtClean="0">
                <a:latin typeface="Garamond" pitchFamily="18" charset="0"/>
              </a:rPr>
              <a:t> SCAN sites have &lt;30 yr records </a:t>
            </a:r>
            <a:endParaRPr lang="en-US" sz="1400" dirty="0">
              <a:latin typeface="Garamond" pitchFamily="18" charset="0"/>
            </a:endParaRPr>
          </a:p>
        </p:txBody>
      </p:sp>
      <p:cxnSp>
        <p:nvCxnSpPr>
          <p:cNvPr id="14" name="Straight Arrow Connector 13"/>
          <p:cNvCxnSpPr/>
          <p:nvPr/>
        </p:nvCxnSpPr>
        <p:spPr>
          <a:xfrm flipV="1">
            <a:off x="2514600" y="4724400"/>
            <a:ext cx="1219200" cy="12954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00200" y="6096000"/>
            <a:ext cx="2209800" cy="523220"/>
          </a:xfrm>
          <a:prstGeom prst="rect">
            <a:avLst/>
          </a:prstGeom>
          <a:noFill/>
        </p:spPr>
        <p:txBody>
          <a:bodyPr wrap="square" rtlCol="0">
            <a:spAutoFit/>
          </a:bodyPr>
          <a:lstStyle/>
          <a:p>
            <a:r>
              <a:rPr lang="en-US" sz="1400" b="1" dirty="0" smtClean="0">
                <a:latin typeface="Garamond" pitchFamily="18" charset="0"/>
              </a:rPr>
              <a:t>Nunn LTER &amp; Torrington Expt Station</a:t>
            </a:r>
            <a:endParaRPr lang="en-US" sz="1400" b="1" dirty="0">
              <a:latin typeface="Garamond" pitchFamily="18" charset="0"/>
            </a:endParaRPr>
          </a:p>
        </p:txBody>
      </p:sp>
      <p:cxnSp>
        <p:nvCxnSpPr>
          <p:cNvPr id="17" name="Straight Arrow Connector 16"/>
          <p:cNvCxnSpPr>
            <a:endCxn id="10" idx="0"/>
          </p:cNvCxnSpPr>
          <p:nvPr/>
        </p:nvCxnSpPr>
        <p:spPr>
          <a:xfrm>
            <a:off x="3733800" y="3429000"/>
            <a:ext cx="594360" cy="9144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19400" y="3124200"/>
            <a:ext cx="1828800" cy="307777"/>
          </a:xfrm>
          <a:prstGeom prst="rect">
            <a:avLst/>
          </a:prstGeom>
          <a:noFill/>
        </p:spPr>
        <p:txBody>
          <a:bodyPr wrap="square" rtlCol="0">
            <a:spAutoFit/>
          </a:bodyPr>
          <a:lstStyle/>
          <a:p>
            <a:r>
              <a:rPr lang="en-US" sz="1400" b="1" dirty="0" smtClean="0">
                <a:latin typeface="Garamond" pitchFamily="18" charset="0"/>
              </a:rPr>
              <a:t>EROS Data Center</a:t>
            </a:r>
            <a:endParaRPr lang="en-US" sz="1400" b="1" dirty="0">
              <a:latin typeface="Garamond"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
            <a:ext cx="7696200" cy="369332"/>
          </a:xfrm>
          <a:prstGeom prst="rect">
            <a:avLst/>
          </a:prstGeom>
          <a:noFill/>
        </p:spPr>
        <p:txBody>
          <a:bodyPr wrap="square" rtlCol="0">
            <a:spAutoFit/>
          </a:bodyPr>
          <a:lstStyle/>
          <a:p>
            <a:pPr algn="ctr"/>
            <a:r>
              <a:rPr lang="en-US" dirty="0" smtClean="0">
                <a:latin typeface="+mj-lt"/>
              </a:rPr>
              <a:t>SCAN Data at the National Water and Climate Center</a:t>
            </a:r>
            <a:endParaRPr lang="en-US" dirty="0">
              <a:latin typeface="+mj-lt"/>
            </a:endParaRPr>
          </a:p>
        </p:txBody>
      </p:sp>
      <p:pic>
        <p:nvPicPr>
          <p:cNvPr id="32770" name="Picture 2"/>
          <p:cNvPicPr>
            <a:picLocks noChangeAspect="1" noChangeArrowheads="1"/>
          </p:cNvPicPr>
          <p:nvPr/>
        </p:nvPicPr>
        <p:blipFill>
          <a:blip r:embed="rId3" cstate="print"/>
          <a:srcRect l="625" t="7000" r="3750" b="8000"/>
          <a:stretch>
            <a:fillRect/>
          </a:stretch>
        </p:blipFill>
        <p:spPr bwMode="auto">
          <a:xfrm>
            <a:off x="152400" y="533400"/>
            <a:ext cx="8763000" cy="4868333"/>
          </a:xfrm>
          <a:prstGeom prst="rect">
            <a:avLst/>
          </a:prstGeom>
          <a:noFill/>
          <a:ln w="9525">
            <a:noFill/>
            <a:miter lim="800000"/>
            <a:headEnd/>
            <a:tailEnd/>
          </a:ln>
        </p:spPr>
      </p:pic>
      <p:sp>
        <p:nvSpPr>
          <p:cNvPr id="5" name="TextBox 4"/>
          <p:cNvSpPr txBox="1"/>
          <p:nvPr/>
        </p:nvSpPr>
        <p:spPr>
          <a:xfrm>
            <a:off x="609600" y="5410200"/>
            <a:ext cx="8229600" cy="1200329"/>
          </a:xfrm>
          <a:prstGeom prst="rect">
            <a:avLst/>
          </a:prstGeom>
          <a:noFill/>
        </p:spPr>
        <p:txBody>
          <a:bodyPr wrap="square" rtlCol="0">
            <a:spAutoFit/>
          </a:bodyPr>
          <a:lstStyle/>
          <a:p>
            <a:pPr>
              <a:lnSpc>
                <a:spcPct val="80000"/>
              </a:lnSpc>
              <a:buClr>
                <a:schemeClr val="accent6">
                  <a:lumMod val="75000"/>
                </a:schemeClr>
              </a:buClr>
              <a:buFont typeface="Wingdings 2" pitchFamily="18" charset="2"/>
              <a:buChar char="ð"/>
            </a:pPr>
            <a:r>
              <a:rPr lang="en-US" dirty="0" smtClean="0">
                <a:latin typeface="Garamond" pitchFamily="18" charset="0"/>
              </a:rPr>
              <a:t>Mammoth Cave SCAN Site has data from 2003-2011; the interface allows you to download one year at a time; precipitation data is suspect in the colder regions</a:t>
            </a:r>
          </a:p>
          <a:p>
            <a:pPr>
              <a:lnSpc>
                <a:spcPct val="80000"/>
              </a:lnSpc>
              <a:buClr>
                <a:schemeClr val="accent6">
                  <a:lumMod val="75000"/>
                </a:schemeClr>
              </a:buClr>
              <a:buFont typeface="Wingdings 2" pitchFamily="18" charset="2"/>
              <a:buChar char="ð"/>
            </a:pPr>
            <a:r>
              <a:rPr lang="en-US" dirty="0" smtClean="0">
                <a:latin typeface="Garamond" pitchFamily="18" charset="0"/>
              </a:rPr>
              <a:t>Download for “All Sensors; Daily, CSV, Calendar Year, and All Days”</a:t>
            </a:r>
          </a:p>
          <a:p>
            <a:pPr>
              <a:lnSpc>
                <a:spcPct val="80000"/>
              </a:lnSpc>
              <a:buClr>
                <a:schemeClr val="accent6">
                  <a:lumMod val="75000"/>
                </a:schemeClr>
              </a:buClr>
              <a:buFont typeface="Wingdings 2" pitchFamily="18" charset="2"/>
              <a:buChar char="ð"/>
            </a:pPr>
            <a:r>
              <a:rPr lang="en-US" dirty="0" smtClean="0">
                <a:latin typeface="Garamond" pitchFamily="18" charset="0"/>
              </a:rPr>
              <a:t>Watch for dead sensors in the data, missing months and years for sensors</a:t>
            </a:r>
          </a:p>
          <a:p>
            <a:pPr>
              <a:lnSpc>
                <a:spcPct val="80000"/>
              </a:lnSpc>
              <a:buClr>
                <a:schemeClr val="accent6">
                  <a:lumMod val="75000"/>
                </a:schemeClr>
              </a:buClr>
              <a:buFont typeface="Wingdings 2" pitchFamily="18" charset="2"/>
              <a:buChar char="ð"/>
            </a:pPr>
            <a:r>
              <a:rPr lang="en-US" dirty="0" smtClean="0">
                <a:latin typeface="Garamond" pitchFamily="18" charset="0"/>
              </a:rPr>
              <a:t>Some SCAN sites have multiple soil temperature sensors at various depths </a:t>
            </a:r>
            <a:endParaRPr lang="en-US" dirty="0">
              <a:latin typeface="Garamond" pitchFamily="18" charset="0"/>
            </a:endParaRPr>
          </a:p>
        </p:txBody>
      </p:sp>
      <p:sp>
        <p:nvSpPr>
          <p:cNvPr id="3" name="Down Arrow 2"/>
          <p:cNvSpPr/>
          <p:nvPr/>
        </p:nvSpPr>
        <p:spPr>
          <a:xfrm rot="19126773">
            <a:off x="1235413" y="2401702"/>
            <a:ext cx="228600" cy="1524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52400"/>
            <a:ext cx="8229600" cy="461665"/>
          </a:xfrm>
          <a:prstGeom prst="rect">
            <a:avLst/>
          </a:prstGeom>
          <a:noFill/>
        </p:spPr>
        <p:txBody>
          <a:bodyPr wrap="square" rtlCol="0">
            <a:spAutoFit/>
          </a:bodyPr>
          <a:lstStyle/>
          <a:p>
            <a:pPr algn="ctr"/>
            <a:r>
              <a:rPr lang="en-US" sz="2400" dirty="0" smtClean="0">
                <a:latin typeface="Garamond" pitchFamily="18" charset="0"/>
              </a:rPr>
              <a:t>SCAN Site at Mammoth Cave National Park, KY 1/2011</a:t>
            </a:r>
            <a:endParaRPr lang="en-US" sz="2400" dirty="0">
              <a:latin typeface="Garamond" pitchFamily="18" charset="0"/>
            </a:endParaRPr>
          </a:p>
        </p:txBody>
      </p:sp>
      <p:graphicFrame>
        <p:nvGraphicFramePr>
          <p:cNvPr id="9" name="Table 8"/>
          <p:cNvGraphicFramePr>
            <a:graphicFrameLocks noGrp="1"/>
          </p:cNvGraphicFramePr>
          <p:nvPr/>
        </p:nvGraphicFramePr>
        <p:xfrm>
          <a:off x="381000" y="990600"/>
          <a:ext cx="8458201" cy="5486400"/>
        </p:xfrm>
        <a:graphic>
          <a:graphicData uri="http://schemas.openxmlformats.org/drawingml/2006/table">
            <a:tbl>
              <a:tblPr/>
              <a:tblGrid>
                <a:gridCol w="366913"/>
                <a:gridCol w="539579"/>
                <a:gridCol w="834549"/>
                <a:gridCol w="815364"/>
                <a:gridCol w="824957"/>
                <a:gridCol w="827354"/>
                <a:gridCol w="827354"/>
                <a:gridCol w="827354"/>
                <a:gridCol w="884910"/>
                <a:gridCol w="884910"/>
                <a:gridCol w="824957"/>
              </a:tblGrid>
              <a:tr h="171450">
                <a:tc>
                  <a:txBody>
                    <a:bodyPr/>
                    <a:lstStyle/>
                    <a:p>
                      <a:pPr algn="ctr" fontAlgn="b"/>
                      <a:r>
                        <a:rPr lang="en-US" sz="600" b="0" i="0" u="none" strike="noStrike" dirty="0">
                          <a:solidFill>
                            <a:srgbClr val="000000"/>
                          </a:solidFill>
                          <a:latin typeface="Calibri"/>
                        </a:rPr>
                        <a:t>Site Id</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Date</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TMAX.D-1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TMIN.D-1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TAVG.D-1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STO.I-1:-2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STO.I-1:-4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STO.I-1:-8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STO.I-1:-20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STO.I-1:-40 (degC) </a:t>
                      </a:r>
                    </a:p>
                  </a:txBody>
                  <a:tcPr marL="5195" marR="5195" marT="5195"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LRADT.D-1 (lang) </a:t>
                      </a:r>
                    </a:p>
                  </a:txBody>
                  <a:tcPr marL="5195" marR="5195" marT="5195" marB="0" anchor="b">
                    <a:lnL>
                      <a:noFill/>
                    </a:lnL>
                    <a:lnR>
                      <a:noFill/>
                    </a:lnR>
                    <a:lnT>
                      <a:noFill/>
                    </a:lnT>
                    <a:lnB>
                      <a:noFill/>
                    </a:lnB>
                    <a:solidFill>
                      <a:srgbClr val="D7E4BC"/>
                    </a:solidFill>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01/01/11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10.1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129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01/02/11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01/03/11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204</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01/04/11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-9.8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203</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01/05/11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9.2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200</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01/06/11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82</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01/07/11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174</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01/08/11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01/09/11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119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01/10/11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-16.2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156</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01/11/11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83</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01/12/11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35</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01/13/11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93</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01/14/11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186</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01/15/11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176</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01/16/11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169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01/17/11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146</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01/18/11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65</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01/19/11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27</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01/20/11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01/21/11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01/22/11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-13.9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-9.5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71</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01/23/11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-14.7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78</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01/24/11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109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01/25/11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38</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01/26/11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72</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01/27/11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8</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01/28/11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59</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01/29/11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158</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01/30/11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15.3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7.2</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3.4</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4.5</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5.0</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248</a:t>
                      </a:r>
                    </a:p>
                  </a:txBody>
                  <a:tcPr marL="5195" marR="5195" marT="5195" marB="0" anchor="b">
                    <a:lnL>
                      <a:noFill/>
                    </a:lnL>
                    <a:lnR>
                      <a:noFill/>
                    </a:lnR>
                    <a:lnT>
                      <a:noFill/>
                    </a:lnT>
                    <a:lnB>
                      <a:noFill/>
                    </a:lnB>
                  </a:tcPr>
                </a:tc>
              </a:tr>
              <a:tr h="171450">
                <a:tc>
                  <a:txBody>
                    <a:bodyPr/>
                    <a:lstStyle/>
                    <a:p>
                      <a:pPr algn="ctr" fontAlgn="b">
                        <a:lnSpc>
                          <a:spcPct val="80000"/>
                        </a:lnSpc>
                      </a:pPr>
                      <a:r>
                        <a:rPr lang="en-US" sz="600" b="0" i="0" u="none" strike="noStrike" dirty="0">
                          <a:solidFill>
                            <a:srgbClr val="000000"/>
                          </a:solidFill>
                          <a:latin typeface="Calibri"/>
                        </a:rPr>
                        <a:t>2079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01/31/11</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13.7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-1.7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4.7</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5.6</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5.9</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6.8</a:t>
                      </a:r>
                    </a:p>
                  </a:txBody>
                  <a:tcPr marL="5195" marR="5195" marT="5195" marB="0" anchor="b">
                    <a:lnL>
                      <a:noFill/>
                    </a:lnL>
                    <a:lnR>
                      <a:noFill/>
                    </a:lnR>
                    <a:lnT>
                      <a:noFill/>
                    </a:lnT>
                    <a:lnB>
                      <a:noFill/>
                    </a:lnB>
                  </a:tcPr>
                </a:tc>
                <a:tc>
                  <a:txBody>
                    <a:bodyPr/>
                    <a:lstStyle/>
                    <a:p>
                      <a:pPr algn="ctr" fontAlgn="b">
                        <a:lnSpc>
                          <a:spcPct val="80000"/>
                        </a:lnSpc>
                      </a:pPr>
                      <a:r>
                        <a:rPr lang="en-US" sz="600" b="0" i="0" u="none" strike="noStrike" dirty="0">
                          <a:solidFill>
                            <a:srgbClr val="000000"/>
                          </a:solidFill>
                          <a:latin typeface="Calibri"/>
                        </a:rPr>
                        <a:t>230</a:t>
                      </a:r>
                    </a:p>
                  </a:txBody>
                  <a:tcPr marL="5195" marR="5195" marT="5195" marB="0" anchor="b">
                    <a:lnL>
                      <a:noFill/>
                    </a:lnL>
                    <a:lnR>
                      <a:noFill/>
                    </a:lnR>
                    <a:lnT>
                      <a:noFill/>
                    </a:lnT>
                    <a:lnB>
                      <a:noFill/>
                    </a:lnB>
                  </a:tcPr>
                </a:tc>
              </a:tr>
            </a:tbl>
          </a:graphicData>
        </a:graphic>
      </p:graphicFrame>
      <p:sp>
        <p:nvSpPr>
          <p:cNvPr id="10" name="TextBox 9"/>
          <p:cNvSpPr txBox="1"/>
          <p:nvPr/>
        </p:nvSpPr>
        <p:spPr>
          <a:xfrm>
            <a:off x="381000" y="609600"/>
            <a:ext cx="8458200" cy="338554"/>
          </a:xfrm>
          <a:prstGeom prst="rect">
            <a:avLst/>
          </a:prstGeom>
          <a:noFill/>
        </p:spPr>
        <p:txBody>
          <a:bodyPr wrap="square" rtlCol="0">
            <a:spAutoFit/>
          </a:bodyPr>
          <a:lstStyle/>
          <a:p>
            <a:pPr>
              <a:buClr>
                <a:schemeClr val="accent6">
                  <a:lumMod val="75000"/>
                </a:schemeClr>
              </a:buClr>
              <a:buFont typeface="Wingdings 2" pitchFamily="18" charset="2"/>
              <a:buChar char="ð"/>
            </a:pPr>
            <a:r>
              <a:rPr lang="en-US" sz="1600" dirty="0" smtClean="0">
                <a:latin typeface="Garamond" pitchFamily="18" charset="0"/>
              </a:rPr>
              <a:t>Typical table (.csv) downloaded from SCAN site; comparing Tavg &amp; STO at -20 in for the OFFSET</a:t>
            </a:r>
            <a:endParaRPr lang="en-US" sz="1600" dirty="0">
              <a:latin typeface="Garamond"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28600"/>
            <a:ext cx="8229600" cy="461665"/>
          </a:xfrm>
          <a:prstGeom prst="rect">
            <a:avLst/>
          </a:prstGeom>
          <a:noFill/>
        </p:spPr>
        <p:txBody>
          <a:bodyPr wrap="square" rtlCol="0">
            <a:spAutoFit/>
          </a:bodyPr>
          <a:lstStyle/>
          <a:p>
            <a:pPr algn="ctr"/>
            <a:r>
              <a:rPr lang="en-US" sz="2400" dirty="0" smtClean="0">
                <a:latin typeface="Garamond" pitchFamily="18" charset="0"/>
              </a:rPr>
              <a:t>SCAN Site at Mammoth Cave National Park, KY</a:t>
            </a:r>
            <a:endParaRPr lang="en-US" sz="2400" dirty="0">
              <a:latin typeface="Garamond" pitchFamily="18" charset="0"/>
            </a:endParaRPr>
          </a:p>
        </p:txBody>
      </p:sp>
      <p:graphicFrame>
        <p:nvGraphicFramePr>
          <p:cNvPr id="4" name="Table 3"/>
          <p:cNvGraphicFramePr>
            <a:graphicFrameLocks noGrp="1"/>
          </p:cNvGraphicFramePr>
          <p:nvPr/>
        </p:nvGraphicFramePr>
        <p:xfrm>
          <a:off x="457200" y="2514603"/>
          <a:ext cx="8229603" cy="3733797"/>
        </p:xfrm>
        <a:graphic>
          <a:graphicData uri="http://schemas.openxmlformats.org/drawingml/2006/table">
            <a:tbl>
              <a:tblPr/>
              <a:tblGrid>
                <a:gridCol w="447235"/>
                <a:gridCol w="447235"/>
                <a:gridCol w="810615"/>
                <a:gridCol w="791979"/>
                <a:gridCol w="801297"/>
                <a:gridCol w="803627"/>
                <a:gridCol w="803627"/>
                <a:gridCol w="803627"/>
                <a:gridCol w="859532"/>
                <a:gridCol w="859532"/>
                <a:gridCol w="801297"/>
              </a:tblGrid>
              <a:tr h="162339">
                <a:tc>
                  <a:txBody>
                    <a:bodyPr/>
                    <a:lstStyle/>
                    <a:p>
                      <a:pPr algn="ctr" fontAlgn="b"/>
                      <a:r>
                        <a:rPr lang="en-US" sz="600" b="0" i="0" u="none" strike="noStrike" dirty="0">
                          <a:solidFill>
                            <a:srgbClr val="000000"/>
                          </a:solidFill>
                          <a:latin typeface="Calibri"/>
                        </a:rPr>
                        <a:t>Site Id</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Date</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TMAX.D-1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TMIN.D-1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TAVG.D-1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STO.I-1:-2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STO.I-1:-4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STO.I-1:-8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STO.I-1:-20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STO.I-1:-40 (degC) </a:t>
                      </a:r>
                    </a:p>
                  </a:txBody>
                  <a:tcPr marL="5184" marR="5184" marT="5184" marB="0" anchor="b">
                    <a:lnL>
                      <a:noFill/>
                    </a:lnL>
                    <a:lnR>
                      <a:noFill/>
                    </a:lnR>
                    <a:lnT>
                      <a:noFill/>
                    </a:lnT>
                    <a:lnB>
                      <a:noFill/>
                    </a:lnB>
                    <a:solidFill>
                      <a:srgbClr val="D7E4BC"/>
                    </a:solidFill>
                  </a:tcPr>
                </a:tc>
                <a:tc>
                  <a:txBody>
                    <a:bodyPr/>
                    <a:lstStyle/>
                    <a:p>
                      <a:pPr algn="ctr" fontAlgn="b"/>
                      <a:r>
                        <a:rPr lang="en-US" sz="600" b="0" i="0" u="none" strike="noStrike" dirty="0">
                          <a:solidFill>
                            <a:srgbClr val="000000"/>
                          </a:solidFill>
                          <a:latin typeface="Calibri"/>
                        </a:rPr>
                        <a:t>LRADT.D-1 (lang) </a:t>
                      </a:r>
                    </a:p>
                  </a:txBody>
                  <a:tcPr marL="5184" marR="5184" marT="5184" marB="0" anchor="b">
                    <a:lnL>
                      <a:noFill/>
                    </a:lnL>
                    <a:lnR>
                      <a:noFill/>
                    </a:lnR>
                    <a:lnT>
                      <a:noFill/>
                    </a:lnT>
                    <a:lnB>
                      <a:noFill/>
                    </a:lnB>
                    <a:solidFill>
                      <a:srgbClr val="D7E4BC"/>
                    </a:solidFill>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09/20/11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73</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09/21/11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118</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09/22/11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281</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09/23/11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346</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09/24/11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237</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09/25/11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218</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09/26/11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319</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09/27/11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22.3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324</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09/28/11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260</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09/29/11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275</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09/30/11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356</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09/30/11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-99.9</a:t>
                      </a:r>
                    </a:p>
                  </a:txBody>
                  <a:tcPr marL="5184" marR="5184" marT="5184" marB="0" anchor="b">
                    <a:lnL>
                      <a:noFill/>
                    </a:lnL>
                    <a:lnR>
                      <a:noFill/>
                    </a:lnR>
                    <a:lnT>
                      <a:noFill/>
                    </a:lnT>
                    <a:lnB>
                      <a:noFill/>
                    </a:lnB>
                    <a:solidFill>
                      <a:srgbClr val="F79646"/>
                    </a:solidFill>
                  </a:tcPr>
                </a:tc>
                <a:tc>
                  <a:txBody>
                    <a:bodyPr/>
                    <a:lstStyle/>
                    <a:p>
                      <a:pPr algn="ctr" fontAlgn="b"/>
                      <a:r>
                        <a:rPr lang="en-US" sz="600" b="0" i="0" u="none" strike="noStrike" dirty="0">
                          <a:solidFill>
                            <a:srgbClr val="000000"/>
                          </a:solidFill>
                          <a:latin typeface="Calibri"/>
                        </a:rPr>
                        <a:t>-100</a:t>
                      </a:r>
                    </a:p>
                  </a:txBody>
                  <a:tcPr marL="5184" marR="5184" marT="5184" marB="0" anchor="b">
                    <a:lnL>
                      <a:noFill/>
                    </a:lnL>
                    <a:lnR>
                      <a:noFill/>
                    </a:lnR>
                    <a:lnT>
                      <a:noFill/>
                    </a:lnT>
                    <a:lnB>
                      <a:noFill/>
                    </a:lnB>
                    <a:solidFill>
                      <a:srgbClr val="F79646"/>
                    </a:solidFill>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10/01/11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323</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10/02/11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283</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10/03/11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373</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10/04/11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359</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10/05/11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348</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10/06/11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344</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10/07/11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29.9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337</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10/08/11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333</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10/09/11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27.4</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15.8</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17.7</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19.0</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343</a:t>
                      </a:r>
                    </a:p>
                  </a:txBody>
                  <a:tcPr marL="5184" marR="5184" marT="5184" marB="0" anchor="b">
                    <a:lnL>
                      <a:noFill/>
                    </a:lnL>
                    <a:lnR>
                      <a:noFill/>
                    </a:lnR>
                    <a:lnT>
                      <a:noFill/>
                    </a:lnT>
                    <a:lnB>
                      <a:noFill/>
                    </a:lnB>
                  </a:tcPr>
                </a:tc>
              </a:tr>
              <a:tr h="162339">
                <a:tc>
                  <a:txBody>
                    <a:bodyPr/>
                    <a:lstStyle/>
                    <a:p>
                      <a:pPr algn="ctr" fontAlgn="b"/>
                      <a:r>
                        <a:rPr lang="en-US" sz="600" b="0" i="0" u="none" strike="noStrike" dirty="0">
                          <a:solidFill>
                            <a:srgbClr val="000000"/>
                          </a:solidFill>
                          <a:latin typeface="Calibri"/>
                        </a:rPr>
                        <a:t>2079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10/10/11</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25.2</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8.5</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16.6</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18.3</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18.9</a:t>
                      </a:r>
                    </a:p>
                  </a:txBody>
                  <a:tcPr marL="5184" marR="5184" marT="5184"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230</a:t>
                      </a:r>
                    </a:p>
                  </a:txBody>
                  <a:tcPr marL="5184" marR="5184" marT="5184" marB="0" anchor="b">
                    <a:lnL>
                      <a:noFill/>
                    </a:lnL>
                    <a:lnR>
                      <a:noFill/>
                    </a:lnR>
                    <a:lnT>
                      <a:noFill/>
                    </a:lnT>
                    <a:lnB>
                      <a:noFill/>
                    </a:lnB>
                  </a:tcPr>
                </a:tc>
              </a:tr>
            </a:tbl>
          </a:graphicData>
        </a:graphic>
      </p:graphicFrame>
      <p:sp>
        <p:nvSpPr>
          <p:cNvPr id="5" name="TextBox 4"/>
          <p:cNvSpPr txBox="1"/>
          <p:nvPr/>
        </p:nvSpPr>
        <p:spPr>
          <a:xfrm>
            <a:off x="457200" y="609600"/>
            <a:ext cx="8153400" cy="1865126"/>
          </a:xfrm>
          <a:prstGeom prst="rect">
            <a:avLst/>
          </a:prstGeom>
          <a:noFill/>
        </p:spPr>
        <p:txBody>
          <a:bodyPr wrap="square" rtlCol="0">
            <a:spAutoFit/>
          </a:bodyPr>
          <a:lstStyle/>
          <a:p>
            <a:pPr>
              <a:lnSpc>
                <a:spcPct val="90000"/>
              </a:lnSpc>
              <a:buClr>
                <a:schemeClr val="accent6">
                  <a:lumMod val="75000"/>
                </a:schemeClr>
              </a:buClr>
              <a:buFont typeface="Wingdings 2" pitchFamily="18" charset="2"/>
              <a:buChar char="ð"/>
            </a:pPr>
            <a:r>
              <a:rPr lang="en-US" sz="1600" dirty="0" smtClean="0">
                <a:latin typeface="Garamond" pitchFamily="18" charset="0"/>
                <a:cs typeface="Times New Roman" pitchFamily="18" charset="0"/>
              </a:rPr>
              <a:t>Review data for missing values (-99.9)</a:t>
            </a:r>
          </a:p>
          <a:p>
            <a:pPr>
              <a:lnSpc>
                <a:spcPct val="90000"/>
              </a:lnSpc>
              <a:buClr>
                <a:schemeClr val="accent6">
                  <a:lumMod val="75000"/>
                </a:schemeClr>
              </a:buClr>
              <a:buFont typeface="Wingdings 2" pitchFamily="18" charset="2"/>
              <a:buChar char="ð"/>
            </a:pPr>
            <a:r>
              <a:rPr lang="en-US" sz="1600" dirty="0" smtClean="0">
                <a:latin typeface="Garamond" pitchFamily="18" charset="0"/>
                <a:cs typeface="Times New Roman" pitchFamily="18" charset="0"/>
              </a:rPr>
              <a:t>Reformat temperature data; Tmax, Tmin, &amp; Tavg for air temperatures; soil sensors labeled STO; may need to plug air temperatures from neighboring NWS Coop Stations; STO (at 20 in) values lack diurnal variation and easier to plug</a:t>
            </a:r>
          </a:p>
          <a:p>
            <a:pPr>
              <a:lnSpc>
                <a:spcPct val="90000"/>
              </a:lnSpc>
              <a:buClr>
                <a:schemeClr val="accent6">
                  <a:lumMod val="75000"/>
                </a:schemeClr>
              </a:buClr>
              <a:buFont typeface="Wingdings 2" pitchFamily="18" charset="2"/>
              <a:buChar char="ð"/>
            </a:pPr>
            <a:r>
              <a:rPr lang="en-US" sz="1600" dirty="0" smtClean="0">
                <a:latin typeface="Garamond" pitchFamily="18" charset="0"/>
                <a:cs typeface="Times New Roman" pitchFamily="18" charset="0"/>
              </a:rPr>
              <a:t>Delete out the duplicate </a:t>
            </a:r>
            <a:r>
              <a:rPr lang="en-US" sz="1600" b="1" dirty="0" smtClean="0">
                <a:latin typeface="Garamond" pitchFamily="18" charset="0"/>
                <a:cs typeface="Times New Roman" pitchFamily="18" charset="0"/>
              </a:rPr>
              <a:t>09/30/20?? </a:t>
            </a:r>
            <a:r>
              <a:rPr lang="en-US" sz="1600" dirty="0" smtClean="0">
                <a:latin typeface="Garamond" pitchFamily="18" charset="0"/>
                <a:cs typeface="Times New Roman" pitchFamily="18" charset="0"/>
              </a:rPr>
              <a:t>entries of -99.9</a:t>
            </a:r>
          </a:p>
          <a:p>
            <a:pPr>
              <a:lnSpc>
                <a:spcPct val="90000"/>
              </a:lnSpc>
              <a:buClr>
                <a:schemeClr val="accent6">
                  <a:lumMod val="75000"/>
                </a:schemeClr>
              </a:buClr>
              <a:buFont typeface="Wingdings 2" pitchFamily="18" charset="2"/>
              <a:buChar char="ð"/>
            </a:pPr>
            <a:r>
              <a:rPr lang="en-US" sz="1600" dirty="0" smtClean="0">
                <a:latin typeface="Garamond" pitchFamily="18" charset="0"/>
                <a:cs typeface="Times New Roman" pitchFamily="18" charset="0"/>
              </a:rPr>
              <a:t>Make sure data set is serially complete before running statistics</a:t>
            </a:r>
          </a:p>
          <a:p>
            <a:pPr>
              <a:lnSpc>
                <a:spcPct val="90000"/>
              </a:lnSpc>
              <a:buClr>
                <a:schemeClr val="accent6">
                  <a:lumMod val="75000"/>
                </a:schemeClr>
              </a:buClr>
              <a:buFont typeface="Wingdings 2" pitchFamily="18" charset="2"/>
              <a:buChar char="ð"/>
            </a:pPr>
            <a:r>
              <a:rPr lang="en-US" sz="1600" dirty="0" smtClean="0">
                <a:latin typeface="Garamond" pitchFamily="18" charset="0"/>
                <a:cs typeface="Times New Roman" pitchFamily="18" charset="0"/>
              </a:rPr>
              <a:t>OFFSET is MAST = MAAT + </a:t>
            </a:r>
            <a:r>
              <a:rPr lang="en-US" sz="1600" i="1" dirty="0" smtClean="0">
                <a:latin typeface="Garamond" pitchFamily="18" charset="0"/>
                <a:cs typeface="Times New Roman" pitchFamily="18" charset="0"/>
              </a:rPr>
              <a:t>X</a:t>
            </a:r>
            <a:r>
              <a:rPr lang="en-US" sz="1600" dirty="0" smtClean="0">
                <a:latin typeface="Garamond" pitchFamily="18" charset="0"/>
                <a:cs typeface="Times New Roman" pitchFamily="18" charset="0"/>
              </a:rPr>
              <a:t>;  </a:t>
            </a:r>
            <a:r>
              <a:rPr lang="en-US" sz="1600" i="1" dirty="0" smtClean="0">
                <a:latin typeface="Garamond" pitchFamily="18" charset="0"/>
                <a:cs typeface="Times New Roman" pitchFamily="18" charset="0"/>
              </a:rPr>
              <a:t>X</a:t>
            </a:r>
            <a:r>
              <a:rPr lang="en-US" sz="1600" dirty="0" smtClean="0">
                <a:latin typeface="Garamond" pitchFamily="18" charset="0"/>
                <a:cs typeface="Times New Roman" pitchFamily="18" charset="0"/>
              </a:rPr>
              <a:t> is a </a:t>
            </a:r>
            <a:r>
              <a:rPr lang="en-US" sz="1600" i="1" dirty="0" smtClean="0">
                <a:latin typeface="Garamond" pitchFamily="18" charset="0"/>
                <a:cs typeface="Times New Roman" pitchFamily="18" charset="0"/>
              </a:rPr>
              <a:t>f(relative humidity, solar radiation, soil moisture, rock fragments, wind speed </a:t>
            </a:r>
            <a:r>
              <a:rPr lang="en-US" sz="1600" dirty="0" smtClean="0">
                <a:latin typeface="Garamond" pitchFamily="18" charset="0"/>
                <a:cs typeface="Times New Roman" pitchFamily="18" charset="0"/>
              </a:rPr>
              <a:t>&amp;</a:t>
            </a:r>
            <a:r>
              <a:rPr lang="en-US" sz="1600" i="1" dirty="0" smtClean="0">
                <a:latin typeface="Garamond" pitchFamily="18" charset="0"/>
                <a:cs typeface="Times New Roman" pitchFamily="18" charset="0"/>
              </a:rPr>
              <a:t> direction, snowcover, soil drainage class, soil organic matter, and albedo)</a:t>
            </a:r>
            <a:endParaRPr lang="en-US" sz="1600" i="1" dirty="0">
              <a:latin typeface="Garamond"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587258023"/>
              </p:ext>
            </p:extLst>
          </p:nvPr>
        </p:nvGraphicFramePr>
        <p:xfrm>
          <a:off x="-228600" y="838200"/>
          <a:ext cx="9601200" cy="5381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155272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609600"/>
          <a:ext cx="9144000" cy="55625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38200" y="457200"/>
            <a:ext cx="7620000" cy="400110"/>
          </a:xfrm>
          <a:prstGeom prst="rect">
            <a:avLst/>
          </a:prstGeom>
          <a:noFill/>
        </p:spPr>
        <p:txBody>
          <a:bodyPr wrap="square" rtlCol="0">
            <a:spAutoFit/>
          </a:bodyPr>
          <a:lstStyle/>
          <a:p>
            <a:pPr algn="ctr"/>
            <a:r>
              <a:rPr lang="en-US" sz="2000" dirty="0" smtClean="0">
                <a:latin typeface="Garamond" pitchFamily="18" charset="0"/>
              </a:rPr>
              <a:t>Mean Annual Soil Temperature with Depth at Mammoth Cave NP, KY</a:t>
            </a:r>
            <a:endParaRPr lang="en-US" sz="2000" dirty="0">
              <a:latin typeface="Garamond" pitchFamily="18" charset="0"/>
            </a:endParaRPr>
          </a:p>
        </p:txBody>
      </p:sp>
      <p:sp>
        <p:nvSpPr>
          <p:cNvPr id="4" name="TextBox 3"/>
          <p:cNvSpPr txBox="1"/>
          <p:nvPr/>
        </p:nvSpPr>
        <p:spPr>
          <a:xfrm>
            <a:off x="2438400" y="990600"/>
            <a:ext cx="4038600" cy="381000"/>
          </a:xfrm>
          <a:prstGeom prst="rect">
            <a:avLst/>
          </a:prstGeom>
          <a:noFill/>
        </p:spPr>
        <p:txBody>
          <a:bodyPr wrap="square" rtlCol="0">
            <a:spAutoFit/>
          </a:bodyPr>
          <a:lstStyle/>
          <a:p>
            <a:pPr algn="ctr"/>
            <a:r>
              <a:rPr lang="en-US" dirty="0" smtClean="0">
                <a:latin typeface="Garamond" pitchFamily="18" charset="0"/>
              </a:rPr>
              <a:t>MAST (</a:t>
            </a:r>
            <a:r>
              <a:rPr lang="en-US" baseline="30000" dirty="0" smtClean="0">
                <a:latin typeface="Garamond" pitchFamily="18" charset="0"/>
              </a:rPr>
              <a:t>o</a:t>
            </a:r>
            <a:r>
              <a:rPr lang="en-US" dirty="0" smtClean="0">
                <a:latin typeface="Garamond" pitchFamily="18" charset="0"/>
              </a:rPr>
              <a:t>C)</a:t>
            </a:r>
            <a:endParaRPr lang="en-US" dirty="0">
              <a:latin typeface="Garamond" pitchFamily="18" charset="0"/>
            </a:endParaRPr>
          </a:p>
        </p:txBody>
      </p:sp>
      <p:sp>
        <p:nvSpPr>
          <p:cNvPr id="5" name="TextBox 4"/>
          <p:cNvSpPr txBox="1"/>
          <p:nvPr/>
        </p:nvSpPr>
        <p:spPr>
          <a:xfrm>
            <a:off x="685800" y="5867400"/>
            <a:ext cx="7848600" cy="584775"/>
          </a:xfrm>
          <a:prstGeom prst="rect">
            <a:avLst/>
          </a:prstGeom>
          <a:noFill/>
        </p:spPr>
        <p:txBody>
          <a:bodyPr wrap="square" rtlCol="0">
            <a:spAutoFit/>
          </a:bodyPr>
          <a:lstStyle/>
          <a:p>
            <a:pPr>
              <a:buClr>
                <a:schemeClr val="accent1"/>
              </a:buClr>
              <a:buFont typeface="Wingdings" pitchFamily="2" charset="2"/>
              <a:buChar char="S"/>
            </a:pPr>
            <a:r>
              <a:rPr lang="en-US" sz="1600" dirty="0" smtClean="0">
                <a:latin typeface="Garamond" pitchFamily="18" charset="0"/>
              </a:rPr>
              <a:t>Derived from USDA/NRCS SCAN Site at Mammoth Cave National Park</a:t>
            </a:r>
          </a:p>
          <a:p>
            <a:pPr>
              <a:buClr>
                <a:schemeClr val="accent1"/>
              </a:buClr>
              <a:buFont typeface="Wingdings" pitchFamily="2" charset="2"/>
              <a:buChar char="S"/>
            </a:pPr>
            <a:r>
              <a:rPr lang="en-US" sz="1600" dirty="0" smtClean="0">
                <a:latin typeface="Garamond" pitchFamily="18" charset="0"/>
              </a:rPr>
              <a:t>MAST depth is 50 cm for soil temperature classes; soil temperature peaks at about 20 cm</a:t>
            </a:r>
            <a:endParaRPr lang="en-US" sz="1600" dirty="0">
              <a:latin typeface="Garamond" pitchFamily="18" charset="0"/>
            </a:endParaRPr>
          </a:p>
        </p:txBody>
      </p:sp>
      <p:sp>
        <p:nvSpPr>
          <p:cNvPr id="6" name="TextBox 5"/>
          <p:cNvSpPr txBox="1"/>
          <p:nvPr/>
        </p:nvSpPr>
        <p:spPr>
          <a:xfrm>
            <a:off x="2667000" y="2971800"/>
            <a:ext cx="1371600" cy="381000"/>
          </a:xfrm>
          <a:prstGeom prst="rect">
            <a:avLst/>
          </a:prstGeom>
          <a:noFill/>
        </p:spPr>
        <p:txBody>
          <a:bodyPr wrap="square" rtlCol="0">
            <a:spAutoFit/>
          </a:bodyPr>
          <a:lstStyle/>
          <a:p>
            <a:pPr algn="r"/>
            <a:r>
              <a:rPr lang="en-US" dirty="0" smtClean="0">
                <a:latin typeface="Garamond" pitchFamily="18" charset="0"/>
              </a:rPr>
              <a:t>Mesic</a:t>
            </a:r>
            <a:endParaRPr lang="en-US" dirty="0">
              <a:latin typeface="Garamond" pitchFamily="18" charset="0"/>
            </a:endParaRPr>
          </a:p>
        </p:txBody>
      </p:sp>
      <p:sp>
        <p:nvSpPr>
          <p:cNvPr id="7" name="TextBox 6"/>
          <p:cNvSpPr txBox="1"/>
          <p:nvPr/>
        </p:nvSpPr>
        <p:spPr>
          <a:xfrm>
            <a:off x="4038600" y="2971800"/>
            <a:ext cx="1447800" cy="381000"/>
          </a:xfrm>
          <a:prstGeom prst="rect">
            <a:avLst/>
          </a:prstGeom>
          <a:noFill/>
        </p:spPr>
        <p:txBody>
          <a:bodyPr wrap="square" rtlCol="0">
            <a:spAutoFit/>
          </a:bodyPr>
          <a:lstStyle/>
          <a:p>
            <a:r>
              <a:rPr lang="en-US" dirty="0" smtClean="0">
                <a:latin typeface="Garamond" pitchFamily="18" charset="0"/>
              </a:rPr>
              <a:t>Thermic</a:t>
            </a:r>
            <a:endParaRPr lang="en-US" dirty="0">
              <a:latin typeface="Garamond" pitchFamily="18" charset="0"/>
            </a:endParaRPr>
          </a:p>
        </p:txBody>
      </p:sp>
      <p:cxnSp>
        <p:nvCxnSpPr>
          <p:cNvPr id="9" name="Straight Arrow Connector 8"/>
          <p:cNvCxnSpPr/>
          <p:nvPr/>
        </p:nvCxnSpPr>
        <p:spPr>
          <a:xfrm>
            <a:off x="1447800" y="3276600"/>
            <a:ext cx="63246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364123" y="3183523"/>
            <a:ext cx="2286000" cy="338554"/>
          </a:xfrm>
          <a:prstGeom prst="rect">
            <a:avLst/>
          </a:prstGeom>
          <a:noFill/>
        </p:spPr>
        <p:txBody>
          <a:bodyPr wrap="square" rtlCol="0">
            <a:spAutoFit/>
          </a:bodyPr>
          <a:lstStyle/>
          <a:p>
            <a:pPr algn="ctr"/>
            <a:r>
              <a:rPr lang="en-US" sz="1600" dirty="0" smtClean="0">
                <a:latin typeface="Garamond" pitchFamily="18" charset="0"/>
              </a:rPr>
              <a:t>Soil Depth (cm)</a:t>
            </a:r>
            <a:endParaRPr lang="en-US" sz="1600" dirty="0">
              <a:latin typeface="Garamond" pitchFamily="18" charset="0"/>
            </a:endParaRPr>
          </a:p>
        </p:txBody>
      </p:sp>
    </p:spTree>
    <p:extLst>
      <p:ext uri="{BB962C8B-B14F-4D97-AF65-F5344CB8AC3E}">
        <p14:creationId xmlns:p14="http://schemas.microsoft.com/office/powerpoint/2010/main" xmlns="" val="1910919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rot="5400000">
            <a:off x="335861" y="-197538"/>
            <a:ext cx="8624674" cy="7772402"/>
          </a:xfrm>
        </p:spPr>
      </p:pic>
      <p:sp>
        <p:nvSpPr>
          <p:cNvPr id="6" name="TextBox 5"/>
          <p:cNvSpPr txBox="1"/>
          <p:nvPr/>
        </p:nvSpPr>
        <p:spPr>
          <a:xfrm rot="16200000">
            <a:off x="1298898" y="3530560"/>
            <a:ext cx="535724" cy="276999"/>
          </a:xfrm>
          <a:prstGeom prst="rect">
            <a:avLst/>
          </a:prstGeom>
          <a:noFill/>
        </p:spPr>
        <p:txBody>
          <a:bodyPr wrap="none" rtlCol="0">
            <a:spAutoFit/>
          </a:bodyPr>
          <a:lstStyle/>
          <a:p>
            <a:r>
              <a:rPr lang="en-US" sz="1200" dirty="0" smtClean="0">
                <a:solidFill>
                  <a:schemeClr val="bg1"/>
                </a:solidFill>
              </a:rPr>
              <a:t>Aquic</a:t>
            </a:r>
            <a:endParaRPr lang="en-US" dirty="0">
              <a:solidFill>
                <a:schemeClr val="bg1"/>
              </a:solidFill>
            </a:endParaRPr>
          </a:p>
        </p:txBody>
      </p:sp>
      <p:sp>
        <p:nvSpPr>
          <p:cNvPr id="7" name="TextBox 6"/>
          <p:cNvSpPr txBox="1"/>
          <p:nvPr/>
        </p:nvSpPr>
        <p:spPr>
          <a:xfrm>
            <a:off x="6052729" y="624096"/>
            <a:ext cx="824136" cy="338554"/>
          </a:xfrm>
          <a:prstGeom prst="rect">
            <a:avLst/>
          </a:prstGeom>
          <a:noFill/>
        </p:spPr>
        <p:txBody>
          <a:bodyPr wrap="none" rtlCol="0">
            <a:spAutoFit/>
          </a:bodyPr>
          <a:lstStyle/>
          <a:p>
            <a:r>
              <a:rPr lang="en-US" sz="1600" b="1" dirty="0" smtClean="0"/>
              <a:t>Perudic</a:t>
            </a:r>
            <a:endParaRPr lang="en-US" sz="1600" b="1" dirty="0"/>
          </a:p>
        </p:txBody>
      </p:sp>
      <p:sp>
        <p:nvSpPr>
          <p:cNvPr id="13" name="TextBox 12"/>
          <p:cNvSpPr txBox="1"/>
          <p:nvPr/>
        </p:nvSpPr>
        <p:spPr>
          <a:xfrm>
            <a:off x="6100947" y="1828800"/>
            <a:ext cx="566181" cy="338554"/>
          </a:xfrm>
          <a:prstGeom prst="rect">
            <a:avLst/>
          </a:prstGeom>
          <a:noFill/>
        </p:spPr>
        <p:txBody>
          <a:bodyPr wrap="none" rtlCol="0">
            <a:spAutoFit/>
          </a:bodyPr>
          <a:lstStyle/>
          <a:p>
            <a:r>
              <a:rPr lang="en-US" sz="1600" b="1" dirty="0" smtClean="0"/>
              <a:t>Udic</a:t>
            </a:r>
            <a:endParaRPr lang="en-US" sz="1600" b="1" dirty="0"/>
          </a:p>
        </p:txBody>
      </p:sp>
      <p:sp>
        <p:nvSpPr>
          <p:cNvPr id="15" name="TextBox 14"/>
          <p:cNvSpPr txBox="1"/>
          <p:nvPr/>
        </p:nvSpPr>
        <p:spPr>
          <a:xfrm>
            <a:off x="6079915" y="4267200"/>
            <a:ext cx="607154" cy="338554"/>
          </a:xfrm>
          <a:prstGeom prst="rect">
            <a:avLst/>
          </a:prstGeom>
          <a:noFill/>
        </p:spPr>
        <p:txBody>
          <a:bodyPr wrap="none" rtlCol="0">
            <a:spAutoFit/>
          </a:bodyPr>
          <a:lstStyle/>
          <a:p>
            <a:r>
              <a:rPr lang="en-US" sz="1600" b="1" dirty="0" smtClean="0"/>
              <a:t>Xeric</a:t>
            </a:r>
            <a:endParaRPr lang="en-US" sz="1600" b="1" dirty="0"/>
          </a:p>
        </p:txBody>
      </p:sp>
      <p:sp>
        <p:nvSpPr>
          <p:cNvPr id="16" name="TextBox 15"/>
          <p:cNvSpPr txBox="1"/>
          <p:nvPr/>
        </p:nvSpPr>
        <p:spPr>
          <a:xfrm>
            <a:off x="6058525" y="5590401"/>
            <a:ext cx="679994" cy="338554"/>
          </a:xfrm>
          <a:prstGeom prst="rect">
            <a:avLst/>
          </a:prstGeom>
          <a:noFill/>
        </p:spPr>
        <p:txBody>
          <a:bodyPr wrap="none" rtlCol="0">
            <a:spAutoFit/>
          </a:bodyPr>
          <a:lstStyle/>
          <a:p>
            <a:r>
              <a:rPr lang="en-US" sz="1600" b="1" dirty="0" smtClean="0"/>
              <a:t>Aridic</a:t>
            </a:r>
            <a:endParaRPr lang="en-US" sz="1600" b="1" dirty="0"/>
          </a:p>
        </p:txBody>
      </p:sp>
      <p:sp>
        <p:nvSpPr>
          <p:cNvPr id="19" name="TextBox 18"/>
          <p:cNvSpPr txBox="1"/>
          <p:nvPr/>
        </p:nvSpPr>
        <p:spPr>
          <a:xfrm>
            <a:off x="3267407" y="-109954"/>
            <a:ext cx="3135866" cy="338554"/>
          </a:xfrm>
          <a:prstGeom prst="rect">
            <a:avLst/>
          </a:prstGeom>
          <a:noFill/>
        </p:spPr>
        <p:txBody>
          <a:bodyPr wrap="square" rtlCol="0">
            <a:spAutoFit/>
          </a:bodyPr>
          <a:lstStyle/>
          <a:p>
            <a:pPr algn="ctr"/>
            <a:r>
              <a:rPr lang="en-US" sz="1600" dirty="0" smtClean="0"/>
              <a:t>Soil Moisture Regime Basics</a:t>
            </a:r>
            <a:r>
              <a:rPr lang="en-US" sz="1200" dirty="0" smtClean="0"/>
              <a:t> 1), 2)</a:t>
            </a:r>
            <a:endParaRPr lang="en-US" sz="1200" dirty="0"/>
          </a:p>
        </p:txBody>
      </p:sp>
      <p:sp>
        <p:nvSpPr>
          <p:cNvPr id="21" name="TextBox 20"/>
          <p:cNvSpPr txBox="1"/>
          <p:nvPr/>
        </p:nvSpPr>
        <p:spPr>
          <a:xfrm>
            <a:off x="3020407" y="1905000"/>
            <a:ext cx="925125" cy="307777"/>
          </a:xfrm>
          <a:prstGeom prst="rect">
            <a:avLst/>
          </a:prstGeom>
          <a:noFill/>
        </p:spPr>
        <p:txBody>
          <a:bodyPr wrap="none" rtlCol="0">
            <a:spAutoFit/>
          </a:bodyPr>
          <a:lstStyle/>
          <a:p>
            <a:r>
              <a:rPr lang="en-US" sz="1400" dirty="0" smtClean="0"/>
              <a:t>Typic </a:t>
            </a:r>
            <a:r>
              <a:rPr lang="en-US" sz="1400" dirty="0"/>
              <a:t>U</a:t>
            </a:r>
            <a:r>
              <a:rPr lang="en-US" sz="1400" dirty="0" smtClean="0"/>
              <a:t>dic</a:t>
            </a:r>
            <a:endParaRPr lang="en-US" sz="1400" dirty="0"/>
          </a:p>
        </p:txBody>
      </p:sp>
      <p:sp>
        <p:nvSpPr>
          <p:cNvPr id="22" name="TextBox 21"/>
          <p:cNvSpPr txBox="1"/>
          <p:nvPr/>
        </p:nvSpPr>
        <p:spPr>
          <a:xfrm>
            <a:off x="2819400" y="3124199"/>
            <a:ext cx="1268424" cy="307777"/>
          </a:xfrm>
          <a:prstGeom prst="rect">
            <a:avLst/>
          </a:prstGeom>
          <a:noFill/>
        </p:spPr>
        <p:txBody>
          <a:bodyPr wrap="none" rtlCol="0">
            <a:spAutoFit/>
          </a:bodyPr>
          <a:lstStyle/>
          <a:p>
            <a:r>
              <a:rPr lang="en-US" sz="1400" dirty="0" smtClean="0"/>
              <a:t>Wet Tempustic</a:t>
            </a:r>
            <a:endParaRPr lang="en-US" sz="1400" dirty="0"/>
          </a:p>
        </p:txBody>
      </p:sp>
      <p:sp>
        <p:nvSpPr>
          <p:cNvPr id="23" name="TextBox 22"/>
          <p:cNvSpPr txBox="1"/>
          <p:nvPr/>
        </p:nvSpPr>
        <p:spPr>
          <a:xfrm>
            <a:off x="2971800" y="4481899"/>
            <a:ext cx="956993" cy="307777"/>
          </a:xfrm>
          <a:prstGeom prst="rect">
            <a:avLst/>
          </a:prstGeom>
          <a:noFill/>
        </p:spPr>
        <p:txBody>
          <a:bodyPr wrap="none" rtlCol="0">
            <a:spAutoFit/>
          </a:bodyPr>
          <a:lstStyle/>
          <a:p>
            <a:r>
              <a:rPr lang="en-US" sz="1400" dirty="0" smtClean="0"/>
              <a:t>Typic Xeric</a:t>
            </a:r>
            <a:endParaRPr lang="en-US" sz="1400" dirty="0"/>
          </a:p>
        </p:txBody>
      </p:sp>
      <p:sp>
        <p:nvSpPr>
          <p:cNvPr id="24" name="TextBox 23"/>
          <p:cNvSpPr txBox="1"/>
          <p:nvPr/>
        </p:nvSpPr>
        <p:spPr>
          <a:xfrm>
            <a:off x="2955368" y="5658981"/>
            <a:ext cx="1056508" cy="307777"/>
          </a:xfrm>
          <a:prstGeom prst="rect">
            <a:avLst/>
          </a:prstGeom>
          <a:noFill/>
        </p:spPr>
        <p:txBody>
          <a:bodyPr wrap="none" rtlCol="0">
            <a:spAutoFit/>
          </a:bodyPr>
          <a:lstStyle/>
          <a:p>
            <a:r>
              <a:rPr lang="en-US" sz="1400" dirty="0" smtClean="0">
                <a:solidFill>
                  <a:schemeClr val="bg1"/>
                </a:solidFill>
              </a:rPr>
              <a:t>Weak Aridic</a:t>
            </a:r>
            <a:endParaRPr lang="en-US" sz="1400" dirty="0">
              <a:solidFill>
                <a:schemeClr val="bg1"/>
              </a:solidFill>
            </a:endParaRPr>
          </a:p>
        </p:txBody>
      </p:sp>
      <p:sp>
        <p:nvSpPr>
          <p:cNvPr id="25" name="TextBox 24"/>
          <p:cNvSpPr txBox="1"/>
          <p:nvPr/>
        </p:nvSpPr>
        <p:spPr>
          <a:xfrm>
            <a:off x="3048846" y="609600"/>
            <a:ext cx="744435" cy="307777"/>
          </a:xfrm>
          <a:prstGeom prst="rect">
            <a:avLst/>
          </a:prstGeom>
          <a:noFill/>
        </p:spPr>
        <p:txBody>
          <a:bodyPr wrap="none" rtlCol="0">
            <a:spAutoFit/>
          </a:bodyPr>
          <a:lstStyle/>
          <a:p>
            <a:r>
              <a:rPr lang="en-US" sz="1400" b="1" dirty="0" smtClean="0"/>
              <a:t>Perudic</a:t>
            </a:r>
            <a:endParaRPr lang="en-US" sz="1400" b="1" dirty="0"/>
          </a:p>
        </p:txBody>
      </p:sp>
      <p:sp>
        <p:nvSpPr>
          <p:cNvPr id="26" name="TextBox 25"/>
          <p:cNvSpPr txBox="1"/>
          <p:nvPr/>
        </p:nvSpPr>
        <p:spPr>
          <a:xfrm>
            <a:off x="2819400" y="3525798"/>
            <a:ext cx="1338380" cy="307777"/>
          </a:xfrm>
          <a:prstGeom prst="rect">
            <a:avLst/>
          </a:prstGeom>
          <a:noFill/>
        </p:spPr>
        <p:txBody>
          <a:bodyPr wrap="none" rtlCol="0">
            <a:spAutoFit/>
          </a:bodyPr>
          <a:lstStyle/>
          <a:p>
            <a:r>
              <a:rPr lang="en-US" sz="1400" dirty="0" smtClean="0"/>
              <a:t>Typic Tempustic</a:t>
            </a:r>
            <a:endParaRPr lang="en-US" sz="1400" dirty="0"/>
          </a:p>
        </p:txBody>
      </p:sp>
      <p:sp>
        <p:nvSpPr>
          <p:cNvPr id="27" name="TextBox 26"/>
          <p:cNvSpPr txBox="1"/>
          <p:nvPr/>
        </p:nvSpPr>
        <p:spPr>
          <a:xfrm>
            <a:off x="2819400" y="3920698"/>
            <a:ext cx="1323889" cy="307777"/>
          </a:xfrm>
          <a:prstGeom prst="rect">
            <a:avLst/>
          </a:prstGeom>
          <a:noFill/>
        </p:spPr>
        <p:txBody>
          <a:bodyPr wrap="none" rtlCol="0">
            <a:spAutoFit/>
          </a:bodyPr>
          <a:lstStyle/>
          <a:p>
            <a:r>
              <a:rPr lang="en-US" sz="1400" dirty="0" smtClean="0"/>
              <a:t>Xeric Tempustic</a:t>
            </a:r>
            <a:endParaRPr lang="en-US" sz="1400" dirty="0"/>
          </a:p>
        </p:txBody>
      </p:sp>
      <p:sp>
        <p:nvSpPr>
          <p:cNvPr id="28" name="TextBox 27"/>
          <p:cNvSpPr txBox="1"/>
          <p:nvPr/>
        </p:nvSpPr>
        <p:spPr>
          <a:xfrm>
            <a:off x="2860857" y="2666998"/>
            <a:ext cx="1185902" cy="307777"/>
          </a:xfrm>
          <a:prstGeom prst="rect">
            <a:avLst/>
          </a:prstGeom>
          <a:noFill/>
        </p:spPr>
        <p:txBody>
          <a:bodyPr wrap="none" rtlCol="0">
            <a:spAutoFit/>
          </a:bodyPr>
          <a:lstStyle/>
          <a:p>
            <a:r>
              <a:rPr lang="en-US" sz="1400" dirty="0" smtClean="0"/>
              <a:t>Dry Tempudic</a:t>
            </a:r>
            <a:endParaRPr lang="en-US" sz="1400" dirty="0"/>
          </a:p>
        </p:txBody>
      </p:sp>
      <p:sp>
        <p:nvSpPr>
          <p:cNvPr id="29" name="TextBox 28"/>
          <p:cNvSpPr txBox="1"/>
          <p:nvPr/>
        </p:nvSpPr>
        <p:spPr>
          <a:xfrm>
            <a:off x="3048000" y="5130016"/>
            <a:ext cx="839397" cy="307777"/>
          </a:xfrm>
          <a:prstGeom prst="rect">
            <a:avLst/>
          </a:prstGeom>
          <a:noFill/>
        </p:spPr>
        <p:txBody>
          <a:bodyPr wrap="none" rtlCol="0">
            <a:spAutoFit/>
          </a:bodyPr>
          <a:lstStyle/>
          <a:p>
            <a:r>
              <a:rPr lang="en-US" sz="1400" dirty="0" smtClean="0"/>
              <a:t>Dry Xeric</a:t>
            </a:r>
            <a:endParaRPr lang="en-US" sz="1400" dirty="0"/>
          </a:p>
        </p:txBody>
      </p:sp>
      <p:sp>
        <p:nvSpPr>
          <p:cNvPr id="30" name="TextBox 29"/>
          <p:cNvSpPr txBox="1"/>
          <p:nvPr/>
        </p:nvSpPr>
        <p:spPr>
          <a:xfrm>
            <a:off x="2971800" y="6047601"/>
            <a:ext cx="1018099" cy="307777"/>
          </a:xfrm>
          <a:prstGeom prst="rect">
            <a:avLst/>
          </a:prstGeom>
          <a:noFill/>
        </p:spPr>
        <p:txBody>
          <a:bodyPr wrap="none" rtlCol="0">
            <a:spAutoFit/>
          </a:bodyPr>
          <a:lstStyle/>
          <a:p>
            <a:r>
              <a:rPr lang="en-US" sz="1400" dirty="0" smtClean="0">
                <a:solidFill>
                  <a:schemeClr val="bg1"/>
                </a:solidFill>
              </a:rPr>
              <a:t>Typic Aridic</a:t>
            </a:r>
            <a:endParaRPr lang="en-US" sz="1400" dirty="0">
              <a:solidFill>
                <a:schemeClr val="bg1"/>
              </a:solidFill>
            </a:endParaRPr>
          </a:p>
        </p:txBody>
      </p:sp>
      <p:sp>
        <p:nvSpPr>
          <p:cNvPr id="31" name="TextBox 30"/>
          <p:cNvSpPr txBox="1"/>
          <p:nvPr/>
        </p:nvSpPr>
        <p:spPr>
          <a:xfrm>
            <a:off x="2895600" y="6477000"/>
            <a:ext cx="1255215" cy="307777"/>
          </a:xfrm>
          <a:prstGeom prst="rect">
            <a:avLst/>
          </a:prstGeom>
          <a:noFill/>
        </p:spPr>
        <p:txBody>
          <a:bodyPr wrap="none" rtlCol="0">
            <a:spAutoFit/>
          </a:bodyPr>
          <a:lstStyle/>
          <a:p>
            <a:r>
              <a:rPr lang="en-US" sz="1400" dirty="0" smtClean="0">
                <a:solidFill>
                  <a:schemeClr val="bg1"/>
                </a:solidFill>
              </a:rPr>
              <a:t>Extreme Aridic</a:t>
            </a:r>
            <a:endParaRPr lang="en-US" sz="1400" dirty="0">
              <a:solidFill>
                <a:schemeClr val="bg1"/>
              </a:solidFill>
            </a:endParaRPr>
          </a:p>
        </p:txBody>
      </p:sp>
      <p:sp>
        <p:nvSpPr>
          <p:cNvPr id="36" name="TextBox 35"/>
          <p:cNvSpPr txBox="1"/>
          <p:nvPr/>
        </p:nvSpPr>
        <p:spPr>
          <a:xfrm>
            <a:off x="5029200" y="2113000"/>
            <a:ext cx="2819400" cy="830997"/>
          </a:xfrm>
          <a:prstGeom prst="rect">
            <a:avLst/>
          </a:prstGeom>
          <a:noFill/>
        </p:spPr>
        <p:txBody>
          <a:bodyPr wrap="square" rtlCol="0">
            <a:spAutoFit/>
          </a:bodyPr>
          <a:lstStyle/>
          <a:p>
            <a:pPr algn="ctr"/>
            <a:r>
              <a:rPr lang="en-US" sz="1600" dirty="0" smtClean="0"/>
              <a:t>Dry &lt; 90 cumulative days or </a:t>
            </a:r>
          </a:p>
          <a:p>
            <a:pPr algn="ctr"/>
            <a:r>
              <a:rPr lang="en-US" sz="1600" dirty="0" smtClean="0"/>
              <a:t>dry in all parts &lt; 45 consecutive days in summer</a:t>
            </a:r>
            <a:endParaRPr lang="en-US" sz="1600" dirty="0"/>
          </a:p>
        </p:txBody>
      </p:sp>
      <p:sp>
        <p:nvSpPr>
          <p:cNvPr id="37" name="TextBox 36"/>
          <p:cNvSpPr txBox="1"/>
          <p:nvPr/>
        </p:nvSpPr>
        <p:spPr>
          <a:xfrm>
            <a:off x="5105400" y="3276600"/>
            <a:ext cx="2743200" cy="1077218"/>
          </a:xfrm>
          <a:prstGeom prst="rect">
            <a:avLst/>
          </a:prstGeom>
          <a:noFill/>
        </p:spPr>
        <p:txBody>
          <a:bodyPr wrap="square" rtlCol="0">
            <a:spAutoFit/>
          </a:bodyPr>
          <a:lstStyle/>
          <a:p>
            <a:pPr algn="ctr"/>
            <a:r>
              <a:rPr lang="en-US" sz="1600" dirty="0" smtClean="0"/>
              <a:t>Dry in some part for ≥ 90 cumulative days, but dry in all parts for &lt; 45 consecutive days in summer</a:t>
            </a:r>
            <a:endParaRPr lang="en-US" sz="1600" dirty="0"/>
          </a:p>
        </p:txBody>
      </p:sp>
      <p:sp>
        <p:nvSpPr>
          <p:cNvPr id="38" name="TextBox 37"/>
          <p:cNvSpPr txBox="1"/>
          <p:nvPr/>
        </p:nvSpPr>
        <p:spPr>
          <a:xfrm>
            <a:off x="5029200" y="4485382"/>
            <a:ext cx="2895600" cy="1077218"/>
          </a:xfrm>
          <a:prstGeom prst="rect">
            <a:avLst/>
          </a:prstGeom>
          <a:noFill/>
        </p:spPr>
        <p:txBody>
          <a:bodyPr wrap="square" rtlCol="0">
            <a:spAutoFit/>
          </a:bodyPr>
          <a:lstStyle/>
          <a:p>
            <a:pPr algn="ctr"/>
            <a:r>
              <a:rPr lang="en-US" sz="1600" dirty="0" smtClean="0"/>
              <a:t>Dry in all parts for</a:t>
            </a:r>
            <a:br>
              <a:rPr lang="en-US" sz="1600" dirty="0" smtClean="0"/>
            </a:br>
            <a:r>
              <a:rPr lang="en-US" sz="1600" dirty="0" smtClean="0"/>
              <a:t>  ≥ 45 consecutive days in summer and moist in all parts </a:t>
            </a:r>
            <a:br>
              <a:rPr lang="en-US" sz="1600" dirty="0" smtClean="0"/>
            </a:br>
            <a:r>
              <a:rPr lang="en-US" sz="1600" u="sng" dirty="0" smtClean="0"/>
              <a:t>&gt; </a:t>
            </a:r>
            <a:r>
              <a:rPr lang="en-US" sz="1600" dirty="0" smtClean="0"/>
              <a:t>45 consecutive days in winter</a:t>
            </a:r>
            <a:endParaRPr lang="en-US" sz="1600" dirty="0"/>
          </a:p>
        </p:txBody>
      </p:sp>
      <p:sp>
        <p:nvSpPr>
          <p:cNvPr id="39" name="TextBox 38"/>
          <p:cNvSpPr txBox="1"/>
          <p:nvPr/>
        </p:nvSpPr>
        <p:spPr>
          <a:xfrm>
            <a:off x="5181600" y="5791200"/>
            <a:ext cx="2667000" cy="1077218"/>
          </a:xfrm>
          <a:prstGeom prst="rect">
            <a:avLst/>
          </a:prstGeom>
          <a:noFill/>
        </p:spPr>
        <p:txBody>
          <a:bodyPr wrap="square" rtlCol="0">
            <a:spAutoFit/>
          </a:bodyPr>
          <a:lstStyle/>
          <a:p>
            <a:pPr algn="ctr"/>
            <a:r>
              <a:rPr lang="en-US" sz="1600" dirty="0" smtClean="0">
                <a:solidFill>
                  <a:schemeClr val="bg1"/>
                </a:solidFill>
              </a:rPr>
              <a:t>Dry &gt; half cumulative days when soil temp &gt; 5</a:t>
            </a:r>
            <a:r>
              <a:rPr lang="en-US" sz="1600" baseline="30000" dirty="0" smtClean="0">
                <a:solidFill>
                  <a:schemeClr val="bg1"/>
                </a:solidFill>
              </a:rPr>
              <a:t>o</a:t>
            </a:r>
            <a:r>
              <a:rPr lang="en-US" sz="1600" dirty="0" smtClean="0">
                <a:solidFill>
                  <a:schemeClr val="bg1"/>
                </a:solidFill>
              </a:rPr>
              <a:t>C and  </a:t>
            </a:r>
          </a:p>
          <a:p>
            <a:pPr algn="ctr"/>
            <a:r>
              <a:rPr lang="en-US" sz="1600" dirty="0" smtClean="0">
                <a:solidFill>
                  <a:schemeClr val="bg1"/>
                </a:solidFill>
              </a:rPr>
              <a:t>Moist &lt; 90 consecutive days</a:t>
            </a:r>
          </a:p>
          <a:p>
            <a:pPr algn="ctr"/>
            <a:r>
              <a:rPr lang="en-US" sz="1600" dirty="0" smtClean="0">
                <a:solidFill>
                  <a:schemeClr val="bg1"/>
                </a:solidFill>
              </a:rPr>
              <a:t>when soil temp &gt; 8</a:t>
            </a:r>
            <a:r>
              <a:rPr lang="en-US" sz="1600" baseline="30000" dirty="0" smtClean="0">
                <a:solidFill>
                  <a:schemeClr val="bg1"/>
                </a:solidFill>
              </a:rPr>
              <a:t>o</a:t>
            </a:r>
            <a:r>
              <a:rPr lang="en-US" sz="1600" dirty="0" smtClean="0">
                <a:solidFill>
                  <a:schemeClr val="bg1"/>
                </a:solidFill>
              </a:rPr>
              <a:t>C</a:t>
            </a:r>
          </a:p>
        </p:txBody>
      </p:sp>
      <p:sp>
        <p:nvSpPr>
          <p:cNvPr id="40" name="TextBox 39"/>
          <p:cNvSpPr txBox="1"/>
          <p:nvPr/>
        </p:nvSpPr>
        <p:spPr>
          <a:xfrm>
            <a:off x="5331031" y="3048000"/>
            <a:ext cx="2441369" cy="338554"/>
          </a:xfrm>
          <a:prstGeom prst="rect">
            <a:avLst/>
          </a:prstGeom>
          <a:noFill/>
        </p:spPr>
        <p:txBody>
          <a:bodyPr wrap="square" rtlCol="0">
            <a:spAutoFit/>
          </a:bodyPr>
          <a:lstStyle/>
          <a:p>
            <a:pPr algn="r"/>
            <a:r>
              <a:rPr lang="en-US" sz="1600" b="1" dirty="0" smtClean="0"/>
              <a:t>Ustic</a:t>
            </a:r>
            <a:r>
              <a:rPr lang="en-US" sz="1200" b="1" dirty="0" smtClean="0"/>
              <a:t> </a:t>
            </a:r>
            <a:r>
              <a:rPr lang="en-US" sz="1200" dirty="0" smtClean="0"/>
              <a:t> - *No Ustic/Cryic in 1975)</a:t>
            </a:r>
            <a:endParaRPr lang="en-US" sz="1200" dirty="0"/>
          </a:p>
        </p:txBody>
      </p:sp>
      <p:sp>
        <p:nvSpPr>
          <p:cNvPr id="41" name="TextBox 40"/>
          <p:cNvSpPr txBox="1"/>
          <p:nvPr/>
        </p:nvSpPr>
        <p:spPr>
          <a:xfrm>
            <a:off x="5029200" y="76200"/>
            <a:ext cx="3124200" cy="276999"/>
          </a:xfrm>
          <a:prstGeom prst="rect">
            <a:avLst/>
          </a:prstGeom>
          <a:noFill/>
        </p:spPr>
        <p:txBody>
          <a:bodyPr wrap="square" rtlCol="0">
            <a:spAutoFit/>
          </a:bodyPr>
          <a:lstStyle/>
          <a:p>
            <a:r>
              <a:rPr lang="en-US" sz="1200" dirty="0" smtClean="0"/>
              <a:t>Soil Taxonomy (Ag Handbook  436 1975, 1999)</a:t>
            </a:r>
            <a:endParaRPr lang="en-US" sz="1200" dirty="0"/>
          </a:p>
        </p:txBody>
      </p:sp>
      <p:sp>
        <p:nvSpPr>
          <p:cNvPr id="44" name="TextBox 43"/>
          <p:cNvSpPr txBox="1"/>
          <p:nvPr/>
        </p:nvSpPr>
        <p:spPr>
          <a:xfrm>
            <a:off x="5257800" y="276880"/>
            <a:ext cx="2286000" cy="261610"/>
          </a:xfrm>
          <a:prstGeom prst="rect">
            <a:avLst/>
          </a:prstGeom>
          <a:noFill/>
        </p:spPr>
        <p:txBody>
          <a:bodyPr wrap="square" rtlCol="0">
            <a:spAutoFit/>
          </a:bodyPr>
          <a:lstStyle/>
          <a:p>
            <a:pPr algn="ctr"/>
            <a:r>
              <a:rPr lang="en-US" sz="1100" dirty="0" smtClean="0"/>
              <a:t>Soil Moisture Control Section = SMCS</a:t>
            </a:r>
            <a:endParaRPr lang="en-US" sz="1100" dirty="0"/>
          </a:p>
        </p:txBody>
      </p:sp>
      <p:sp>
        <p:nvSpPr>
          <p:cNvPr id="45" name="TextBox 44"/>
          <p:cNvSpPr txBox="1"/>
          <p:nvPr/>
        </p:nvSpPr>
        <p:spPr>
          <a:xfrm>
            <a:off x="5105400" y="914400"/>
            <a:ext cx="2667000" cy="830997"/>
          </a:xfrm>
          <a:prstGeom prst="rect">
            <a:avLst/>
          </a:prstGeom>
          <a:noFill/>
        </p:spPr>
        <p:txBody>
          <a:bodyPr wrap="square" rtlCol="0">
            <a:spAutoFit/>
          </a:bodyPr>
          <a:lstStyle/>
          <a:p>
            <a:pPr algn="ctr"/>
            <a:r>
              <a:rPr lang="en-US" sz="1600" dirty="0" smtClean="0"/>
              <a:t>Precipitation exceeds ET in all months</a:t>
            </a:r>
          </a:p>
          <a:p>
            <a:pPr algn="ctr"/>
            <a:r>
              <a:rPr lang="en-US" sz="1600" dirty="0" smtClean="0"/>
              <a:t>-Soil is always moist</a:t>
            </a:r>
            <a:endParaRPr lang="en-US" sz="1600" dirty="0"/>
          </a:p>
        </p:txBody>
      </p:sp>
      <p:sp>
        <p:nvSpPr>
          <p:cNvPr id="32" name="TextBox 31"/>
          <p:cNvSpPr txBox="1"/>
          <p:nvPr/>
        </p:nvSpPr>
        <p:spPr>
          <a:xfrm>
            <a:off x="2057400" y="914400"/>
            <a:ext cx="2667000" cy="830997"/>
          </a:xfrm>
          <a:prstGeom prst="rect">
            <a:avLst/>
          </a:prstGeom>
          <a:noFill/>
        </p:spPr>
        <p:txBody>
          <a:bodyPr wrap="square" rtlCol="0">
            <a:spAutoFit/>
          </a:bodyPr>
          <a:lstStyle/>
          <a:p>
            <a:pPr algn="ctr"/>
            <a:r>
              <a:rPr lang="en-US" sz="1600" dirty="0" smtClean="0"/>
              <a:t>Precipitation exceeds ET in all months</a:t>
            </a:r>
          </a:p>
          <a:p>
            <a:pPr algn="ctr"/>
            <a:r>
              <a:rPr lang="en-US" sz="1600" dirty="0" smtClean="0"/>
              <a:t>-Soil is always moist</a:t>
            </a:r>
            <a:endParaRPr lang="en-US" sz="1600" dirty="0"/>
          </a:p>
        </p:txBody>
      </p:sp>
      <p:sp>
        <p:nvSpPr>
          <p:cNvPr id="33" name="TextBox 32"/>
          <p:cNvSpPr txBox="1"/>
          <p:nvPr/>
        </p:nvSpPr>
        <p:spPr>
          <a:xfrm rot="16200000">
            <a:off x="-732637" y="3458363"/>
            <a:ext cx="3777585" cy="430887"/>
          </a:xfrm>
          <a:prstGeom prst="rect">
            <a:avLst/>
          </a:prstGeom>
          <a:noFill/>
        </p:spPr>
        <p:txBody>
          <a:bodyPr wrap="square" rtlCol="0">
            <a:spAutoFit/>
          </a:bodyPr>
          <a:lstStyle/>
          <a:p>
            <a:pPr algn="ctr"/>
            <a:r>
              <a:rPr lang="en-US" sz="1100" dirty="0" smtClean="0"/>
              <a:t>Aquic  Moisture Regime is defined by saturation and reduction and connoted by the presence of redoximorphic features</a:t>
            </a:r>
          </a:p>
        </p:txBody>
      </p:sp>
      <p:sp>
        <p:nvSpPr>
          <p:cNvPr id="43" name="TextBox 42"/>
          <p:cNvSpPr txBox="1"/>
          <p:nvPr/>
        </p:nvSpPr>
        <p:spPr>
          <a:xfrm>
            <a:off x="1371600" y="76825"/>
            <a:ext cx="3810000" cy="461665"/>
          </a:xfrm>
          <a:prstGeom prst="rect">
            <a:avLst/>
          </a:prstGeom>
          <a:noFill/>
        </p:spPr>
        <p:txBody>
          <a:bodyPr wrap="square" rtlCol="0">
            <a:spAutoFit/>
          </a:bodyPr>
          <a:lstStyle/>
          <a:p>
            <a:pPr algn="ctr"/>
            <a:r>
              <a:rPr lang="en-US" sz="1200" dirty="0" smtClean="0"/>
              <a:t>Van Wambeke (1982) Proposed Subdivisions Temperate Climates;  Tropical Climates (“Trop-”) not listed here</a:t>
            </a:r>
            <a:endParaRPr lang="en-US" sz="1200" dirty="0"/>
          </a:p>
        </p:txBody>
      </p:sp>
      <p:sp>
        <p:nvSpPr>
          <p:cNvPr id="46" name="TextBox 45"/>
          <p:cNvSpPr txBox="1"/>
          <p:nvPr/>
        </p:nvSpPr>
        <p:spPr>
          <a:xfrm rot="16200000">
            <a:off x="6774849" y="3498249"/>
            <a:ext cx="3209836" cy="461665"/>
          </a:xfrm>
          <a:prstGeom prst="rect">
            <a:avLst/>
          </a:prstGeom>
          <a:noFill/>
        </p:spPr>
        <p:txBody>
          <a:bodyPr wrap="square" rtlCol="0">
            <a:spAutoFit/>
          </a:bodyPr>
          <a:lstStyle/>
          <a:p>
            <a:pPr marL="228600" indent="-228600">
              <a:buAutoNum type="arabicParenR"/>
            </a:pPr>
            <a:r>
              <a:rPr lang="en-US" sz="1200" dirty="0" smtClean="0"/>
              <a:t>See ST 1975, 1999 and KST 2010</a:t>
            </a:r>
          </a:p>
          <a:p>
            <a:pPr marL="228600" indent="-228600">
              <a:buAutoNum type="arabicParenR"/>
            </a:pPr>
            <a:r>
              <a:rPr lang="en-US" sz="1200" dirty="0" smtClean="0"/>
              <a:t>Criteria for SMRs are for “normal” years only</a:t>
            </a:r>
          </a:p>
        </p:txBody>
      </p:sp>
    </p:spTree>
    <p:extLst>
      <p:ext uri="{BB962C8B-B14F-4D97-AF65-F5344CB8AC3E}">
        <p14:creationId xmlns:p14="http://schemas.microsoft.com/office/powerpoint/2010/main" xmlns="" val="1482451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28600" y="685800"/>
          <a:ext cx="8686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118060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987111582"/>
              </p:ext>
            </p:extLst>
          </p:nvPr>
        </p:nvGraphicFramePr>
        <p:xfrm>
          <a:off x="1143000" y="685800"/>
          <a:ext cx="7162795" cy="2362200"/>
        </p:xfrm>
        <a:graphic>
          <a:graphicData uri="http://schemas.openxmlformats.org/drawingml/2006/table">
            <a:tbl>
              <a:tblPr/>
              <a:tblGrid>
                <a:gridCol w="719653"/>
                <a:gridCol w="719653"/>
                <a:gridCol w="1012012"/>
                <a:gridCol w="1113212"/>
                <a:gridCol w="719653"/>
                <a:gridCol w="719653"/>
                <a:gridCol w="719653"/>
                <a:gridCol w="719653"/>
                <a:gridCol w="719653"/>
              </a:tblGrid>
              <a:tr h="192049">
                <a:tc gridSpan="3">
                  <a:txBody>
                    <a:bodyPr/>
                    <a:lstStyle/>
                    <a:p>
                      <a:pPr algn="l" fontAlgn="b"/>
                      <a:r>
                        <a:rPr lang="en-US" sz="1100" b="1" i="0" u="none" strike="noStrike" dirty="0">
                          <a:solidFill>
                            <a:srgbClr val="000000"/>
                          </a:solidFill>
                          <a:latin typeface="Calibri"/>
                        </a:rPr>
                        <a:t>Mammoth Cave National Park, KY</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LAT</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LON</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Elev</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MAAT</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MAST</a:t>
                      </a: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Year</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MAAT</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MAST</a:t>
                      </a: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37.18</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86.03</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800</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60.6</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57.0</a:t>
                      </a: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2004</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56.9</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59.9</a:t>
                      </a:r>
                    </a:p>
                  </a:txBody>
                  <a:tcPr marL="9525" marR="9525" marT="9525" marB="0" anchor="b">
                    <a:lnL>
                      <a:noFill/>
                    </a:lnL>
                    <a:lnR>
                      <a:noFill/>
                    </a:lnR>
                    <a:lnT>
                      <a:noFill/>
                    </a:lnT>
                    <a:lnB>
                      <a:noFill/>
                    </a:lnB>
                  </a:tcPr>
                </a:tc>
                <a:tc>
                  <a:txBody>
                    <a:bodyPr/>
                    <a:lstStyle/>
                    <a:p>
                      <a:pPr algn="ctr"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2005</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57.4</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62.3</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2006</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57.4</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60.6</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2007</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58.6</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61.2</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2008</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56.0</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59.9</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2009</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56.0</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59.8</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2010</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56.4</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60.7</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192049">
                <a:tc>
                  <a:txBody>
                    <a:bodyPr/>
                    <a:lstStyle/>
                    <a:p>
                      <a:pPr algn="ctr" fontAlgn="b"/>
                      <a:r>
                        <a:rPr lang="en-US" sz="1100" b="1" i="0" u="none" strike="noStrike" dirty="0">
                          <a:solidFill>
                            <a:srgbClr val="000000"/>
                          </a:solidFill>
                          <a:latin typeface="Calibri"/>
                        </a:rPr>
                        <a:t>2011</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57.0</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60.6</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220855">
                <a:tc>
                  <a:txBody>
                    <a:bodyPr/>
                    <a:lstStyle/>
                    <a:p>
                      <a:pPr algn="ctr" fontAlgn="b"/>
                      <a:r>
                        <a:rPr lang="en-US" sz="1100" b="1" i="0" u="none" strike="noStrike" dirty="0">
                          <a:solidFill>
                            <a:srgbClr val="000000"/>
                          </a:solidFill>
                          <a:latin typeface="Calibri"/>
                        </a:rPr>
                        <a:t>Mean </a:t>
                      </a:r>
                      <a:r>
                        <a:rPr lang="en-US" sz="1100" b="1" i="0" u="none" strike="noStrike" baseline="30000" dirty="0">
                          <a:solidFill>
                            <a:srgbClr val="000000"/>
                          </a:solidFill>
                          <a:latin typeface="Calibri"/>
                        </a:rPr>
                        <a:t>o</a:t>
                      </a:r>
                      <a:r>
                        <a:rPr lang="en-US" sz="1100" b="1" i="0" u="none" strike="noStrike" dirty="0">
                          <a:solidFill>
                            <a:srgbClr val="000000"/>
                          </a:solidFill>
                          <a:latin typeface="Calibri"/>
                        </a:rPr>
                        <a:t>F</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57.0</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60.6</a:t>
                      </a:r>
                    </a:p>
                  </a:txBody>
                  <a:tcPr marL="9525" marR="9525" marT="9525" marB="0" anchor="b">
                    <a:lnL>
                      <a:noFill/>
                    </a:lnL>
                    <a:lnR>
                      <a:noFill/>
                    </a:lnR>
                    <a:lnT>
                      <a:noFill/>
                    </a:lnT>
                    <a:lnB>
                      <a:noFill/>
                    </a:lnB>
                  </a:tcPr>
                </a:tc>
                <a:tc>
                  <a:txBody>
                    <a:bodyPr/>
                    <a:lstStyle/>
                    <a:p>
                      <a:pPr algn="l" fontAlgn="b"/>
                      <a:r>
                        <a:rPr lang="en-US" sz="1100" b="1" i="0" u="none" strike="noStrike" dirty="0">
                          <a:solidFill>
                            <a:srgbClr val="000000"/>
                          </a:solidFill>
                          <a:latin typeface="Calibri"/>
                        </a:rPr>
                        <a:t>Thermic</a:t>
                      </a:r>
                    </a:p>
                  </a:txBody>
                  <a:tcPr marL="9525" marR="9525" marT="9525" marB="0" anchor="b">
                    <a:lnL>
                      <a:noFill/>
                    </a:lnL>
                    <a:lnR>
                      <a:noFill/>
                    </a:lnR>
                    <a:lnT>
                      <a:noFill/>
                    </a:lnT>
                    <a:lnB>
                      <a:noFill/>
                    </a:lnB>
                  </a:tcPr>
                </a:tc>
                <a:tc>
                  <a:txBody>
                    <a:bodyPr/>
                    <a:lstStyle/>
                    <a:p>
                      <a:pPr algn="l" fontAlgn="b"/>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r h="220855">
                <a:tc>
                  <a:txBody>
                    <a:bodyPr/>
                    <a:lstStyle/>
                    <a:p>
                      <a:pPr algn="ctr" fontAlgn="b"/>
                      <a:r>
                        <a:rPr lang="en-US" sz="1100" b="1" i="0" u="none" strike="noStrike" dirty="0">
                          <a:solidFill>
                            <a:srgbClr val="000000"/>
                          </a:solidFill>
                          <a:latin typeface="Calibri"/>
                        </a:rPr>
                        <a:t>Offset</a:t>
                      </a: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3.6</a:t>
                      </a:r>
                      <a:r>
                        <a:rPr lang="en-US" sz="1100" b="1" i="0" u="none" strike="noStrike" baseline="30000" dirty="0">
                          <a:solidFill>
                            <a:srgbClr val="000000"/>
                          </a:solidFill>
                          <a:latin typeface="Calibri"/>
                        </a:rPr>
                        <a:t>o</a:t>
                      </a:r>
                      <a:r>
                        <a:rPr lang="en-US" sz="1100" b="1" i="0" u="none" strike="noStrike" dirty="0">
                          <a:solidFill>
                            <a:srgbClr val="000000"/>
                          </a:solidFill>
                          <a:latin typeface="Calibri"/>
                        </a:rPr>
                        <a:t>F</a:t>
                      </a: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100" b="1" i="0" u="none" strike="noStrike" dirty="0">
                          <a:solidFill>
                            <a:srgbClr val="000000"/>
                          </a:solidFill>
                          <a:latin typeface="Calibri"/>
                        </a:rPr>
                        <a:t>(3.6</a:t>
                      </a:r>
                      <a:r>
                        <a:rPr lang="en-US" sz="1100" b="1" i="0" u="none" strike="noStrike" baseline="30000" dirty="0">
                          <a:solidFill>
                            <a:srgbClr val="000000"/>
                          </a:solidFill>
                          <a:latin typeface="Calibri"/>
                        </a:rPr>
                        <a:t>o</a:t>
                      </a:r>
                      <a:r>
                        <a:rPr lang="en-US" sz="1100" b="1" i="0" u="none" strike="noStrike" dirty="0">
                          <a:solidFill>
                            <a:srgbClr val="000000"/>
                          </a:solidFill>
                          <a:latin typeface="Calibri"/>
                        </a:rPr>
                        <a:t>F = 2.0</a:t>
                      </a:r>
                      <a:r>
                        <a:rPr lang="en-US" sz="1100" b="1" i="0" u="none" strike="noStrike" baseline="30000" dirty="0">
                          <a:solidFill>
                            <a:srgbClr val="000000"/>
                          </a:solidFill>
                          <a:latin typeface="Calibri"/>
                        </a:rPr>
                        <a:t>o</a:t>
                      </a:r>
                      <a:r>
                        <a:rPr lang="en-US" sz="1100" b="1" i="0" u="none" strike="noStrike" dirty="0">
                          <a:solidFill>
                            <a:srgbClr val="000000"/>
                          </a:solidFill>
                          <a:latin typeface="Calibri"/>
                        </a:rPr>
                        <a:t>C</a:t>
                      </a:r>
                      <a:r>
                        <a:rPr lang="en-US" sz="1100" b="1" i="0" u="none" strike="noStrike" dirty="0" smtClean="0">
                          <a:solidFill>
                            <a:srgbClr val="000000"/>
                          </a:solidFill>
                          <a:latin typeface="Calibri"/>
                        </a:rPr>
                        <a:t>)</a:t>
                      </a:r>
                      <a:endParaRPr lang="en-US" sz="11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403854658"/>
              </p:ext>
            </p:extLst>
          </p:nvPr>
        </p:nvGraphicFramePr>
        <p:xfrm>
          <a:off x="1143000" y="3733800"/>
          <a:ext cx="6934197" cy="2286000"/>
        </p:xfrm>
        <a:graphic>
          <a:graphicData uri="http://schemas.openxmlformats.org/drawingml/2006/table">
            <a:tbl>
              <a:tblPr/>
              <a:tblGrid>
                <a:gridCol w="2002337"/>
                <a:gridCol w="1144192"/>
                <a:gridCol w="631278"/>
                <a:gridCol w="631278"/>
                <a:gridCol w="631278"/>
                <a:gridCol w="631278"/>
                <a:gridCol w="631278"/>
                <a:gridCol w="631278"/>
              </a:tblGrid>
              <a:tr h="285750">
                <a:tc>
                  <a:txBody>
                    <a:bodyPr/>
                    <a:lstStyle/>
                    <a:p>
                      <a:pPr algn="ctr" fontAlgn="b"/>
                      <a:r>
                        <a:rPr lang="en-US" sz="1000" b="1" i="0" u="none" strike="noStrike" dirty="0">
                          <a:solidFill>
                            <a:srgbClr val="000000"/>
                          </a:solidFill>
                          <a:latin typeface="Calibri"/>
                        </a:rPr>
                        <a:t>SCAN Site</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Period of Record</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LAT</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LON</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Elev</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MAAT</a:t>
                      </a:r>
                    </a:p>
                  </a:txBody>
                  <a:tcPr marL="8676" marR="8676" marT="8676" marB="0" anchor="b">
                    <a:lnL>
                      <a:noFill/>
                    </a:lnL>
                    <a:lnR>
                      <a:noFill/>
                    </a:lnR>
                    <a:lnT>
                      <a:noFill/>
                    </a:lnT>
                    <a:lnB>
                      <a:noFill/>
                    </a:lnB>
                  </a:tcPr>
                </a:tc>
                <a:tc>
                  <a:txBody>
                    <a:bodyPr/>
                    <a:lstStyle/>
                    <a:p>
                      <a:pPr algn="ctr" fontAlgn="b"/>
                      <a:r>
                        <a:rPr lang="en-US" sz="1000" b="1" i="0" u="none" strike="noStrike" dirty="0" smtClean="0">
                          <a:solidFill>
                            <a:srgbClr val="000000"/>
                          </a:solidFill>
                          <a:latin typeface="Calibri"/>
                        </a:rPr>
                        <a:t>MAST</a:t>
                      </a:r>
                      <a:r>
                        <a:rPr lang="en-US" sz="1000" b="1" i="0" u="none" strike="noStrike" baseline="0" dirty="0" smtClean="0">
                          <a:solidFill>
                            <a:srgbClr val="000000"/>
                          </a:solidFill>
                          <a:latin typeface="Calibri"/>
                        </a:rPr>
                        <a:t> </a:t>
                      </a:r>
                      <a:r>
                        <a:rPr lang="en-US" sz="1000" b="1" i="0" u="none" strike="noStrike" baseline="30000" dirty="0" smtClean="0">
                          <a:solidFill>
                            <a:srgbClr val="000000"/>
                          </a:solidFill>
                          <a:latin typeface="+mn-lt"/>
                        </a:rPr>
                        <a:t>o</a:t>
                      </a:r>
                      <a:r>
                        <a:rPr lang="en-US" sz="1000" b="1" i="0" u="none" strike="noStrike" dirty="0" smtClean="0">
                          <a:solidFill>
                            <a:srgbClr val="000000"/>
                          </a:solidFill>
                          <a:latin typeface="+mn-lt"/>
                        </a:rPr>
                        <a:t>F</a:t>
                      </a:r>
                      <a:endParaRPr lang="en-US" sz="1000" b="1" i="0" u="none" strike="noStrike" dirty="0">
                        <a:solidFill>
                          <a:srgbClr val="000000"/>
                        </a:solidFill>
                        <a:latin typeface="Calibri"/>
                      </a:endParaRPr>
                    </a:p>
                  </a:txBody>
                  <a:tcPr marL="8676" marR="8676" marT="8676" marB="0" anchor="b">
                    <a:lnL>
                      <a:noFill/>
                    </a:lnL>
                    <a:lnR>
                      <a:noFill/>
                    </a:lnR>
                    <a:lnT>
                      <a:noFill/>
                    </a:lnT>
                    <a:lnB>
                      <a:noFill/>
                    </a:lnB>
                  </a:tcPr>
                </a:tc>
                <a:tc>
                  <a:txBody>
                    <a:bodyPr/>
                    <a:lstStyle/>
                    <a:p>
                      <a:pPr algn="ctr" fontAlgn="b"/>
                      <a:r>
                        <a:rPr lang="en-US" sz="1000" b="1" i="0" u="none" strike="noStrike" dirty="0" smtClean="0">
                          <a:solidFill>
                            <a:srgbClr val="000000"/>
                          </a:solidFill>
                          <a:latin typeface="Calibri"/>
                        </a:rPr>
                        <a:t>Offset</a:t>
                      </a:r>
                      <a:r>
                        <a:rPr lang="en-US" sz="1000" b="1" i="0" u="none" strike="noStrike" baseline="0" dirty="0" smtClean="0">
                          <a:solidFill>
                            <a:srgbClr val="000000"/>
                          </a:solidFill>
                          <a:latin typeface="Calibri"/>
                        </a:rPr>
                        <a:t> </a:t>
                      </a:r>
                      <a:r>
                        <a:rPr lang="en-US" sz="1000" b="1" i="0" u="none" strike="noStrike" baseline="30000" dirty="0" smtClean="0">
                          <a:solidFill>
                            <a:srgbClr val="000000"/>
                          </a:solidFill>
                          <a:latin typeface="+mn-lt"/>
                        </a:rPr>
                        <a:t>o</a:t>
                      </a:r>
                      <a:r>
                        <a:rPr lang="en-US" sz="1000" b="1" i="0" u="none" strike="noStrike" dirty="0" smtClean="0">
                          <a:solidFill>
                            <a:srgbClr val="000000"/>
                          </a:solidFill>
                          <a:latin typeface="+mn-lt"/>
                        </a:rPr>
                        <a:t>C</a:t>
                      </a:r>
                      <a:endParaRPr lang="en-US" sz="1000" b="1" i="0" u="none" strike="noStrike" dirty="0">
                        <a:solidFill>
                          <a:srgbClr val="000000"/>
                        </a:solidFill>
                        <a:latin typeface="Calibri"/>
                      </a:endParaRP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Piedmont Research Station, VA</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2001-2011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38.23</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78.12</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520</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13.5</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15.6</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2.1</a:t>
                      </a: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Shenandoah, VA</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2005-2011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37.92</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79.03</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1763</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11.5</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13.1</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1.6</a:t>
                      </a: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Hubbard Brook, NH</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2003-2011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43.93</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71.72</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1480</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6.6</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8.3</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1.7</a:t>
                      </a: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Jornada Expt Range, NM</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2010-2011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32.55</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106.70</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4360</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15.9</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18.9</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3.0</a:t>
                      </a: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Mammoth Cave, KY</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2004-2011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37.18</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86.03</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800</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13.9</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15.9</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2.0</a:t>
                      </a: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EROS Data Center, SD</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2004-2011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43.73</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96.62</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1602</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7.1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9.1</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2.0</a:t>
                      </a:r>
                    </a:p>
                  </a:txBody>
                  <a:tcPr marL="8676" marR="8676" marT="8676" marB="0" anchor="b">
                    <a:lnL>
                      <a:noFill/>
                    </a:lnL>
                    <a:lnR>
                      <a:noFill/>
                    </a:lnR>
                    <a:lnT>
                      <a:noFill/>
                    </a:lnT>
                    <a:lnB>
                      <a:noFill/>
                    </a:lnB>
                  </a:tcPr>
                </a:tc>
              </a:tr>
              <a:tr h="285750">
                <a:tc>
                  <a:txBody>
                    <a:bodyPr/>
                    <a:lstStyle/>
                    <a:p>
                      <a:pPr algn="l" fontAlgn="b"/>
                      <a:r>
                        <a:rPr lang="en-US" sz="1000" b="1" i="0" u="none" strike="noStrike" dirty="0">
                          <a:solidFill>
                            <a:srgbClr val="000000"/>
                          </a:solidFill>
                          <a:latin typeface="Calibri"/>
                        </a:rPr>
                        <a:t>Fort Assinniboine, MT</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1996-2011</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48.48</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109.8</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2710</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5.8</a:t>
                      </a:r>
                    </a:p>
                  </a:txBody>
                  <a:tcPr marL="8676" marR="8676" marT="8676"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9.5</a:t>
                      </a:r>
                    </a:p>
                  </a:txBody>
                  <a:tcPr marL="8676" marR="8676" marT="8676" marB="0" anchor="b">
                    <a:lnL>
                      <a:noFill/>
                    </a:lnL>
                    <a:lnR>
                      <a:noFill/>
                    </a:lnR>
                    <a:lnT>
                      <a:noFill/>
                    </a:lnT>
                    <a:lnB>
                      <a:noFill/>
                    </a:lnB>
                  </a:tcPr>
                </a:tc>
                <a:tc>
                  <a:txBody>
                    <a:bodyPr/>
                    <a:lstStyle/>
                    <a:p>
                      <a:pPr algn="ctr" fontAlgn="b"/>
                      <a:r>
                        <a:rPr lang="en-US" sz="1000" b="1" i="0" u="none" strike="noStrike" dirty="0">
                          <a:solidFill>
                            <a:srgbClr val="000000"/>
                          </a:solidFill>
                          <a:latin typeface="Calibri"/>
                        </a:rPr>
                        <a:t>3.7</a:t>
                      </a:r>
                    </a:p>
                  </a:txBody>
                  <a:tcPr marL="8676" marR="8676" marT="8676" marB="0" anchor="b">
                    <a:lnL>
                      <a:noFill/>
                    </a:lnL>
                    <a:lnR>
                      <a:noFill/>
                    </a:lnR>
                    <a:lnT>
                      <a:noFill/>
                    </a:lnT>
                    <a:lnB>
                      <a:noFill/>
                    </a:lnB>
                  </a:tcPr>
                </a:tc>
              </a:tr>
            </a:tbl>
          </a:graphicData>
        </a:graphic>
      </p:graphicFrame>
      <p:sp>
        <p:nvSpPr>
          <p:cNvPr id="4" name="TextBox 3"/>
          <p:cNvSpPr txBox="1"/>
          <p:nvPr/>
        </p:nvSpPr>
        <p:spPr>
          <a:xfrm>
            <a:off x="1447800" y="228600"/>
            <a:ext cx="6858000" cy="369332"/>
          </a:xfrm>
          <a:prstGeom prst="rect">
            <a:avLst/>
          </a:prstGeom>
          <a:noFill/>
        </p:spPr>
        <p:txBody>
          <a:bodyPr wrap="square" rtlCol="0">
            <a:spAutoFit/>
          </a:bodyPr>
          <a:lstStyle/>
          <a:p>
            <a:pPr algn="ctr"/>
            <a:r>
              <a:rPr lang="en-US" dirty="0" smtClean="0">
                <a:latin typeface="Garamond" pitchFamily="18" charset="0"/>
              </a:rPr>
              <a:t>Air:Soil Temperature Offsets and SCAN Sites</a:t>
            </a:r>
            <a:endParaRPr lang="en-US" dirty="0">
              <a:latin typeface="Garamond" pitchFamily="18" charset="0"/>
            </a:endParaRPr>
          </a:p>
        </p:txBody>
      </p:sp>
      <p:sp>
        <p:nvSpPr>
          <p:cNvPr id="5" name="TextBox 4"/>
          <p:cNvSpPr txBox="1"/>
          <p:nvPr/>
        </p:nvSpPr>
        <p:spPr>
          <a:xfrm>
            <a:off x="1066800" y="3124200"/>
            <a:ext cx="7315200" cy="616707"/>
          </a:xfrm>
          <a:prstGeom prst="rect">
            <a:avLst/>
          </a:prstGeom>
          <a:noFill/>
        </p:spPr>
        <p:txBody>
          <a:bodyPr wrap="square" rtlCol="0">
            <a:spAutoFit/>
          </a:bodyPr>
          <a:lstStyle/>
          <a:p>
            <a:pPr>
              <a:lnSpc>
                <a:spcPct val="80000"/>
              </a:lnSpc>
            </a:pPr>
            <a:r>
              <a:rPr lang="en-US" sz="1400" b="1" dirty="0" smtClean="0">
                <a:solidFill>
                  <a:srgbClr val="FF0000"/>
                </a:solidFill>
                <a:latin typeface="Garamond" pitchFamily="18" charset="0"/>
              </a:rPr>
              <a:t>Note:  From the SCAN site, the MAST is &gt;59</a:t>
            </a:r>
            <a:r>
              <a:rPr lang="en-US" sz="1400" b="1" baseline="30000" dirty="0" smtClean="0">
                <a:solidFill>
                  <a:srgbClr val="FF0000"/>
                </a:solidFill>
                <a:latin typeface="Garamond" pitchFamily="18" charset="0"/>
              </a:rPr>
              <a:t>o</a:t>
            </a:r>
            <a:r>
              <a:rPr lang="en-US" sz="1400" b="1" dirty="0" smtClean="0">
                <a:solidFill>
                  <a:srgbClr val="FF0000"/>
                </a:solidFill>
                <a:latin typeface="Garamond" pitchFamily="18" charset="0"/>
              </a:rPr>
              <a:t>F for each year of observation and would classify as Thermic; recent Soil Survey of Mammoth Cave Natl Park (2010) indicates that it is Mesic; use neighboring HCN sites to cross-validate </a:t>
            </a:r>
            <a:endParaRPr lang="en-US" sz="1400" b="1" dirty="0">
              <a:solidFill>
                <a:srgbClr val="FF0000"/>
              </a:solidFill>
              <a:latin typeface="Garamond" pitchFamily="18" charset="0"/>
            </a:endParaRPr>
          </a:p>
        </p:txBody>
      </p:sp>
      <p:sp>
        <p:nvSpPr>
          <p:cNvPr id="6" name="TextBox 5"/>
          <p:cNvSpPr txBox="1"/>
          <p:nvPr/>
        </p:nvSpPr>
        <p:spPr>
          <a:xfrm>
            <a:off x="1143000" y="6248400"/>
            <a:ext cx="7010400" cy="444352"/>
          </a:xfrm>
          <a:prstGeom prst="rect">
            <a:avLst/>
          </a:prstGeom>
          <a:noFill/>
        </p:spPr>
        <p:txBody>
          <a:bodyPr wrap="square" rtlCol="0">
            <a:spAutoFit/>
          </a:bodyPr>
          <a:lstStyle/>
          <a:p>
            <a:pPr>
              <a:lnSpc>
                <a:spcPct val="80000"/>
              </a:lnSpc>
            </a:pPr>
            <a:r>
              <a:rPr lang="en-US" sz="1400" dirty="0" smtClean="0">
                <a:latin typeface="Garamond" pitchFamily="18" charset="0"/>
              </a:rPr>
              <a:t>Note:  Offsets vary with SCAN sites; however, these relationships can generally be extended to similar physiographic provinces and some MLRAs</a:t>
            </a:r>
            <a:endParaRPr lang="en-US" sz="1400" dirty="0">
              <a:latin typeface="Garamond" pitchFamily="18" charset="0"/>
            </a:endParaRPr>
          </a:p>
        </p:txBody>
      </p:sp>
      <p:sp>
        <p:nvSpPr>
          <p:cNvPr id="7" name="TextBox 6"/>
          <p:cNvSpPr txBox="1"/>
          <p:nvPr/>
        </p:nvSpPr>
        <p:spPr>
          <a:xfrm>
            <a:off x="4724400" y="1219200"/>
            <a:ext cx="3733800" cy="954107"/>
          </a:xfrm>
          <a:prstGeom prst="rect">
            <a:avLst/>
          </a:prstGeom>
          <a:noFill/>
        </p:spPr>
        <p:txBody>
          <a:bodyPr wrap="square" rtlCol="0">
            <a:spAutoFit/>
          </a:bodyPr>
          <a:lstStyle/>
          <a:p>
            <a:pPr>
              <a:lnSpc>
                <a:spcPct val="80000"/>
              </a:lnSpc>
            </a:pPr>
            <a:r>
              <a:rPr lang="en-US" sz="1400" b="1" dirty="0" smtClean="0">
                <a:solidFill>
                  <a:srgbClr val="FF0000"/>
                </a:solidFill>
                <a:latin typeface="Garamond" pitchFamily="18" charset="0"/>
              </a:rPr>
              <a:t>Note:  Outside of jNSM, the offsets can be applied to NWS Coop and HCN</a:t>
            </a:r>
          </a:p>
          <a:p>
            <a:pPr>
              <a:lnSpc>
                <a:spcPct val="80000"/>
              </a:lnSpc>
            </a:pPr>
            <a:r>
              <a:rPr lang="en-US" sz="1400" b="1" dirty="0" smtClean="0">
                <a:solidFill>
                  <a:srgbClr val="FF0000"/>
                </a:solidFill>
                <a:latin typeface="Garamond" pitchFamily="18" charset="0"/>
              </a:rPr>
              <a:t>Stations to get longer-term trends and frequencies; English &amp; SI units are intermixed on the SCAN web page</a:t>
            </a:r>
            <a:endParaRPr lang="en-US" sz="1400" b="1" dirty="0">
              <a:solidFill>
                <a:srgbClr val="FF0000"/>
              </a:solidFill>
              <a:latin typeface="Garamond" pitchFamily="18" charset="0"/>
            </a:endParaRPr>
          </a:p>
        </p:txBody>
      </p:sp>
      <p:sp>
        <p:nvSpPr>
          <p:cNvPr id="9" name="Down Arrow 8"/>
          <p:cNvSpPr/>
          <p:nvPr/>
        </p:nvSpPr>
        <p:spPr>
          <a:xfrm rot="2236381">
            <a:off x="4503844" y="2537412"/>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rot="2236381">
            <a:off x="8077200" y="3550407"/>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52400"/>
            <a:ext cx="7162800" cy="461665"/>
          </a:xfrm>
          <a:prstGeom prst="rect">
            <a:avLst/>
          </a:prstGeom>
          <a:noFill/>
        </p:spPr>
        <p:txBody>
          <a:bodyPr wrap="square" rtlCol="0">
            <a:spAutoFit/>
          </a:bodyPr>
          <a:lstStyle/>
          <a:p>
            <a:pPr algn="ctr"/>
            <a:r>
              <a:rPr lang="en-US" sz="2400" dirty="0" smtClean="0">
                <a:latin typeface="Garamond" pitchFamily="18" charset="0"/>
              </a:rPr>
              <a:t>Other Sources of Climate Data for the jNSM</a:t>
            </a:r>
            <a:endParaRPr lang="en-US" sz="2400" dirty="0">
              <a:latin typeface="Garamond" pitchFamily="18" charset="0"/>
            </a:endParaRPr>
          </a:p>
        </p:txBody>
      </p:sp>
      <p:pic>
        <p:nvPicPr>
          <p:cNvPr id="30722" name="Picture 2"/>
          <p:cNvPicPr>
            <a:picLocks noChangeAspect="1" noChangeArrowheads="1"/>
          </p:cNvPicPr>
          <p:nvPr/>
        </p:nvPicPr>
        <p:blipFill>
          <a:blip r:embed="rId2" cstate="print"/>
          <a:srcRect l="2500" t="3000" r="3125" b="15000"/>
          <a:stretch>
            <a:fillRect/>
          </a:stretch>
        </p:blipFill>
        <p:spPr bwMode="auto">
          <a:xfrm>
            <a:off x="228600" y="1600200"/>
            <a:ext cx="8674720" cy="4710775"/>
          </a:xfrm>
          <a:prstGeom prst="rect">
            <a:avLst/>
          </a:prstGeom>
          <a:noFill/>
          <a:ln w="9525">
            <a:noFill/>
            <a:miter lim="800000"/>
            <a:headEnd/>
            <a:tailEnd/>
          </a:ln>
        </p:spPr>
      </p:pic>
      <p:sp>
        <p:nvSpPr>
          <p:cNvPr id="4" name="TextBox 3"/>
          <p:cNvSpPr txBox="1"/>
          <p:nvPr/>
        </p:nvSpPr>
        <p:spPr>
          <a:xfrm>
            <a:off x="228600" y="609600"/>
            <a:ext cx="8534400" cy="923330"/>
          </a:xfrm>
          <a:prstGeom prst="rect">
            <a:avLst/>
          </a:prstGeom>
          <a:noFill/>
        </p:spPr>
        <p:txBody>
          <a:bodyPr wrap="square" rtlCol="0">
            <a:spAutoFit/>
          </a:bodyPr>
          <a:lstStyle/>
          <a:p>
            <a:pPr>
              <a:buClr>
                <a:schemeClr val="accent6">
                  <a:lumMod val="75000"/>
                </a:schemeClr>
              </a:buClr>
              <a:buFont typeface="Wingdings 2" pitchFamily="18" charset="2"/>
              <a:buChar char="ð"/>
            </a:pPr>
            <a:r>
              <a:rPr lang="en-US" dirty="0" smtClean="0">
                <a:latin typeface="Garamond" pitchFamily="18" charset="0"/>
              </a:rPr>
              <a:t>Regional Climate Centers have subscriptions to CLIMOD</a:t>
            </a:r>
          </a:p>
          <a:p>
            <a:pPr>
              <a:buClr>
                <a:schemeClr val="accent6">
                  <a:lumMod val="75000"/>
                </a:schemeClr>
              </a:buClr>
              <a:buFont typeface="Wingdings 2" pitchFamily="18" charset="2"/>
              <a:buChar char="ð"/>
            </a:pPr>
            <a:r>
              <a:rPr lang="en-US" dirty="0" smtClean="0">
                <a:latin typeface="Garamond" pitchFamily="18" charset="0"/>
              </a:rPr>
              <a:t>NWS Cooperative Stations with records prior to 1900; complements the HCN records</a:t>
            </a:r>
          </a:p>
          <a:p>
            <a:pPr>
              <a:buClr>
                <a:schemeClr val="accent6">
                  <a:lumMod val="75000"/>
                </a:schemeClr>
              </a:buClr>
              <a:buFont typeface="Wingdings 2" pitchFamily="18" charset="2"/>
              <a:buChar char="ð"/>
            </a:pPr>
            <a:r>
              <a:rPr lang="en-US" dirty="0" smtClean="0">
                <a:latin typeface="Garamond" pitchFamily="18" charset="0"/>
              </a:rPr>
              <a:t>Contains many discontinued weather stations in unique environments</a:t>
            </a:r>
            <a:endParaRPr lang="en-US" dirty="0">
              <a:latin typeface="Garamond" pitchFamily="18" charset="0"/>
            </a:endParaRPr>
          </a:p>
        </p:txBody>
      </p:sp>
      <p:sp>
        <p:nvSpPr>
          <p:cNvPr id="5" name="TextBox 4"/>
          <p:cNvSpPr txBox="1"/>
          <p:nvPr/>
        </p:nvSpPr>
        <p:spPr>
          <a:xfrm>
            <a:off x="5486400" y="3352800"/>
            <a:ext cx="3352800" cy="2751522"/>
          </a:xfrm>
          <a:prstGeom prst="rect">
            <a:avLst/>
          </a:prstGeom>
          <a:noFill/>
        </p:spPr>
        <p:txBody>
          <a:bodyPr wrap="square" rtlCol="0">
            <a:spAutoFit/>
          </a:bodyPr>
          <a:lstStyle/>
          <a:p>
            <a:pPr>
              <a:lnSpc>
                <a:spcPct val="90000"/>
              </a:lnSpc>
              <a:buClr>
                <a:schemeClr val="accent6">
                  <a:lumMod val="75000"/>
                </a:schemeClr>
              </a:buClr>
              <a:buFont typeface="Wingdings 2" pitchFamily="18" charset="2"/>
              <a:buChar char="ð"/>
            </a:pPr>
            <a:r>
              <a:rPr lang="en-US" sz="1600" dirty="0" smtClean="0">
                <a:latin typeface="Garamond" pitchFamily="18" charset="0"/>
              </a:rPr>
              <a:t>A good source of many climate parameters in addition to the jNSM inputs—longer climate records and more easily downloaded</a:t>
            </a:r>
          </a:p>
          <a:p>
            <a:pPr>
              <a:lnSpc>
                <a:spcPct val="90000"/>
              </a:lnSpc>
              <a:buClr>
                <a:schemeClr val="accent6">
                  <a:lumMod val="75000"/>
                </a:schemeClr>
              </a:buClr>
              <a:buFont typeface="Wingdings 2" pitchFamily="18" charset="2"/>
              <a:buChar char="ð"/>
            </a:pPr>
            <a:r>
              <a:rPr lang="en-US" sz="1600" dirty="0" smtClean="0">
                <a:latin typeface="Garamond" pitchFamily="18" charset="0"/>
              </a:rPr>
              <a:t>Six regional climate centers around the U.S.—Western, High Plains, Midwestern, Southern, Southeast, &amp; Northeast</a:t>
            </a:r>
          </a:p>
          <a:p>
            <a:pPr>
              <a:lnSpc>
                <a:spcPct val="90000"/>
              </a:lnSpc>
              <a:buClr>
                <a:schemeClr val="accent6">
                  <a:lumMod val="75000"/>
                </a:schemeClr>
              </a:buClr>
              <a:buFont typeface="Wingdings 2" pitchFamily="18" charset="2"/>
              <a:buChar char="ð"/>
            </a:pPr>
            <a:r>
              <a:rPr lang="en-US" sz="1600" dirty="0" smtClean="0">
                <a:latin typeface="Garamond" pitchFamily="18" charset="0"/>
              </a:rPr>
              <a:t>Regional Climate Centers have their own networks of automated weather stations available for shorter periods of record; often in unique environments </a:t>
            </a:r>
            <a:endParaRPr lang="en-US" sz="1600" dirty="0">
              <a:latin typeface="Garamond"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jNSM input file for Mammoth Cave National Park 1934-2000 climate record</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181708"/>
            <a:ext cx="8915400" cy="3584386"/>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0" y="1512696"/>
            <a:ext cx="9144000" cy="2906904"/>
          </a:xfrm>
        </p:spPr>
      </p:pic>
      <p:sp>
        <p:nvSpPr>
          <p:cNvPr id="6" name="Rectangle 5"/>
          <p:cNvSpPr/>
          <p:nvPr/>
        </p:nvSpPr>
        <p:spPr>
          <a:xfrm>
            <a:off x="0" y="4343400"/>
            <a:ext cx="9144000" cy="39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38200" y="4267200"/>
            <a:ext cx="3276600" cy="461665"/>
          </a:xfrm>
          <a:prstGeom prst="rect">
            <a:avLst/>
          </a:prstGeom>
          <a:noFill/>
        </p:spPr>
        <p:txBody>
          <a:bodyPr wrap="square" rtlCol="0">
            <a:spAutoFit/>
          </a:bodyPr>
          <a:lstStyle/>
          <a:p>
            <a:r>
              <a:rPr lang="en-US" sz="2400" dirty="0" smtClean="0"/>
              <a:t>…</a:t>
            </a:r>
            <a:endParaRPr lang="en-US" sz="2400" dirty="0"/>
          </a:p>
        </p:txBody>
      </p:sp>
      <p:sp>
        <p:nvSpPr>
          <p:cNvPr id="8" name="Rectangle 7"/>
          <p:cNvSpPr/>
          <p:nvPr/>
        </p:nvSpPr>
        <p:spPr>
          <a:xfrm>
            <a:off x="6781800" y="2743200"/>
            <a:ext cx="533400" cy="76200"/>
          </a:xfrm>
          <a:prstGeom prst="rect">
            <a:avLst/>
          </a:prstGeom>
          <a:noFill/>
          <a:ln w="127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Rectangle 8"/>
          <p:cNvSpPr/>
          <p:nvPr/>
        </p:nvSpPr>
        <p:spPr>
          <a:xfrm>
            <a:off x="6781800" y="6324600"/>
            <a:ext cx="533400" cy="152400"/>
          </a:xfrm>
          <a:prstGeom prst="rect">
            <a:avLst/>
          </a:prstGeom>
          <a:noFill/>
          <a:ln w="127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Rectangle 9"/>
          <p:cNvSpPr/>
          <p:nvPr/>
        </p:nvSpPr>
        <p:spPr>
          <a:xfrm>
            <a:off x="6781800" y="5181600"/>
            <a:ext cx="533400" cy="76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7315200" y="2209800"/>
            <a:ext cx="152400" cy="2286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Down Arrow 11"/>
          <p:cNvSpPr/>
          <p:nvPr/>
        </p:nvSpPr>
        <p:spPr>
          <a:xfrm>
            <a:off x="7620000" y="22098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9473970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1042501782"/>
              </p:ext>
            </p:extLst>
          </p:nvPr>
        </p:nvGraphicFramePr>
        <p:xfrm>
          <a:off x="0" y="457200"/>
          <a:ext cx="9144000" cy="58673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85800" y="6324600"/>
            <a:ext cx="8153400" cy="307777"/>
          </a:xfrm>
          <a:prstGeom prst="rect">
            <a:avLst/>
          </a:prstGeom>
          <a:noFill/>
        </p:spPr>
        <p:txBody>
          <a:bodyPr wrap="square" rtlCol="0">
            <a:spAutoFit/>
          </a:bodyPr>
          <a:lstStyle/>
          <a:p>
            <a:pPr algn="ctr">
              <a:buClr>
                <a:schemeClr val="tx2"/>
              </a:buClr>
              <a:buFont typeface="Wingdings" pitchFamily="2" charset="2"/>
              <a:buChar char="S"/>
            </a:pPr>
            <a:r>
              <a:rPr lang="en-US" sz="1400" dirty="0" smtClean="0">
                <a:latin typeface="Garamond" pitchFamily="18" charset="0"/>
              </a:rPr>
              <a:t>3.6</a:t>
            </a:r>
            <a:r>
              <a:rPr lang="en-US" sz="1400" baseline="30000" dirty="0" smtClean="0">
                <a:latin typeface="Garamond" pitchFamily="18" charset="0"/>
              </a:rPr>
              <a:t>o</a:t>
            </a:r>
            <a:r>
              <a:rPr lang="en-US" sz="1400" dirty="0" smtClean="0">
                <a:latin typeface="Garamond" pitchFamily="18" charset="0"/>
              </a:rPr>
              <a:t>F offset  applied to mean annual air temperature at NWS cooperative weather station site</a:t>
            </a:r>
            <a:endParaRPr lang="en-US" sz="1400" dirty="0">
              <a:latin typeface="Garamond" pitchFamily="18" charset="0"/>
            </a:endParaRPr>
          </a:p>
        </p:txBody>
      </p:sp>
      <p:cxnSp>
        <p:nvCxnSpPr>
          <p:cNvPr id="5" name="Straight Connector 4"/>
          <p:cNvCxnSpPr/>
          <p:nvPr/>
        </p:nvCxnSpPr>
        <p:spPr>
          <a:xfrm>
            <a:off x="1219200" y="4419600"/>
            <a:ext cx="7315200"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0" y="4419600"/>
            <a:ext cx="1447800" cy="307777"/>
          </a:xfrm>
          <a:prstGeom prst="rect">
            <a:avLst/>
          </a:prstGeom>
          <a:noFill/>
        </p:spPr>
        <p:txBody>
          <a:bodyPr wrap="square" rtlCol="0">
            <a:spAutoFit/>
          </a:bodyPr>
          <a:lstStyle/>
          <a:p>
            <a:r>
              <a:rPr lang="en-US" sz="1400" b="1" dirty="0" smtClean="0">
                <a:solidFill>
                  <a:schemeClr val="tx2"/>
                </a:solidFill>
                <a:latin typeface="Garamond" pitchFamily="18" charset="0"/>
              </a:rPr>
              <a:t>Mesic</a:t>
            </a:r>
            <a:endParaRPr lang="en-US" sz="1400" b="1" dirty="0">
              <a:solidFill>
                <a:schemeClr val="tx2"/>
              </a:solidFill>
              <a:latin typeface="Garamond" pitchFamily="18" charset="0"/>
            </a:endParaRPr>
          </a:p>
        </p:txBody>
      </p:sp>
    </p:spTree>
    <p:extLst>
      <p:ext uri="{BB962C8B-B14F-4D97-AF65-F5344CB8AC3E}">
        <p14:creationId xmlns:p14="http://schemas.microsoft.com/office/powerpoint/2010/main" xmlns="" val="23212279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305800" cy="2800767"/>
          </a:xfrm>
          <a:prstGeom prst="rect">
            <a:avLst/>
          </a:prstGeom>
          <a:noFill/>
        </p:spPr>
        <p:txBody>
          <a:bodyPr wrap="square" rtlCol="0">
            <a:spAutoFit/>
          </a:bodyPr>
          <a:lstStyle/>
          <a:p>
            <a:r>
              <a:rPr lang="en-US" sz="1600" dirty="0" smtClean="0">
                <a:latin typeface="Garamond" pitchFamily="18" charset="0"/>
              </a:rPr>
              <a:t>Soil Moisture Regimes		Years	%Freq		AWB		SWB</a:t>
            </a:r>
          </a:p>
          <a:p>
            <a:r>
              <a:rPr lang="en-US" sz="1600" dirty="0" smtClean="0">
                <a:latin typeface="Garamond" pitchFamily="18" charset="0"/>
              </a:rPr>
              <a:t>						(mm)		(mm)</a:t>
            </a:r>
          </a:p>
          <a:p>
            <a:r>
              <a:rPr lang="en-US" sz="1600" dirty="0" smtClean="0">
                <a:latin typeface="Garamond" pitchFamily="18" charset="0"/>
              </a:rPr>
              <a:t>Mammoth Cave NP</a:t>
            </a:r>
          </a:p>
          <a:p>
            <a:r>
              <a:rPr lang="en-US" sz="1600" dirty="0" smtClean="0">
                <a:latin typeface="Garamond" pitchFamily="18" charset="0"/>
              </a:rPr>
              <a:t>	Typic Udic		  45	 58%		+592		  -38</a:t>
            </a:r>
          </a:p>
          <a:p>
            <a:r>
              <a:rPr lang="en-US" sz="1600" dirty="0" smtClean="0">
                <a:latin typeface="Garamond" pitchFamily="18" charset="0"/>
              </a:rPr>
              <a:t>	Dry Tempudic	  23	 29%		+456		-156</a:t>
            </a:r>
          </a:p>
          <a:p>
            <a:r>
              <a:rPr lang="en-US" sz="1600" dirty="0" smtClean="0">
                <a:latin typeface="Garamond" pitchFamily="18" charset="0"/>
              </a:rPr>
              <a:t>	Wet Tempustic	    7	   9%		+294		-230</a:t>
            </a:r>
          </a:p>
          <a:p>
            <a:r>
              <a:rPr lang="en-US" sz="1600" dirty="0" smtClean="0">
                <a:latin typeface="Garamond" pitchFamily="18" charset="0"/>
              </a:rPr>
              <a:t>	Typic Xeric		    3	   4%		+235		-279</a:t>
            </a:r>
          </a:p>
          <a:p>
            <a:r>
              <a:rPr lang="en-US" sz="1600" dirty="0" smtClean="0">
                <a:latin typeface="Garamond" pitchFamily="18" charset="0"/>
              </a:rPr>
              <a:t>					Mean	+511		  -99</a:t>
            </a:r>
          </a:p>
          <a:p>
            <a:r>
              <a:rPr lang="en-US" sz="1600" dirty="0" smtClean="0">
                <a:latin typeface="Garamond" pitchFamily="18" charset="0"/>
              </a:rPr>
              <a:t>Soil Temperature Regimes</a:t>
            </a:r>
          </a:p>
          <a:p>
            <a:r>
              <a:rPr lang="en-US" sz="1600" dirty="0" smtClean="0">
                <a:latin typeface="Garamond" pitchFamily="18" charset="0"/>
              </a:rPr>
              <a:t>		Mesic</a:t>
            </a:r>
            <a:r>
              <a:rPr lang="en-US" sz="1600" dirty="0">
                <a:latin typeface="Garamond" pitchFamily="18" charset="0"/>
              </a:rPr>
              <a:t>	 </a:t>
            </a:r>
            <a:r>
              <a:rPr lang="en-US" sz="1600" dirty="0" smtClean="0">
                <a:latin typeface="Garamond" pitchFamily="18" charset="0"/>
              </a:rPr>
              <a:t> 14	18% 		+576		  -65</a:t>
            </a:r>
          </a:p>
          <a:p>
            <a:r>
              <a:rPr lang="en-US" sz="1600" dirty="0">
                <a:latin typeface="Garamond" pitchFamily="18" charset="0"/>
              </a:rPr>
              <a:t>	</a:t>
            </a:r>
            <a:r>
              <a:rPr lang="en-US" sz="1600" dirty="0" smtClean="0">
                <a:latin typeface="Garamond" pitchFamily="18" charset="0"/>
              </a:rPr>
              <a:t>	Thermic	  64	82%		+497		-107</a:t>
            </a:r>
          </a:p>
        </p:txBody>
      </p:sp>
      <p:sp>
        <p:nvSpPr>
          <p:cNvPr id="3" name="TextBox 2"/>
          <p:cNvSpPr txBox="1"/>
          <p:nvPr/>
        </p:nvSpPr>
        <p:spPr>
          <a:xfrm>
            <a:off x="533400" y="533400"/>
            <a:ext cx="8077200" cy="400110"/>
          </a:xfrm>
          <a:prstGeom prst="rect">
            <a:avLst/>
          </a:prstGeom>
          <a:noFill/>
        </p:spPr>
        <p:txBody>
          <a:bodyPr wrap="square" rtlCol="0">
            <a:spAutoFit/>
          </a:bodyPr>
          <a:lstStyle/>
          <a:p>
            <a:pPr algn="ctr"/>
            <a:r>
              <a:rPr lang="en-US" sz="2000" dirty="0" smtClean="0">
                <a:latin typeface="Garamond" pitchFamily="18" charset="0"/>
              </a:rPr>
              <a:t>Soil Climatology at Mammoth Cave National Park, KY (1934-2011)</a:t>
            </a:r>
            <a:endParaRPr lang="en-US" sz="2000" dirty="0">
              <a:latin typeface="Garamond" pitchFamily="18" charset="0"/>
            </a:endParaRPr>
          </a:p>
        </p:txBody>
      </p:sp>
      <p:pic>
        <p:nvPicPr>
          <p:cNvPr id="1026" name="Picture 2"/>
          <p:cNvPicPr>
            <a:picLocks noChangeAspect="1" noChangeArrowheads="1"/>
          </p:cNvPicPr>
          <p:nvPr/>
        </p:nvPicPr>
        <p:blipFill>
          <a:blip r:embed="rId3" cstate="print"/>
          <a:srcRect l="21667" t="31509" r="20000" b="36070"/>
          <a:stretch>
            <a:fillRect/>
          </a:stretch>
        </p:blipFill>
        <p:spPr bwMode="auto">
          <a:xfrm>
            <a:off x="4724400" y="3810000"/>
            <a:ext cx="3740727" cy="2819400"/>
          </a:xfrm>
          <a:prstGeom prst="rect">
            <a:avLst/>
          </a:prstGeom>
          <a:noFill/>
          <a:ln w="9525">
            <a:noFill/>
            <a:miter lim="800000"/>
            <a:headEnd/>
            <a:tailEnd/>
          </a:ln>
        </p:spPr>
      </p:pic>
      <p:pic>
        <p:nvPicPr>
          <p:cNvPr id="5" name="Picture 10" descr="soil_temp_reg"/>
          <p:cNvPicPr>
            <a:picLocks noChangeAspect="1" noChangeArrowheads="1"/>
          </p:cNvPicPr>
          <p:nvPr/>
        </p:nvPicPr>
        <p:blipFill>
          <a:blip r:embed="rId4" cstate="print"/>
          <a:srcRect/>
          <a:stretch>
            <a:fillRect/>
          </a:stretch>
        </p:blipFill>
        <p:spPr bwMode="auto">
          <a:xfrm>
            <a:off x="609600" y="3810000"/>
            <a:ext cx="3962400" cy="2834641"/>
          </a:xfrm>
          <a:prstGeom prst="rect">
            <a:avLst/>
          </a:prstGeom>
          <a:noFill/>
          <a:ln w="9525">
            <a:noFill/>
            <a:miter lim="800000"/>
            <a:headEnd/>
            <a:tailEnd/>
          </a:ln>
        </p:spPr>
      </p:pic>
      <p:sp>
        <p:nvSpPr>
          <p:cNvPr id="6" name="Flowchart: Or 5"/>
          <p:cNvSpPr/>
          <p:nvPr/>
        </p:nvSpPr>
        <p:spPr>
          <a:xfrm>
            <a:off x="3145536" y="5279136"/>
            <a:ext cx="54864" cy="54864"/>
          </a:xfrm>
          <a:prstGeom prst="flowChartOr">
            <a:avLst/>
          </a:prstGeom>
          <a:noFill/>
          <a:ln w="6350" cap="sq">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334000" y="3886200"/>
            <a:ext cx="2667000" cy="400110"/>
          </a:xfrm>
          <a:prstGeom prst="rect">
            <a:avLst/>
          </a:prstGeom>
          <a:noFill/>
        </p:spPr>
        <p:txBody>
          <a:bodyPr wrap="square" rtlCol="0">
            <a:spAutoFit/>
          </a:bodyPr>
          <a:lstStyle/>
          <a:p>
            <a:pPr algn="ctr"/>
            <a:r>
              <a:rPr lang="en-US" sz="2000" dirty="0" smtClean="0">
                <a:latin typeface="Garamond" pitchFamily="18" charset="0"/>
              </a:rPr>
              <a:t>Mammoth Cave </a:t>
            </a:r>
            <a:endParaRPr lang="en-US" sz="2000" dirty="0">
              <a:latin typeface="Garamond" pitchFamily="18" charset="0"/>
            </a:endParaRPr>
          </a:p>
        </p:txBody>
      </p:sp>
      <p:cxnSp>
        <p:nvCxnSpPr>
          <p:cNvPr id="9" name="Straight Arrow Connector 8"/>
          <p:cNvCxnSpPr/>
          <p:nvPr/>
        </p:nvCxnSpPr>
        <p:spPr>
          <a:xfrm flipH="1">
            <a:off x="3268565" y="5257800"/>
            <a:ext cx="3665635" cy="68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121181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377" y="5257800"/>
            <a:ext cx="8965223" cy="1066800"/>
          </a:xfrm>
          <a:prstGeom prst="rect">
            <a:avLst/>
          </a:prstGeom>
        </p:spPr>
      </p:pic>
      <p:sp>
        <p:nvSpPr>
          <p:cNvPr id="6" name="TextBox 5"/>
          <p:cNvSpPr txBox="1"/>
          <p:nvPr/>
        </p:nvSpPr>
        <p:spPr>
          <a:xfrm rot="17810821">
            <a:off x="606395" y="5322387"/>
            <a:ext cx="550151" cy="307777"/>
          </a:xfrm>
          <a:prstGeom prst="rect">
            <a:avLst/>
          </a:prstGeom>
          <a:noFill/>
        </p:spPr>
        <p:txBody>
          <a:bodyPr wrap="none" rtlCol="0">
            <a:spAutoFit/>
          </a:bodyPr>
          <a:lstStyle/>
          <a:p>
            <a:r>
              <a:rPr lang="en-US" sz="1400" dirty="0" smtClean="0"/>
              <a:t>1880</a:t>
            </a:r>
            <a:endParaRPr lang="en-US" sz="1400" dirty="0"/>
          </a:p>
        </p:txBody>
      </p:sp>
      <p:sp>
        <p:nvSpPr>
          <p:cNvPr id="7" name="TextBox 6"/>
          <p:cNvSpPr txBox="1"/>
          <p:nvPr/>
        </p:nvSpPr>
        <p:spPr>
          <a:xfrm rot="17810821">
            <a:off x="1215995" y="5322387"/>
            <a:ext cx="550151" cy="307777"/>
          </a:xfrm>
          <a:prstGeom prst="rect">
            <a:avLst/>
          </a:prstGeom>
          <a:noFill/>
        </p:spPr>
        <p:txBody>
          <a:bodyPr wrap="none" rtlCol="0">
            <a:spAutoFit/>
          </a:bodyPr>
          <a:lstStyle/>
          <a:p>
            <a:r>
              <a:rPr lang="en-US" sz="1400" dirty="0" smtClean="0"/>
              <a:t>1890</a:t>
            </a:r>
            <a:endParaRPr lang="en-US" sz="1400" dirty="0"/>
          </a:p>
        </p:txBody>
      </p:sp>
      <p:cxnSp>
        <p:nvCxnSpPr>
          <p:cNvPr id="9" name="Straight Connector 8"/>
          <p:cNvCxnSpPr/>
          <p:nvPr/>
        </p:nvCxnSpPr>
        <p:spPr>
          <a:xfrm>
            <a:off x="16764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7810821">
            <a:off x="1444595" y="3036388"/>
            <a:ext cx="550151" cy="307777"/>
          </a:xfrm>
          <a:prstGeom prst="rect">
            <a:avLst/>
          </a:prstGeom>
          <a:noFill/>
        </p:spPr>
        <p:txBody>
          <a:bodyPr wrap="none" rtlCol="0">
            <a:spAutoFit/>
          </a:bodyPr>
          <a:lstStyle/>
          <a:p>
            <a:r>
              <a:rPr lang="en-US" sz="1400" dirty="0" smtClean="0"/>
              <a:t>1895</a:t>
            </a:r>
            <a:endParaRPr lang="en-US" sz="1400" dirty="0"/>
          </a:p>
        </p:txBody>
      </p:sp>
      <p:cxnSp>
        <p:nvCxnSpPr>
          <p:cNvPr id="20" name="Straight Connector 19"/>
          <p:cNvCxnSpPr/>
          <p:nvPr/>
        </p:nvCxnSpPr>
        <p:spPr>
          <a:xfrm>
            <a:off x="2057400" y="3505200"/>
            <a:ext cx="0" cy="2438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7810821">
            <a:off x="1799946" y="3041248"/>
            <a:ext cx="601447" cy="338554"/>
          </a:xfrm>
          <a:prstGeom prst="rect">
            <a:avLst/>
          </a:prstGeom>
          <a:noFill/>
        </p:spPr>
        <p:txBody>
          <a:bodyPr wrap="none" rtlCol="0">
            <a:spAutoFit/>
          </a:bodyPr>
          <a:lstStyle/>
          <a:p>
            <a:r>
              <a:rPr lang="en-US" sz="1600" dirty="0" smtClean="0"/>
              <a:t>1900</a:t>
            </a:r>
            <a:endParaRPr lang="en-US" sz="1600" dirty="0"/>
          </a:p>
        </p:txBody>
      </p:sp>
      <p:sp>
        <p:nvSpPr>
          <p:cNvPr id="24" name="TextBox 23"/>
          <p:cNvSpPr txBox="1"/>
          <p:nvPr/>
        </p:nvSpPr>
        <p:spPr>
          <a:xfrm rot="17810821">
            <a:off x="2358995" y="5322387"/>
            <a:ext cx="550151" cy="307777"/>
          </a:xfrm>
          <a:prstGeom prst="rect">
            <a:avLst/>
          </a:prstGeom>
          <a:noFill/>
        </p:spPr>
        <p:txBody>
          <a:bodyPr wrap="none" rtlCol="0">
            <a:spAutoFit/>
          </a:bodyPr>
          <a:lstStyle/>
          <a:p>
            <a:r>
              <a:rPr lang="en-US" sz="1400" dirty="0" smtClean="0"/>
              <a:t>1910</a:t>
            </a:r>
            <a:endParaRPr lang="en-US" sz="1400" dirty="0"/>
          </a:p>
        </p:txBody>
      </p:sp>
      <p:sp>
        <p:nvSpPr>
          <p:cNvPr id="25" name="TextBox 24"/>
          <p:cNvSpPr txBox="1"/>
          <p:nvPr/>
        </p:nvSpPr>
        <p:spPr>
          <a:xfrm rot="17810821">
            <a:off x="2958254" y="5342636"/>
            <a:ext cx="550151" cy="307777"/>
          </a:xfrm>
          <a:prstGeom prst="rect">
            <a:avLst/>
          </a:prstGeom>
          <a:noFill/>
        </p:spPr>
        <p:txBody>
          <a:bodyPr wrap="none" rtlCol="0">
            <a:spAutoFit/>
          </a:bodyPr>
          <a:lstStyle/>
          <a:p>
            <a:r>
              <a:rPr lang="en-US" sz="1400" dirty="0" smtClean="0"/>
              <a:t>1920</a:t>
            </a:r>
            <a:endParaRPr lang="en-US" sz="1400" dirty="0"/>
          </a:p>
        </p:txBody>
      </p:sp>
      <p:sp>
        <p:nvSpPr>
          <p:cNvPr id="26" name="TextBox 25"/>
          <p:cNvSpPr txBox="1"/>
          <p:nvPr/>
        </p:nvSpPr>
        <p:spPr>
          <a:xfrm rot="17810821">
            <a:off x="3501995" y="5342636"/>
            <a:ext cx="550151" cy="307777"/>
          </a:xfrm>
          <a:prstGeom prst="rect">
            <a:avLst/>
          </a:prstGeom>
          <a:noFill/>
        </p:spPr>
        <p:txBody>
          <a:bodyPr wrap="none" rtlCol="0">
            <a:spAutoFit/>
          </a:bodyPr>
          <a:lstStyle/>
          <a:p>
            <a:r>
              <a:rPr lang="en-US" sz="1400" dirty="0" smtClean="0"/>
              <a:t>1930</a:t>
            </a:r>
            <a:endParaRPr lang="en-US" sz="1400" dirty="0"/>
          </a:p>
        </p:txBody>
      </p:sp>
      <p:cxnSp>
        <p:nvCxnSpPr>
          <p:cNvPr id="27" name="Straight Connector 26"/>
          <p:cNvCxnSpPr/>
          <p:nvPr/>
        </p:nvCxnSpPr>
        <p:spPr>
          <a:xfrm>
            <a:off x="7772400" y="3525449"/>
            <a:ext cx="0" cy="2438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7810821">
            <a:off x="4101254" y="5342636"/>
            <a:ext cx="550151" cy="307777"/>
          </a:xfrm>
          <a:prstGeom prst="rect">
            <a:avLst/>
          </a:prstGeom>
          <a:noFill/>
        </p:spPr>
        <p:txBody>
          <a:bodyPr wrap="none" rtlCol="0">
            <a:spAutoFit/>
          </a:bodyPr>
          <a:lstStyle/>
          <a:p>
            <a:r>
              <a:rPr lang="en-US" sz="1400" dirty="0" smtClean="0"/>
              <a:t>1940</a:t>
            </a:r>
            <a:endParaRPr lang="en-US" sz="1400" dirty="0"/>
          </a:p>
        </p:txBody>
      </p:sp>
      <p:sp>
        <p:nvSpPr>
          <p:cNvPr id="29" name="TextBox 28"/>
          <p:cNvSpPr txBox="1"/>
          <p:nvPr/>
        </p:nvSpPr>
        <p:spPr>
          <a:xfrm rot="17810821">
            <a:off x="4634654" y="5342636"/>
            <a:ext cx="550151" cy="307777"/>
          </a:xfrm>
          <a:prstGeom prst="rect">
            <a:avLst/>
          </a:prstGeom>
          <a:noFill/>
        </p:spPr>
        <p:txBody>
          <a:bodyPr wrap="none" rtlCol="0">
            <a:spAutoFit/>
          </a:bodyPr>
          <a:lstStyle/>
          <a:p>
            <a:r>
              <a:rPr lang="en-US" sz="1400" dirty="0" smtClean="0"/>
              <a:t>1950</a:t>
            </a:r>
            <a:endParaRPr lang="en-US" sz="1400" dirty="0"/>
          </a:p>
        </p:txBody>
      </p:sp>
      <p:sp>
        <p:nvSpPr>
          <p:cNvPr id="30" name="TextBox 29"/>
          <p:cNvSpPr txBox="1"/>
          <p:nvPr/>
        </p:nvSpPr>
        <p:spPr>
          <a:xfrm rot="17810821">
            <a:off x="5233913" y="5362885"/>
            <a:ext cx="550151" cy="307777"/>
          </a:xfrm>
          <a:prstGeom prst="rect">
            <a:avLst/>
          </a:prstGeom>
          <a:noFill/>
        </p:spPr>
        <p:txBody>
          <a:bodyPr wrap="none" rtlCol="0">
            <a:spAutoFit/>
          </a:bodyPr>
          <a:lstStyle/>
          <a:p>
            <a:r>
              <a:rPr lang="en-US" sz="1400" dirty="0" smtClean="0"/>
              <a:t>1960</a:t>
            </a:r>
            <a:endParaRPr lang="en-US" sz="1400" dirty="0"/>
          </a:p>
        </p:txBody>
      </p:sp>
      <p:sp>
        <p:nvSpPr>
          <p:cNvPr id="31" name="TextBox 30"/>
          <p:cNvSpPr txBox="1"/>
          <p:nvPr/>
        </p:nvSpPr>
        <p:spPr>
          <a:xfrm rot="17810821">
            <a:off x="5777654" y="5362885"/>
            <a:ext cx="550151" cy="307777"/>
          </a:xfrm>
          <a:prstGeom prst="rect">
            <a:avLst/>
          </a:prstGeom>
          <a:noFill/>
        </p:spPr>
        <p:txBody>
          <a:bodyPr wrap="none" rtlCol="0">
            <a:spAutoFit/>
          </a:bodyPr>
          <a:lstStyle/>
          <a:p>
            <a:r>
              <a:rPr lang="en-US" sz="1400" dirty="0" smtClean="0"/>
              <a:t>1970</a:t>
            </a:r>
            <a:endParaRPr lang="en-US" sz="1400" dirty="0"/>
          </a:p>
        </p:txBody>
      </p:sp>
      <p:sp>
        <p:nvSpPr>
          <p:cNvPr id="32" name="TextBox 31"/>
          <p:cNvSpPr txBox="1"/>
          <p:nvPr/>
        </p:nvSpPr>
        <p:spPr>
          <a:xfrm rot="17810821">
            <a:off x="6397595" y="5342636"/>
            <a:ext cx="550151" cy="307777"/>
          </a:xfrm>
          <a:prstGeom prst="rect">
            <a:avLst/>
          </a:prstGeom>
          <a:noFill/>
        </p:spPr>
        <p:txBody>
          <a:bodyPr wrap="none" rtlCol="0">
            <a:spAutoFit/>
          </a:bodyPr>
          <a:lstStyle/>
          <a:p>
            <a:r>
              <a:rPr lang="en-US" sz="1400" dirty="0" smtClean="0"/>
              <a:t>1980</a:t>
            </a:r>
            <a:endParaRPr lang="en-US" sz="1400" dirty="0"/>
          </a:p>
        </p:txBody>
      </p:sp>
      <p:sp>
        <p:nvSpPr>
          <p:cNvPr id="33" name="TextBox 32"/>
          <p:cNvSpPr txBox="1"/>
          <p:nvPr/>
        </p:nvSpPr>
        <p:spPr>
          <a:xfrm rot="17810821">
            <a:off x="6941336" y="5342636"/>
            <a:ext cx="550151" cy="307777"/>
          </a:xfrm>
          <a:prstGeom prst="rect">
            <a:avLst/>
          </a:prstGeom>
          <a:noFill/>
        </p:spPr>
        <p:txBody>
          <a:bodyPr wrap="none" rtlCol="0">
            <a:spAutoFit/>
          </a:bodyPr>
          <a:lstStyle/>
          <a:p>
            <a:r>
              <a:rPr lang="en-US" sz="1400" dirty="0" smtClean="0"/>
              <a:t>1990</a:t>
            </a:r>
            <a:endParaRPr lang="en-US" sz="1400" dirty="0"/>
          </a:p>
        </p:txBody>
      </p:sp>
      <p:sp>
        <p:nvSpPr>
          <p:cNvPr id="34" name="TextBox 33"/>
          <p:cNvSpPr txBox="1"/>
          <p:nvPr/>
        </p:nvSpPr>
        <p:spPr>
          <a:xfrm rot="17810821">
            <a:off x="7514947" y="3041248"/>
            <a:ext cx="601447" cy="338554"/>
          </a:xfrm>
          <a:prstGeom prst="rect">
            <a:avLst/>
          </a:prstGeom>
          <a:noFill/>
        </p:spPr>
        <p:txBody>
          <a:bodyPr wrap="none" rtlCol="0">
            <a:spAutoFit/>
          </a:bodyPr>
          <a:lstStyle/>
          <a:p>
            <a:r>
              <a:rPr lang="en-US" sz="1600" dirty="0" smtClean="0"/>
              <a:t>2000</a:t>
            </a:r>
            <a:endParaRPr lang="en-US" sz="1600" dirty="0"/>
          </a:p>
        </p:txBody>
      </p:sp>
      <p:sp>
        <p:nvSpPr>
          <p:cNvPr id="35" name="TextBox 34"/>
          <p:cNvSpPr txBox="1"/>
          <p:nvPr/>
        </p:nvSpPr>
        <p:spPr>
          <a:xfrm rot="17810821">
            <a:off x="8073995" y="5342636"/>
            <a:ext cx="550151" cy="307777"/>
          </a:xfrm>
          <a:prstGeom prst="rect">
            <a:avLst/>
          </a:prstGeom>
          <a:noFill/>
        </p:spPr>
        <p:txBody>
          <a:bodyPr wrap="none" rtlCol="0">
            <a:spAutoFit/>
          </a:bodyPr>
          <a:lstStyle/>
          <a:p>
            <a:r>
              <a:rPr lang="en-US" sz="1400" dirty="0" smtClean="0"/>
              <a:t>2010</a:t>
            </a:r>
            <a:endParaRPr lang="en-US" sz="1400" dirty="0"/>
          </a:p>
        </p:txBody>
      </p:sp>
      <p:sp>
        <p:nvSpPr>
          <p:cNvPr id="36" name="TextBox 35"/>
          <p:cNvSpPr txBox="1"/>
          <p:nvPr/>
        </p:nvSpPr>
        <p:spPr>
          <a:xfrm rot="17810821">
            <a:off x="8673254" y="5362885"/>
            <a:ext cx="550151" cy="307777"/>
          </a:xfrm>
          <a:prstGeom prst="rect">
            <a:avLst/>
          </a:prstGeom>
          <a:noFill/>
        </p:spPr>
        <p:txBody>
          <a:bodyPr wrap="none" rtlCol="0">
            <a:spAutoFit/>
          </a:bodyPr>
          <a:lstStyle/>
          <a:p>
            <a:r>
              <a:rPr lang="en-US" sz="1400" dirty="0" smtClean="0"/>
              <a:t>2020</a:t>
            </a:r>
            <a:endParaRPr lang="en-US" sz="1400" dirty="0"/>
          </a:p>
        </p:txBody>
      </p:sp>
      <p:cxnSp>
        <p:nvCxnSpPr>
          <p:cNvPr id="38" name="Straight Connector 37"/>
          <p:cNvCxnSpPr/>
          <p:nvPr/>
        </p:nvCxnSpPr>
        <p:spPr>
          <a:xfrm>
            <a:off x="84582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7810821">
            <a:off x="8226395" y="3056636"/>
            <a:ext cx="550151" cy="307777"/>
          </a:xfrm>
          <a:prstGeom prst="rect">
            <a:avLst/>
          </a:prstGeom>
          <a:noFill/>
        </p:spPr>
        <p:txBody>
          <a:bodyPr wrap="none" rtlCol="0">
            <a:spAutoFit/>
          </a:bodyPr>
          <a:lstStyle/>
          <a:p>
            <a:r>
              <a:rPr lang="en-US" sz="1400" dirty="0" smtClean="0"/>
              <a:t>2011</a:t>
            </a:r>
            <a:endParaRPr lang="en-US" sz="1400" dirty="0"/>
          </a:p>
        </p:txBody>
      </p:sp>
      <p:cxnSp>
        <p:nvCxnSpPr>
          <p:cNvPr id="40" name="Straight Connector 39"/>
          <p:cNvCxnSpPr/>
          <p:nvPr/>
        </p:nvCxnSpPr>
        <p:spPr>
          <a:xfrm>
            <a:off x="80010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624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7810821">
            <a:off x="3763523" y="3056636"/>
            <a:ext cx="550151" cy="307777"/>
          </a:xfrm>
          <a:prstGeom prst="rect">
            <a:avLst/>
          </a:prstGeom>
          <a:noFill/>
        </p:spPr>
        <p:txBody>
          <a:bodyPr wrap="none" rtlCol="0">
            <a:spAutoFit/>
          </a:bodyPr>
          <a:lstStyle/>
          <a:p>
            <a:r>
              <a:rPr lang="en-US" sz="1400" dirty="0" smtClean="0"/>
              <a:t>1934</a:t>
            </a:r>
            <a:endParaRPr lang="en-US" sz="1400" dirty="0"/>
          </a:p>
        </p:txBody>
      </p:sp>
      <p:sp>
        <p:nvSpPr>
          <p:cNvPr id="43" name="TextBox 42"/>
          <p:cNvSpPr txBox="1"/>
          <p:nvPr/>
        </p:nvSpPr>
        <p:spPr>
          <a:xfrm rot="17810821">
            <a:off x="7769195" y="3056636"/>
            <a:ext cx="550151" cy="307777"/>
          </a:xfrm>
          <a:prstGeom prst="rect">
            <a:avLst/>
          </a:prstGeom>
          <a:noFill/>
        </p:spPr>
        <p:txBody>
          <a:bodyPr wrap="none" rtlCol="0">
            <a:spAutoFit/>
          </a:bodyPr>
          <a:lstStyle/>
          <a:p>
            <a:r>
              <a:rPr lang="en-US" sz="1400" dirty="0" smtClean="0"/>
              <a:t>2004</a:t>
            </a:r>
            <a:endParaRPr lang="en-US" sz="1400" dirty="0"/>
          </a:p>
        </p:txBody>
      </p:sp>
      <p:sp>
        <p:nvSpPr>
          <p:cNvPr id="44" name="Sun 43"/>
          <p:cNvSpPr/>
          <p:nvPr/>
        </p:nvSpPr>
        <p:spPr>
          <a:xfrm>
            <a:off x="1567270" y="5867400"/>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5" name="Sun 44"/>
          <p:cNvSpPr/>
          <p:nvPr/>
        </p:nvSpPr>
        <p:spPr>
          <a:xfrm>
            <a:off x="5139284"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6" name="Sun 45"/>
          <p:cNvSpPr/>
          <p:nvPr/>
        </p:nvSpPr>
        <p:spPr>
          <a:xfrm>
            <a:off x="4114800"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7" name="Sun 46"/>
          <p:cNvSpPr/>
          <p:nvPr/>
        </p:nvSpPr>
        <p:spPr>
          <a:xfrm>
            <a:off x="3886200"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8" name="Sun 47"/>
          <p:cNvSpPr/>
          <p:nvPr/>
        </p:nvSpPr>
        <p:spPr>
          <a:xfrm>
            <a:off x="3624670"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51" name="Straight Connector 50"/>
          <p:cNvCxnSpPr/>
          <p:nvPr/>
        </p:nvCxnSpPr>
        <p:spPr>
          <a:xfrm>
            <a:off x="1676400" y="4343400"/>
            <a:ext cx="6781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Straight Connector 52"/>
          <p:cNvCxnSpPr/>
          <p:nvPr/>
        </p:nvCxnSpPr>
        <p:spPr>
          <a:xfrm>
            <a:off x="8001000" y="3810000"/>
            <a:ext cx="4572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56" name="Straight Connector 55"/>
          <p:cNvCxnSpPr/>
          <p:nvPr/>
        </p:nvCxnSpPr>
        <p:spPr>
          <a:xfrm>
            <a:off x="3962400" y="4038600"/>
            <a:ext cx="4495800" cy="0"/>
          </a:xfrm>
          <a:prstGeom prst="line">
            <a:avLst/>
          </a:prstGeom>
        </p:spPr>
        <p:style>
          <a:lnRef idx="3">
            <a:schemeClr val="accent3"/>
          </a:lnRef>
          <a:fillRef idx="0">
            <a:schemeClr val="accent3"/>
          </a:fillRef>
          <a:effectRef idx="2">
            <a:schemeClr val="accent3"/>
          </a:effectRef>
          <a:fontRef idx="minor">
            <a:schemeClr val="tx1"/>
          </a:fontRef>
        </p:style>
      </p:cxnSp>
      <p:sp>
        <p:nvSpPr>
          <p:cNvPr id="58" name="Sun 57"/>
          <p:cNvSpPr/>
          <p:nvPr/>
        </p:nvSpPr>
        <p:spPr>
          <a:xfrm>
            <a:off x="7014165" y="5892800"/>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1" name="TextBox 60"/>
          <p:cNvSpPr txBox="1"/>
          <p:nvPr/>
        </p:nvSpPr>
        <p:spPr>
          <a:xfrm>
            <a:off x="341721" y="457200"/>
            <a:ext cx="8345079" cy="738664"/>
          </a:xfrm>
          <a:prstGeom prst="rect">
            <a:avLst/>
          </a:prstGeom>
          <a:noFill/>
        </p:spPr>
        <p:txBody>
          <a:bodyPr wrap="square" rtlCol="0">
            <a:spAutoFit/>
          </a:bodyPr>
          <a:lstStyle/>
          <a:p>
            <a:pPr algn="ctr"/>
            <a:r>
              <a:rPr lang="en-US" sz="2400" dirty="0" smtClean="0"/>
              <a:t>Mammoth Cave Climate Records and Drought Years – </a:t>
            </a:r>
          </a:p>
          <a:p>
            <a:pPr algn="ctr"/>
            <a:r>
              <a:rPr lang="en-US" dirty="0" smtClean="0"/>
              <a:t>Timeline Comparisons</a:t>
            </a:r>
            <a:endParaRPr lang="en-US" sz="2400" dirty="0"/>
          </a:p>
        </p:txBody>
      </p:sp>
      <p:sp>
        <p:nvSpPr>
          <p:cNvPr id="66" name="Sun 65"/>
          <p:cNvSpPr/>
          <p:nvPr/>
        </p:nvSpPr>
        <p:spPr>
          <a:xfrm>
            <a:off x="914400" y="2286000"/>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7" name="TextBox 66"/>
          <p:cNvSpPr txBox="1"/>
          <p:nvPr/>
        </p:nvSpPr>
        <p:spPr>
          <a:xfrm>
            <a:off x="1618309" y="2237601"/>
            <a:ext cx="5190139" cy="276999"/>
          </a:xfrm>
          <a:prstGeom prst="rect">
            <a:avLst/>
          </a:prstGeom>
          <a:noFill/>
        </p:spPr>
        <p:txBody>
          <a:bodyPr wrap="none" rtlCol="0">
            <a:spAutoFit/>
          </a:bodyPr>
          <a:lstStyle/>
          <a:p>
            <a:r>
              <a:rPr lang="en-US" sz="1200" dirty="0" smtClean="0"/>
              <a:t>Nationally significant drought events – National Drought Mitigation Center, 2012</a:t>
            </a:r>
            <a:endParaRPr lang="en-US" sz="1200" dirty="0"/>
          </a:p>
        </p:txBody>
      </p:sp>
      <p:grpSp>
        <p:nvGrpSpPr>
          <p:cNvPr id="2" name="Group 93"/>
          <p:cNvGrpSpPr/>
          <p:nvPr/>
        </p:nvGrpSpPr>
        <p:grpSpPr>
          <a:xfrm>
            <a:off x="609600" y="1219200"/>
            <a:ext cx="7694670" cy="734199"/>
            <a:chOff x="838200" y="1219200"/>
            <a:chExt cx="7694670" cy="734199"/>
          </a:xfrm>
        </p:grpSpPr>
        <p:sp>
          <p:nvSpPr>
            <p:cNvPr id="68" name="TextBox 67"/>
            <p:cNvSpPr txBox="1"/>
            <p:nvPr/>
          </p:nvSpPr>
          <p:spPr>
            <a:xfrm>
              <a:off x="1813979" y="1676400"/>
              <a:ext cx="5962145" cy="276999"/>
            </a:xfrm>
            <a:prstGeom prst="rect">
              <a:avLst/>
            </a:prstGeom>
            <a:noFill/>
          </p:spPr>
          <p:txBody>
            <a:bodyPr wrap="none" rtlCol="0">
              <a:spAutoFit/>
            </a:bodyPr>
            <a:lstStyle/>
            <a:p>
              <a:r>
                <a:rPr lang="en-US" sz="1200" dirty="0" smtClean="0"/>
                <a:t>US Historical Climatology Network  (1895 – 2011) - Daily and Monthly Air Temp and Precip</a:t>
              </a:r>
              <a:endParaRPr lang="en-US" sz="1200" dirty="0"/>
            </a:p>
          </p:txBody>
        </p:sp>
        <p:grpSp>
          <p:nvGrpSpPr>
            <p:cNvPr id="3" name="Group 92"/>
            <p:cNvGrpSpPr/>
            <p:nvPr/>
          </p:nvGrpSpPr>
          <p:grpSpPr>
            <a:xfrm>
              <a:off x="838200" y="1219200"/>
              <a:ext cx="7694670" cy="581799"/>
              <a:chOff x="838200" y="1628001"/>
              <a:chExt cx="7694670" cy="581799"/>
            </a:xfrm>
          </p:grpSpPr>
          <p:cxnSp>
            <p:nvCxnSpPr>
              <p:cNvPr id="63" name="Straight Connector 62"/>
              <p:cNvCxnSpPr/>
              <p:nvPr/>
            </p:nvCxnSpPr>
            <p:spPr>
              <a:xfrm>
                <a:off x="838200" y="1752600"/>
                <a:ext cx="81162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a:off x="838200" y="1981200"/>
                <a:ext cx="81162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5" name="Straight Connector 64"/>
              <p:cNvCxnSpPr/>
              <p:nvPr/>
            </p:nvCxnSpPr>
            <p:spPr>
              <a:xfrm>
                <a:off x="838200" y="2209800"/>
                <a:ext cx="811620" cy="0"/>
              </a:xfrm>
              <a:prstGeom prst="line">
                <a:avLst/>
              </a:prstGeom>
            </p:spPr>
            <p:style>
              <a:lnRef idx="3">
                <a:schemeClr val="accent2"/>
              </a:lnRef>
              <a:fillRef idx="0">
                <a:schemeClr val="accent2"/>
              </a:fillRef>
              <a:effectRef idx="2">
                <a:schemeClr val="accent2"/>
              </a:effectRef>
              <a:fontRef idx="minor">
                <a:schemeClr val="tx1"/>
              </a:fontRef>
            </p:style>
          </p:cxnSp>
          <p:sp>
            <p:nvSpPr>
              <p:cNvPr id="69" name="TextBox 68"/>
              <p:cNvSpPr txBox="1"/>
              <p:nvPr/>
            </p:nvSpPr>
            <p:spPr>
              <a:xfrm>
                <a:off x="1813979" y="1856601"/>
                <a:ext cx="6718891" cy="276999"/>
              </a:xfrm>
              <a:prstGeom prst="rect">
                <a:avLst/>
              </a:prstGeom>
              <a:noFill/>
            </p:spPr>
            <p:txBody>
              <a:bodyPr wrap="none" rtlCol="0">
                <a:spAutoFit/>
              </a:bodyPr>
              <a:lstStyle/>
              <a:p>
                <a:r>
                  <a:rPr lang="en-US" sz="1200" dirty="0" smtClean="0"/>
                  <a:t>Northeast Regional Climate Center CLIMOD (NWSCOOP)  (1934 – 2011) - Monthly Air Temp and Precip</a:t>
                </a:r>
                <a:endParaRPr lang="en-US" sz="1200" dirty="0"/>
              </a:p>
            </p:txBody>
          </p:sp>
          <p:sp>
            <p:nvSpPr>
              <p:cNvPr id="70" name="TextBox 69"/>
              <p:cNvSpPr txBox="1"/>
              <p:nvPr/>
            </p:nvSpPr>
            <p:spPr>
              <a:xfrm>
                <a:off x="1822208" y="1628001"/>
                <a:ext cx="5775555" cy="276999"/>
              </a:xfrm>
              <a:prstGeom prst="rect">
                <a:avLst/>
              </a:prstGeom>
              <a:noFill/>
            </p:spPr>
            <p:txBody>
              <a:bodyPr wrap="none" rtlCol="0">
                <a:spAutoFit/>
              </a:bodyPr>
              <a:lstStyle/>
              <a:p>
                <a:r>
                  <a:rPr lang="en-US" sz="1200" dirty="0" smtClean="0"/>
                  <a:t>Soil Climate Analysis Network or SCAN (2004 -2 011) – Daily Air Temp and 50cm Soil Temp</a:t>
                </a:r>
                <a:endParaRPr lang="en-US" sz="1200" dirty="0"/>
              </a:p>
            </p:txBody>
          </p:sp>
        </p:grpSp>
      </p:grpSp>
      <p:sp>
        <p:nvSpPr>
          <p:cNvPr id="71" name="TextBox 70"/>
          <p:cNvSpPr txBox="1"/>
          <p:nvPr/>
        </p:nvSpPr>
        <p:spPr>
          <a:xfrm>
            <a:off x="3352800" y="6172200"/>
            <a:ext cx="1342612" cy="307777"/>
          </a:xfrm>
          <a:prstGeom prst="rect">
            <a:avLst/>
          </a:prstGeom>
          <a:noFill/>
        </p:spPr>
        <p:txBody>
          <a:bodyPr wrap="none" rtlCol="0">
            <a:spAutoFit/>
          </a:bodyPr>
          <a:lstStyle/>
          <a:p>
            <a:r>
              <a:rPr lang="en-US" sz="1400" dirty="0" smtClean="0"/>
              <a:t>Dust Bowl Years</a:t>
            </a:r>
            <a:endParaRPr lang="en-US" sz="1400" dirty="0"/>
          </a:p>
        </p:txBody>
      </p:sp>
      <p:sp>
        <p:nvSpPr>
          <p:cNvPr id="95" name="Sun 94"/>
          <p:cNvSpPr/>
          <p:nvPr/>
        </p:nvSpPr>
        <p:spPr>
          <a:xfrm>
            <a:off x="2008006" y="2607733"/>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6" name="Sun 95"/>
          <p:cNvSpPr/>
          <p:nvPr/>
        </p:nvSpPr>
        <p:spPr>
          <a:xfrm>
            <a:off x="4033896" y="2607733"/>
            <a:ext cx="185328" cy="134549"/>
          </a:xfrm>
          <a:prstGeom prst="sun">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7" name="TextBox 96"/>
          <p:cNvSpPr txBox="1"/>
          <p:nvPr/>
        </p:nvSpPr>
        <p:spPr>
          <a:xfrm>
            <a:off x="2224900" y="2542401"/>
            <a:ext cx="856966" cy="276999"/>
          </a:xfrm>
          <a:prstGeom prst="rect">
            <a:avLst/>
          </a:prstGeom>
          <a:noFill/>
        </p:spPr>
        <p:txBody>
          <a:bodyPr wrap="none" rtlCol="0">
            <a:spAutoFit/>
          </a:bodyPr>
          <a:lstStyle/>
          <a:p>
            <a:r>
              <a:rPr lang="en-US" sz="1200" dirty="0" smtClean="0"/>
              <a:t>Ustic Years</a:t>
            </a:r>
            <a:endParaRPr lang="en-US" sz="1200" dirty="0"/>
          </a:p>
        </p:txBody>
      </p:sp>
      <p:sp>
        <p:nvSpPr>
          <p:cNvPr id="98" name="TextBox 97"/>
          <p:cNvSpPr txBox="1"/>
          <p:nvPr/>
        </p:nvSpPr>
        <p:spPr>
          <a:xfrm>
            <a:off x="4372117" y="2536507"/>
            <a:ext cx="854145" cy="276999"/>
          </a:xfrm>
          <a:prstGeom prst="rect">
            <a:avLst/>
          </a:prstGeom>
          <a:noFill/>
        </p:spPr>
        <p:txBody>
          <a:bodyPr wrap="none" rtlCol="0">
            <a:spAutoFit/>
          </a:bodyPr>
          <a:lstStyle/>
          <a:p>
            <a:r>
              <a:rPr lang="en-US" sz="1200" dirty="0" smtClean="0"/>
              <a:t>Xeric Years</a:t>
            </a:r>
            <a:endParaRPr lang="en-US" sz="1200" dirty="0"/>
          </a:p>
        </p:txBody>
      </p:sp>
      <p:sp>
        <p:nvSpPr>
          <p:cNvPr id="100" name="TextBox 99"/>
          <p:cNvSpPr txBox="1"/>
          <p:nvPr/>
        </p:nvSpPr>
        <p:spPr>
          <a:xfrm rot="17810821">
            <a:off x="62654" y="5342636"/>
            <a:ext cx="550151" cy="307777"/>
          </a:xfrm>
          <a:prstGeom prst="rect">
            <a:avLst/>
          </a:prstGeom>
          <a:noFill/>
        </p:spPr>
        <p:txBody>
          <a:bodyPr wrap="none" rtlCol="0">
            <a:spAutoFit/>
          </a:bodyPr>
          <a:lstStyle/>
          <a:p>
            <a:r>
              <a:rPr lang="en-US" sz="1400" dirty="0" smtClean="0"/>
              <a:t>1870</a:t>
            </a:r>
            <a:endParaRPr lang="en-US" sz="1400" dirty="0"/>
          </a:p>
        </p:txBody>
      </p:sp>
      <p:sp>
        <p:nvSpPr>
          <p:cNvPr id="101" name="TextBox 100"/>
          <p:cNvSpPr txBox="1"/>
          <p:nvPr/>
        </p:nvSpPr>
        <p:spPr>
          <a:xfrm>
            <a:off x="165438" y="5953780"/>
            <a:ext cx="825162" cy="523220"/>
          </a:xfrm>
          <a:prstGeom prst="rect">
            <a:avLst/>
          </a:prstGeom>
          <a:noFill/>
        </p:spPr>
        <p:txBody>
          <a:bodyPr wrap="none" rtlCol="0">
            <a:spAutoFit/>
          </a:bodyPr>
          <a:lstStyle/>
          <a:p>
            <a:r>
              <a:rPr lang="en-US" sz="1400" dirty="0" smtClean="0"/>
              <a:t>Tree ring</a:t>
            </a:r>
          </a:p>
          <a:p>
            <a:pPr algn="ctr"/>
            <a:r>
              <a:rPr lang="en-US" sz="1400" dirty="0" smtClean="0"/>
              <a:t>records</a:t>
            </a:r>
            <a:endParaRPr lang="en-US" sz="1400" dirty="0"/>
          </a:p>
        </p:txBody>
      </p:sp>
      <p:cxnSp>
        <p:nvCxnSpPr>
          <p:cNvPr id="102" name="Straight Connector 101"/>
          <p:cNvCxnSpPr/>
          <p:nvPr/>
        </p:nvCxnSpPr>
        <p:spPr>
          <a:xfrm>
            <a:off x="60960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096000" y="4724400"/>
            <a:ext cx="167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9" name="Straight Connector 108"/>
          <p:cNvCxnSpPr/>
          <p:nvPr/>
        </p:nvCxnSpPr>
        <p:spPr>
          <a:xfrm>
            <a:off x="609600" y="2057400"/>
            <a:ext cx="811620" cy="0"/>
          </a:xfrm>
          <a:prstGeom prst="line">
            <a:avLst/>
          </a:prstGeom>
        </p:spPr>
        <p:style>
          <a:lnRef idx="3">
            <a:schemeClr val="accent6"/>
          </a:lnRef>
          <a:fillRef idx="0">
            <a:schemeClr val="accent6"/>
          </a:fillRef>
          <a:effectRef idx="2">
            <a:schemeClr val="accent6"/>
          </a:effectRef>
          <a:fontRef idx="minor">
            <a:schemeClr val="tx1"/>
          </a:fontRef>
        </p:style>
      </p:cxnSp>
      <p:sp>
        <p:nvSpPr>
          <p:cNvPr id="110" name="TextBox 109"/>
          <p:cNvSpPr txBox="1"/>
          <p:nvPr/>
        </p:nvSpPr>
        <p:spPr>
          <a:xfrm>
            <a:off x="1600200" y="1932801"/>
            <a:ext cx="5311519" cy="276999"/>
          </a:xfrm>
          <a:prstGeom prst="rect">
            <a:avLst/>
          </a:prstGeom>
          <a:noFill/>
        </p:spPr>
        <p:txBody>
          <a:bodyPr wrap="none" rtlCol="0">
            <a:spAutoFit/>
          </a:bodyPr>
          <a:lstStyle/>
          <a:p>
            <a:r>
              <a:rPr lang="en-US" sz="1200" dirty="0" smtClean="0"/>
              <a:t>NWS COOP Network 30 </a:t>
            </a:r>
            <a:r>
              <a:rPr lang="en-US" sz="1200" dirty="0"/>
              <a:t>y</a:t>
            </a:r>
            <a:r>
              <a:rPr lang="en-US" sz="1200" dirty="0" smtClean="0"/>
              <a:t>ear Normal (1971 - 2000) Monthly Air Temp and Precip</a:t>
            </a:r>
            <a:endParaRPr lang="en-US" sz="1200" dirty="0"/>
          </a:p>
        </p:txBody>
      </p:sp>
      <p:sp>
        <p:nvSpPr>
          <p:cNvPr id="111" name="TextBox 110"/>
          <p:cNvSpPr txBox="1"/>
          <p:nvPr/>
        </p:nvSpPr>
        <p:spPr>
          <a:xfrm rot="17810821">
            <a:off x="5853854" y="3056636"/>
            <a:ext cx="550151" cy="307777"/>
          </a:xfrm>
          <a:prstGeom prst="rect">
            <a:avLst/>
          </a:prstGeom>
          <a:noFill/>
        </p:spPr>
        <p:txBody>
          <a:bodyPr wrap="none" rtlCol="0">
            <a:spAutoFit/>
          </a:bodyPr>
          <a:lstStyle/>
          <a:p>
            <a:r>
              <a:rPr lang="en-US" sz="1400" dirty="0" smtClean="0"/>
              <a:t>1971</a:t>
            </a:r>
            <a:endParaRPr lang="en-US" sz="1400" dirty="0"/>
          </a:p>
        </p:txBody>
      </p:sp>
      <p:grpSp>
        <p:nvGrpSpPr>
          <p:cNvPr id="4" name="Group 1"/>
          <p:cNvGrpSpPr/>
          <p:nvPr/>
        </p:nvGrpSpPr>
        <p:grpSpPr>
          <a:xfrm>
            <a:off x="4005672" y="3074623"/>
            <a:ext cx="387292" cy="2868977"/>
            <a:chOff x="4005672" y="3074623"/>
            <a:chExt cx="387292" cy="2868977"/>
          </a:xfrm>
        </p:grpSpPr>
        <p:cxnSp>
          <p:nvCxnSpPr>
            <p:cNvPr id="81" name="Straight Connector 80"/>
            <p:cNvCxnSpPr/>
            <p:nvPr/>
          </p:nvCxnSpPr>
          <p:spPr>
            <a:xfrm>
              <a:off x="41148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83" name="Sun 82"/>
            <p:cNvSpPr/>
            <p:nvPr/>
          </p:nvSpPr>
          <p:spPr>
            <a:xfrm>
              <a:off x="4005672" y="3429000"/>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9" name="TextBox 98"/>
            <p:cNvSpPr txBox="1"/>
            <p:nvPr/>
          </p:nvSpPr>
          <p:spPr>
            <a:xfrm rot="17810821">
              <a:off x="4025556" y="3180421"/>
              <a:ext cx="473206" cy="261610"/>
            </a:xfrm>
            <a:prstGeom prst="rect">
              <a:avLst/>
            </a:prstGeom>
            <a:noFill/>
          </p:spPr>
          <p:txBody>
            <a:bodyPr wrap="none" rtlCol="0">
              <a:spAutoFit/>
            </a:bodyPr>
            <a:lstStyle/>
            <a:p>
              <a:r>
                <a:rPr lang="en-US" sz="1100" dirty="0" smtClean="0">
                  <a:solidFill>
                    <a:schemeClr val="bg1">
                      <a:lumMod val="50000"/>
                    </a:schemeClr>
                  </a:solidFill>
                </a:rPr>
                <a:t>1936</a:t>
              </a:r>
              <a:endParaRPr lang="en-US" sz="1100" dirty="0">
                <a:solidFill>
                  <a:schemeClr val="bg1">
                    <a:lumMod val="50000"/>
                  </a:schemeClr>
                </a:solidFill>
              </a:endParaRPr>
            </a:p>
          </p:txBody>
        </p:sp>
      </p:grpSp>
      <p:grpSp>
        <p:nvGrpSpPr>
          <p:cNvPr id="8" name="Group 2"/>
          <p:cNvGrpSpPr/>
          <p:nvPr/>
        </p:nvGrpSpPr>
        <p:grpSpPr>
          <a:xfrm>
            <a:off x="4545195" y="3051357"/>
            <a:ext cx="315052" cy="2892243"/>
            <a:chOff x="4545195" y="3051357"/>
            <a:chExt cx="315052" cy="2892243"/>
          </a:xfrm>
        </p:grpSpPr>
        <p:cxnSp>
          <p:nvCxnSpPr>
            <p:cNvPr id="82" name="Straight Connector 81"/>
            <p:cNvCxnSpPr/>
            <p:nvPr/>
          </p:nvCxnSpPr>
          <p:spPr>
            <a:xfrm>
              <a:off x="46482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84" name="Sun 83"/>
            <p:cNvSpPr/>
            <p:nvPr/>
          </p:nvSpPr>
          <p:spPr>
            <a:xfrm>
              <a:off x="4545195" y="3437926"/>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3" name="TextBox 102"/>
            <p:cNvSpPr txBox="1"/>
            <p:nvPr/>
          </p:nvSpPr>
          <p:spPr>
            <a:xfrm rot="17810821">
              <a:off x="4492839" y="3157155"/>
              <a:ext cx="473206" cy="261610"/>
            </a:xfrm>
            <a:prstGeom prst="rect">
              <a:avLst/>
            </a:prstGeom>
            <a:noFill/>
          </p:spPr>
          <p:txBody>
            <a:bodyPr wrap="none" rtlCol="0">
              <a:spAutoFit/>
            </a:bodyPr>
            <a:lstStyle/>
            <a:p>
              <a:r>
                <a:rPr lang="en-US" sz="1100" dirty="0" smtClean="0">
                  <a:solidFill>
                    <a:schemeClr val="bg1">
                      <a:lumMod val="50000"/>
                    </a:schemeClr>
                  </a:solidFill>
                </a:rPr>
                <a:t>1945</a:t>
              </a:r>
              <a:endParaRPr lang="en-US" sz="1100" dirty="0">
                <a:solidFill>
                  <a:schemeClr val="bg1">
                    <a:lumMod val="50000"/>
                  </a:schemeClr>
                </a:solidFill>
              </a:endParaRPr>
            </a:p>
          </p:txBody>
        </p:sp>
      </p:grpSp>
      <p:grpSp>
        <p:nvGrpSpPr>
          <p:cNvPr id="10" name="Group 3"/>
          <p:cNvGrpSpPr/>
          <p:nvPr/>
        </p:nvGrpSpPr>
        <p:grpSpPr>
          <a:xfrm>
            <a:off x="4800600" y="2919064"/>
            <a:ext cx="398296" cy="3024536"/>
            <a:chOff x="4800600" y="2919064"/>
            <a:chExt cx="398296" cy="3024536"/>
          </a:xfrm>
        </p:grpSpPr>
        <p:cxnSp>
          <p:nvCxnSpPr>
            <p:cNvPr id="72" name="Straight Connector 71"/>
            <p:cNvCxnSpPr/>
            <p:nvPr/>
          </p:nvCxnSpPr>
          <p:spPr>
            <a:xfrm>
              <a:off x="50292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9530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85" name="Sun 84"/>
            <p:cNvSpPr/>
            <p:nvPr/>
          </p:nvSpPr>
          <p:spPr>
            <a:xfrm>
              <a:off x="4800600" y="3446851"/>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6" name="Sun 85"/>
            <p:cNvSpPr/>
            <p:nvPr/>
          </p:nvSpPr>
          <p:spPr>
            <a:xfrm>
              <a:off x="4936536" y="3458174"/>
              <a:ext cx="185328" cy="134549"/>
            </a:xfrm>
            <a:prstGeom prst="sun">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4" name="TextBox 103"/>
            <p:cNvSpPr txBox="1"/>
            <p:nvPr/>
          </p:nvSpPr>
          <p:spPr>
            <a:xfrm rot="17810821">
              <a:off x="4737712" y="3118638"/>
              <a:ext cx="660758" cy="261610"/>
            </a:xfrm>
            <a:prstGeom prst="rect">
              <a:avLst/>
            </a:prstGeom>
            <a:noFill/>
          </p:spPr>
          <p:txBody>
            <a:bodyPr wrap="none" rtlCol="0">
              <a:spAutoFit/>
            </a:bodyPr>
            <a:lstStyle/>
            <a:p>
              <a:r>
                <a:rPr lang="en-US" sz="1100" dirty="0" smtClean="0">
                  <a:solidFill>
                    <a:schemeClr val="bg1">
                      <a:lumMod val="50000"/>
                    </a:schemeClr>
                  </a:solidFill>
                </a:rPr>
                <a:t>1952-53</a:t>
              </a:r>
              <a:endParaRPr lang="en-US" sz="1100" dirty="0">
                <a:solidFill>
                  <a:schemeClr val="bg1">
                    <a:lumMod val="50000"/>
                  </a:schemeClr>
                </a:solidFill>
              </a:endParaRPr>
            </a:p>
          </p:txBody>
        </p:sp>
      </p:grpSp>
      <p:grpSp>
        <p:nvGrpSpPr>
          <p:cNvPr id="11" name="Group 16"/>
          <p:cNvGrpSpPr/>
          <p:nvPr/>
        </p:nvGrpSpPr>
        <p:grpSpPr>
          <a:xfrm>
            <a:off x="5486400" y="3074623"/>
            <a:ext cx="261610" cy="2868977"/>
            <a:chOff x="5502954" y="3074623"/>
            <a:chExt cx="261610" cy="2868977"/>
          </a:xfrm>
        </p:grpSpPr>
        <p:sp>
          <p:nvSpPr>
            <p:cNvPr id="87" name="Sun 86"/>
            <p:cNvSpPr/>
            <p:nvPr/>
          </p:nvSpPr>
          <p:spPr>
            <a:xfrm>
              <a:off x="5530800" y="3446850"/>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2" name="Group 7"/>
            <p:cNvGrpSpPr/>
            <p:nvPr/>
          </p:nvGrpSpPr>
          <p:grpSpPr>
            <a:xfrm>
              <a:off x="5502954" y="3074623"/>
              <a:ext cx="261610" cy="2868977"/>
              <a:chOff x="5502954" y="3074623"/>
              <a:chExt cx="261610" cy="2868977"/>
            </a:xfrm>
          </p:grpSpPr>
          <p:cxnSp>
            <p:nvCxnSpPr>
              <p:cNvPr id="74" name="Straight Connector 73"/>
              <p:cNvCxnSpPr/>
              <p:nvPr/>
            </p:nvCxnSpPr>
            <p:spPr>
              <a:xfrm>
                <a:off x="56388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rot="17810821">
                <a:off x="5397156" y="3180421"/>
                <a:ext cx="473206" cy="261610"/>
              </a:xfrm>
              <a:prstGeom prst="rect">
                <a:avLst/>
              </a:prstGeom>
              <a:noFill/>
            </p:spPr>
            <p:txBody>
              <a:bodyPr wrap="none" rtlCol="0">
                <a:spAutoFit/>
              </a:bodyPr>
              <a:lstStyle/>
              <a:p>
                <a:r>
                  <a:rPr lang="en-US" sz="1100" dirty="0" smtClean="0">
                    <a:solidFill>
                      <a:schemeClr val="bg1">
                        <a:lumMod val="50000"/>
                      </a:schemeClr>
                    </a:solidFill>
                  </a:rPr>
                  <a:t>1963</a:t>
                </a:r>
                <a:endParaRPr lang="en-US" sz="1100" dirty="0">
                  <a:solidFill>
                    <a:schemeClr val="bg1">
                      <a:lumMod val="50000"/>
                    </a:schemeClr>
                  </a:solidFill>
                </a:endParaRPr>
              </a:p>
            </p:txBody>
          </p:sp>
        </p:grpSp>
      </p:grpSp>
      <p:grpSp>
        <p:nvGrpSpPr>
          <p:cNvPr id="13" name="Group 13"/>
          <p:cNvGrpSpPr/>
          <p:nvPr/>
        </p:nvGrpSpPr>
        <p:grpSpPr>
          <a:xfrm>
            <a:off x="5731554" y="3081571"/>
            <a:ext cx="261610" cy="2862029"/>
            <a:chOff x="5731554" y="3081571"/>
            <a:chExt cx="261610" cy="2862029"/>
          </a:xfrm>
        </p:grpSpPr>
        <p:cxnSp>
          <p:nvCxnSpPr>
            <p:cNvPr id="75" name="Straight Connector 74"/>
            <p:cNvCxnSpPr/>
            <p:nvPr/>
          </p:nvCxnSpPr>
          <p:spPr>
            <a:xfrm>
              <a:off x="58674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88" name="Sun 87"/>
            <p:cNvSpPr/>
            <p:nvPr/>
          </p:nvSpPr>
          <p:spPr>
            <a:xfrm>
              <a:off x="5744533" y="3446850"/>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7" name="TextBox 106"/>
            <p:cNvSpPr txBox="1"/>
            <p:nvPr/>
          </p:nvSpPr>
          <p:spPr>
            <a:xfrm rot="17810821">
              <a:off x="5625756" y="3187369"/>
              <a:ext cx="473206" cy="261610"/>
            </a:xfrm>
            <a:prstGeom prst="rect">
              <a:avLst/>
            </a:prstGeom>
            <a:noFill/>
          </p:spPr>
          <p:txBody>
            <a:bodyPr wrap="none" rtlCol="0">
              <a:spAutoFit/>
            </a:bodyPr>
            <a:lstStyle/>
            <a:p>
              <a:r>
                <a:rPr lang="en-US" sz="1100" dirty="0" smtClean="0">
                  <a:solidFill>
                    <a:schemeClr val="bg1">
                      <a:lumMod val="50000"/>
                    </a:schemeClr>
                  </a:solidFill>
                </a:rPr>
                <a:t>1968</a:t>
              </a:r>
              <a:endParaRPr lang="en-US" sz="1100" dirty="0">
                <a:solidFill>
                  <a:schemeClr val="bg1">
                    <a:lumMod val="50000"/>
                  </a:schemeClr>
                </a:solidFill>
              </a:endParaRPr>
            </a:p>
          </p:txBody>
        </p:sp>
      </p:grpSp>
      <p:grpSp>
        <p:nvGrpSpPr>
          <p:cNvPr id="14" name="Group 10"/>
          <p:cNvGrpSpPr/>
          <p:nvPr/>
        </p:nvGrpSpPr>
        <p:grpSpPr>
          <a:xfrm>
            <a:off x="6645954" y="3074623"/>
            <a:ext cx="261610" cy="2868977"/>
            <a:chOff x="6645954" y="3074623"/>
            <a:chExt cx="261610" cy="2868977"/>
          </a:xfrm>
        </p:grpSpPr>
        <p:cxnSp>
          <p:nvCxnSpPr>
            <p:cNvPr id="77" name="Straight Connector 76"/>
            <p:cNvCxnSpPr/>
            <p:nvPr/>
          </p:nvCxnSpPr>
          <p:spPr>
            <a:xfrm>
              <a:off x="67818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90" name="Sun 89"/>
            <p:cNvSpPr/>
            <p:nvPr/>
          </p:nvSpPr>
          <p:spPr>
            <a:xfrm>
              <a:off x="6672670" y="3437926"/>
              <a:ext cx="185328" cy="134549"/>
            </a:xfrm>
            <a:prstGeom prst="sun">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8" name="TextBox 107"/>
            <p:cNvSpPr txBox="1"/>
            <p:nvPr/>
          </p:nvSpPr>
          <p:spPr>
            <a:xfrm rot="17810821">
              <a:off x="6540156" y="3180421"/>
              <a:ext cx="473206" cy="261610"/>
            </a:xfrm>
            <a:prstGeom prst="rect">
              <a:avLst/>
            </a:prstGeom>
            <a:noFill/>
          </p:spPr>
          <p:txBody>
            <a:bodyPr wrap="none" rtlCol="0">
              <a:spAutoFit/>
            </a:bodyPr>
            <a:lstStyle/>
            <a:p>
              <a:r>
                <a:rPr lang="en-US" sz="1100" dirty="0" smtClean="0">
                  <a:solidFill>
                    <a:schemeClr val="bg1">
                      <a:lumMod val="50000"/>
                    </a:schemeClr>
                  </a:solidFill>
                </a:rPr>
                <a:t>1983</a:t>
              </a:r>
              <a:endParaRPr lang="en-US" sz="1100" dirty="0">
                <a:solidFill>
                  <a:schemeClr val="bg1">
                    <a:lumMod val="50000"/>
                  </a:schemeClr>
                </a:solidFill>
              </a:endParaRPr>
            </a:p>
          </p:txBody>
        </p:sp>
      </p:grpSp>
      <p:grpSp>
        <p:nvGrpSpPr>
          <p:cNvPr id="17" name="Group 11"/>
          <p:cNvGrpSpPr/>
          <p:nvPr/>
        </p:nvGrpSpPr>
        <p:grpSpPr>
          <a:xfrm>
            <a:off x="7418036" y="3081571"/>
            <a:ext cx="354364" cy="2938229"/>
            <a:chOff x="7418036" y="3081571"/>
            <a:chExt cx="354364" cy="2938229"/>
          </a:xfrm>
        </p:grpSpPr>
        <p:cxnSp>
          <p:nvCxnSpPr>
            <p:cNvPr id="78" name="Straight Connector 77"/>
            <p:cNvCxnSpPr/>
            <p:nvPr/>
          </p:nvCxnSpPr>
          <p:spPr>
            <a:xfrm>
              <a:off x="7696200" y="35814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89" name="Sun 88"/>
            <p:cNvSpPr/>
            <p:nvPr/>
          </p:nvSpPr>
          <p:spPr>
            <a:xfrm>
              <a:off x="7587072" y="3446849"/>
              <a:ext cx="185328" cy="134549"/>
            </a:xfrm>
            <a:prstGeom prst="sun">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2" name="TextBox 111"/>
            <p:cNvSpPr txBox="1"/>
            <p:nvPr/>
          </p:nvSpPr>
          <p:spPr>
            <a:xfrm rot="17810821">
              <a:off x="7312238" y="3187369"/>
              <a:ext cx="473206" cy="261610"/>
            </a:xfrm>
            <a:prstGeom prst="rect">
              <a:avLst/>
            </a:prstGeom>
            <a:noFill/>
          </p:spPr>
          <p:txBody>
            <a:bodyPr wrap="none" rtlCol="0">
              <a:spAutoFit/>
            </a:bodyPr>
            <a:lstStyle/>
            <a:p>
              <a:r>
                <a:rPr lang="en-US" sz="1100" dirty="0" smtClean="0">
                  <a:solidFill>
                    <a:schemeClr val="bg1">
                      <a:lumMod val="50000"/>
                    </a:schemeClr>
                  </a:solidFill>
                </a:rPr>
                <a:t>1999</a:t>
              </a:r>
              <a:endParaRPr lang="en-US" sz="1100" dirty="0">
                <a:solidFill>
                  <a:schemeClr val="bg1">
                    <a:lumMod val="50000"/>
                  </a:schemeClr>
                </a:solidFill>
              </a:endParaRPr>
            </a:p>
          </p:txBody>
        </p:sp>
      </p:grpSp>
      <p:grpSp>
        <p:nvGrpSpPr>
          <p:cNvPr id="19" name="Group 12"/>
          <p:cNvGrpSpPr/>
          <p:nvPr/>
        </p:nvGrpSpPr>
        <p:grpSpPr>
          <a:xfrm>
            <a:off x="8120472" y="2919064"/>
            <a:ext cx="296330" cy="3024536"/>
            <a:chOff x="8120472" y="2919064"/>
            <a:chExt cx="296330" cy="3024536"/>
          </a:xfrm>
        </p:grpSpPr>
        <p:cxnSp>
          <p:nvCxnSpPr>
            <p:cNvPr id="79" name="Straight Connector 78"/>
            <p:cNvCxnSpPr/>
            <p:nvPr/>
          </p:nvCxnSpPr>
          <p:spPr>
            <a:xfrm>
              <a:off x="82296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305800" y="3505200"/>
              <a:ext cx="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91" name="Sun 90"/>
            <p:cNvSpPr/>
            <p:nvPr/>
          </p:nvSpPr>
          <p:spPr>
            <a:xfrm>
              <a:off x="8120472" y="3458173"/>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2" name="Sun 91"/>
            <p:cNvSpPr/>
            <p:nvPr/>
          </p:nvSpPr>
          <p:spPr>
            <a:xfrm>
              <a:off x="8231474" y="3464701"/>
              <a:ext cx="185328" cy="134549"/>
            </a:xfrm>
            <a:prstGeom prst="sun">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3" name="TextBox 112"/>
            <p:cNvSpPr txBox="1"/>
            <p:nvPr/>
          </p:nvSpPr>
          <p:spPr>
            <a:xfrm rot="17810821">
              <a:off x="7936530" y="3118638"/>
              <a:ext cx="660758" cy="261610"/>
            </a:xfrm>
            <a:prstGeom prst="rect">
              <a:avLst/>
            </a:prstGeom>
            <a:noFill/>
          </p:spPr>
          <p:txBody>
            <a:bodyPr wrap="none" rtlCol="0">
              <a:spAutoFit/>
            </a:bodyPr>
            <a:lstStyle/>
            <a:p>
              <a:r>
                <a:rPr lang="en-US" sz="1100" dirty="0" smtClean="0">
                  <a:solidFill>
                    <a:schemeClr val="bg1">
                      <a:lumMod val="50000"/>
                    </a:schemeClr>
                  </a:solidFill>
                </a:rPr>
                <a:t>2007-08</a:t>
              </a:r>
              <a:endParaRPr lang="en-US" sz="1100" dirty="0">
                <a:solidFill>
                  <a:schemeClr val="bg1">
                    <a:lumMod val="50000"/>
                  </a:schemeClr>
                </a:solidFill>
              </a:endParaRPr>
            </a:p>
          </p:txBody>
        </p:sp>
      </p:grpSp>
      <p:sp>
        <p:nvSpPr>
          <p:cNvPr id="49" name="Sun 48"/>
          <p:cNvSpPr/>
          <p:nvPr/>
        </p:nvSpPr>
        <p:spPr>
          <a:xfrm>
            <a:off x="7554141" y="5897033"/>
            <a:ext cx="261530" cy="228600"/>
          </a:xfrm>
          <a:prstGeom prst="sun">
            <a:avLst/>
          </a:prstGeom>
          <a:solidFill>
            <a:srgbClr val="FFC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p:cNvSpPr txBox="1"/>
          <p:nvPr/>
        </p:nvSpPr>
        <p:spPr>
          <a:xfrm>
            <a:off x="8432113" y="4191000"/>
            <a:ext cx="635687" cy="276999"/>
          </a:xfrm>
          <a:prstGeom prst="rect">
            <a:avLst/>
          </a:prstGeom>
          <a:noFill/>
        </p:spPr>
        <p:txBody>
          <a:bodyPr wrap="none" rtlCol="0">
            <a:spAutoFit/>
          </a:bodyPr>
          <a:lstStyle/>
          <a:p>
            <a:r>
              <a:rPr lang="en-US" sz="1200" dirty="0" smtClean="0"/>
              <a:t>117 yrs</a:t>
            </a:r>
            <a:endParaRPr lang="en-US" sz="1200" dirty="0"/>
          </a:p>
        </p:txBody>
      </p:sp>
      <p:sp>
        <p:nvSpPr>
          <p:cNvPr id="114" name="TextBox 113"/>
          <p:cNvSpPr txBox="1"/>
          <p:nvPr/>
        </p:nvSpPr>
        <p:spPr>
          <a:xfrm>
            <a:off x="8534400" y="3657600"/>
            <a:ext cx="478593" cy="276999"/>
          </a:xfrm>
          <a:prstGeom prst="rect">
            <a:avLst/>
          </a:prstGeom>
          <a:noFill/>
        </p:spPr>
        <p:txBody>
          <a:bodyPr wrap="none" rtlCol="0">
            <a:spAutoFit/>
          </a:bodyPr>
          <a:lstStyle/>
          <a:p>
            <a:r>
              <a:rPr lang="en-US" sz="1200" dirty="0"/>
              <a:t>8</a:t>
            </a:r>
            <a:r>
              <a:rPr lang="en-US" sz="1200" dirty="0" smtClean="0"/>
              <a:t> yrs</a:t>
            </a:r>
            <a:endParaRPr lang="en-US" sz="1200" dirty="0"/>
          </a:p>
        </p:txBody>
      </p:sp>
      <p:sp>
        <p:nvSpPr>
          <p:cNvPr id="115" name="TextBox 114"/>
          <p:cNvSpPr txBox="1"/>
          <p:nvPr/>
        </p:nvSpPr>
        <p:spPr>
          <a:xfrm>
            <a:off x="8458200" y="3914001"/>
            <a:ext cx="557140" cy="276999"/>
          </a:xfrm>
          <a:prstGeom prst="rect">
            <a:avLst/>
          </a:prstGeom>
          <a:noFill/>
        </p:spPr>
        <p:txBody>
          <a:bodyPr wrap="none" rtlCol="0">
            <a:spAutoFit/>
          </a:bodyPr>
          <a:lstStyle/>
          <a:p>
            <a:r>
              <a:rPr lang="en-US" sz="1200" dirty="0" smtClean="0"/>
              <a:t>78 yrs</a:t>
            </a:r>
            <a:endParaRPr lang="en-US" sz="1200" dirty="0"/>
          </a:p>
        </p:txBody>
      </p:sp>
      <p:sp>
        <p:nvSpPr>
          <p:cNvPr id="116" name="TextBox 115"/>
          <p:cNvSpPr txBox="1"/>
          <p:nvPr/>
        </p:nvSpPr>
        <p:spPr>
          <a:xfrm>
            <a:off x="6705600" y="4724400"/>
            <a:ext cx="1000595" cy="276999"/>
          </a:xfrm>
          <a:prstGeom prst="rect">
            <a:avLst/>
          </a:prstGeom>
          <a:noFill/>
        </p:spPr>
        <p:txBody>
          <a:bodyPr wrap="none" rtlCol="0">
            <a:spAutoFit/>
          </a:bodyPr>
          <a:lstStyle/>
          <a:p>
            <a:r>
              <a:rPr lang="en-US" sz="1200" dirty="0" smtClean="0"/>
              <a:t>30 yr Normal</a:t>
            </a:r>
            <a:endParaRPr lang="en-US" sz="1200" dirty="0"/>
          </a:p>
        </p:txBody>
      </p:sp>
      <p:sp>
        <p:nvSpPr>
          <p:cNvPr id="16" name="Down Arrow 15"/>
          <p:cNvSpPr/>
          <p:nvPr/>
        </p:nvSpPr>
        <p:spPr>
          <a:xfrm>
            <a:off x="7477941" y="2680900"/>
            <a:ext cx="201795" cy="33688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41243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04800" y="412948"/>
            <a:ext cx="8551580" cy="6124179"/>
          </a:xfrm>
        </p:spPr>
      </p:pic>
    </p:spTree>
    <p:extLst>
      <p:ext uri="{BB962C8B-B14F-4D97-AF65-F5344CB8AC3E}">
        <p14:creationId xmlns:p14="http://schemas.microsoft.com/office/powerpoint/2010/main" xmlns="" val="31593616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28600" y="990600"/>
            <a:ext cx="8535927" cy="5546130"/>
          </a:xfrm>
        </p:spPr>
      </p:pic>
    </p:spTree>
    <p:extLst>
      <p:ext uri="{BB962C8B-B14F-4D97-AF65-F5344CB8AC3E}">
        <p14:creationId xmlns:p14="http://schemas.microsoft.com/office/powerpoint/2010/main" xmlns="" val="41863916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 val="911141618"/>
              </p:ext>
            </p:extLst>
          </p:nvPr>
        </p:nvGraphicFramePr>
        <p:xfrm>
          <a:off x="304800" y="304800"/>
          <a:ext cx="86106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8348471" y="4495800"/>
            <a:ext cx="100584" cy="1005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191000" y="1828800"/>
            <a:ext cx="1371600" cy="338554"/>
          </a:xfrm>
          <a:prstGeom prst="rect">
            <a:avLst/>
          </a:prstGeom>
          <a:noFill/>
        </p:spPr>
        <p:txBody>
          <a:bodyPr wrap="square" rtlCol="0">
            <a:spAutoFit/>
          </a:bodyPr>
          <a:lstStyle/>
          <a:p>
            <a:pPr algn="ctr"/>
            <a:r>
              <a:rPr lang="en-US" sz="1600" b="1" dirty="0" smtClean="0">
                <a:latin typeface="Garamond" pitchFamily="18" charset="0"/>
              </a:rPr>
              <a:t>Utilization</a:t>
            </a:r>
            <a:endParaRPr lang="en-US" sz="1600" b="1" dirty="0">
              <a:latin typeface="Garamond" pitchFamily="18" charset="0"/>
            </a:endParaRPr>
          </a:p>
        </p:txBody>
      </p:sp>
      <p:sp>
        <p:nvSpPr>
          <p:cNvPr id="5" name="TextBox 4"/>
          <p:cNvSpPr txBox="1"/>
          <p:nvPr/>
        </p:nvSpPr>
        <p:spPr>
          <a:xfrm>
            <a:off x="1600200" y="3276600"/>
            <a:ext cx="1295400" cy="338554"/>
          </a:xfrm>
          <a:prstGeom prst="rect">
            <a:avLst/>
          </a:prstGeom>
          <a:noFill/>
        </p:spPr>
        <p:txBody>
          <a:bodyPr wrap="square" rtlCol="0">
            <a:spAutoFit/>
          </a:bodyPr>
          <a:lstStyle/>
          <a:p>
            <a:pPr algn="ctr"/>
            <a:r>
              <a:rPr lang="en-US" sz="1600" b="1" dirty="0" smtClean="0">
                <a:latin typeface="Garamond" pitchFamily="18" charset="0"/>
              </a:rPr>
              <a:t>Surplus</a:t>
            </a:r>
            <a:endParaRPr lang="en-US" sz="1600" b="1" dirty="0">
              <a:latin typeface="Garamond" pitchFamily="18" charset="0"/>
            </a:endParaRPr>
          </a:p>
        </p:txBody>
      </p:sp>
      <p:cxnSp>
        <p:nvCxnSpPr>
          <p:cNvPr id="7" name="Straight Connector 6"/>
          <p:cNvCxnSpPr/>
          <p:nvPr/>
        </p:nvCxnSpPr>
        <p:spPr>
          <a:xfrm>
            <a:off x="7239000" y="2286000"/>
            <a:ext cx="0" cy="2895600"/>
          </a:xfrm>
          <a:prstGeom prst="line">
            <a:avLst/>
          </a:prstGeom>
          <a:ln w="38100" cap="rnd">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6227177" y="3450223"/>
            <a:ext cx="1447800" cy="338554"/>
          </a:xfrm>
          <a:prstGeom prst="rect">
            <a:avLst/>
          </a:prstGeom>
          <a:noFill/>
        </p:spPr>
        <p:txBody>
          <a:bodyPr wrap="square" rtlCol="0">
            <a:spAutoFit/>
          </a:bodyPr>
          <a:lstStyle/>
          <a:p>
            <a:pPr algn="ctr"/>
            <a:r>
              <a:rPr lang="en-US" sz="1600" b="1" dirty="0" smtClean="0">
                <a:latin typeface="Garamond" pitchFamily="18" charset="0"/>
              </a:rPr>
              <a:t>Recharge</a:t>
            </a:r>
            <a:endParaRPr lang="en-US" sz="1600" b="1" dirty="0">
              <a:latin typeface="Garamond" pitchFamily="18" charset="0"/>
            </a:endParaRPr>
          </a:p>
        </p:txBody>
      </p:sp>
      <p:sp>
        <p:nvSpPr>
          <p:cNvPr id="10" name="TextBox 9"/>
          <p:cNvSpPr txBox="1"/>
          <p:nvPr/>
        </p:nvSpPr>
        <p:spPr>
          <a:xfrm>
            <a:off x="3429000" y="3733800"/>
            <a:ext cx="2895600" cy="369332"/>
          </a:xfrm>
          <a:prstGeom prst="rect">
            <a:avLst/>
          </a:prstGeom>
          <a:noFill/>
        </p:spPr>
        <p:txBody>
          <a:bodyPr wrap="square" rtlCol="0">
            <a:spAutoFit/>
          </a:bodyPr>
          <a:lstStyle/>
          <a:p>
            <a:pPr algn="ctr"/>
            <a:r>
              <a:rPr lang="en-US" dirty="0" smtClean="0">
                <a:latin typeface="Garamond" pitchFamily="18" charset="0"/>
              </a:rPr>
              <a:t>PREC &lt; PET in Jun-Jul-Aug</a:t>
            </a:r>
            <a:endParaRPr lang="en-US" dirty="0">
              <a:latin typeface="Garamond" pitchFamily="18" charset="0"/>
            </a:endParaRPr>
          </a:p>
        </p:txBody>
      </p:sp>
      <p:sp>
        <p:nvSpPr>
          <p:cNvPr id="11" name="TextBox 10"/>
          <p:cNvSpPr txBox="1"/>
          <p:nvPr/>
        </p:nvSpPr>
        <p:spPr>
          <a:xfrm>
            <a:off x="609600" y="5562600"/>
            <a:ext cx="8229600" cy="1283428"/>
          </a:xfrm>
          <a:prstGeom prst="rect">
            <a:avLst/>
          </a:prstGeom>
          <a:noFill/>
        </p:spPr>
        <p:txBody>
          <a:bodyPr wrap="square" rtlCol="0">
            <a:spAutoFit/>
          </a:bodyPr>
          <a:lstStyle/>
          <a:p>
            <a:pPr>
              <a:lnSpc>
                <a:spcPct val="90000"/>
              </a:lnSpc>
            </a:pPr>
            <a:r>
              <a:rPr lang="en-US" sz="1400" dirty="0" smtClean="0">
                <a:latin typeface="Garamond" pitchFamily="18" charset="0"/>
              </a:rPr>
              <a:t>Mean Annual Precipitation = 1321 mm (51.99 in)			BIO5 = 245 d</a:t>
            </a:r>
          </a:p>
          <a:p>
            <a:pPr>
              <a:lnSpc>
                <a:spcPct val="90000"/>
              </a:lnSpc>
            </a:pPr>
            <a:r>
              <a:rPr lang="en-US" sz="1400" dirty="0" smtClean="0">
                <a:latin typeface="Garamond" pitchFamily="18" charset="0"/>
              </a:rPr>
              <a:t>*Growing Season Precipitation</a:t>
            </a:r>
            <a:r>
              <a:rPr lang="en-US" sz="1400" baseline="-25000" dirty="0" smtClean="0">
                <a:latin typeface="Garamond" pitchFamily="18" charset="0"/>
              </a:rPr>
              <a:t>(Apr-Sep) </a:t>
            </a:r>
            <a:r>
              <a:rPr lang="en-US" sz="1400" dirty="0" smtClean="0">
                <a:latin typeface="Garamond" pitchFamily="18" charset="0"/>
              </a:rPr>
              <a:t>= 655 mm (25.80 in)		BIO8 = 221 d</a:t>
            </a:r>
          </a:p>
          <a:p>
            <a:pPr>
              <a:lnSpc>
                <a:spcPct val="90000"/>
              </a:lnSpc>
            </a:pPr>
            <a:r>
              <a:rPr lang="en-US" sz="1400" dirty="0" smtClean="0">
                <a:latin typeface="Garamond" pitchFamily="18" charset="0"/>
              </a:rPr>
              <a:t>Annual Water Balance = 511 mm  (20.12 in)			Total Dry Days = 9 d</a:t>
            </a:r>
          </a:p>
          <a:p>
            <a:pPr>
              <a:lnSpc>
                <a:spcPct val="90000"/>
              </a:lnSpc>
            </a:pPr>
            <a:r>
              <a:rPr lang="en-US" sz="1400" dirty="0" smtClean="0">
                <a:latin typeface="Garamond" pitchFamily="18" charset="0"/>
              </a:rPr>
              <a:t>Summer Water Balance = -99 mm (3.90 in)			Total Moist/Dry  Days = 28 d</a:t>
            </a:r>
          </a:p>
          <a:p>
            <a:pPr>
              <a:lnSpc>
                <a:spcPct val="90000"/>
              </a:lnSpc>
            </a:pPr>
            <a:r>
              <a:rPr lang="en-US" sz="1400" dirty="0" smtClean="0">
                <a:latin typeface="Garamond" pitchFamily="18" charset="0"/>
              </a:rPr>
              <a:t>Mean Annual PET = 795 mm (31.30 in)			Total Moist Days =  323 d</a:t>
            </a:r>
          </a:p>
          <a:p>
            <a:pPr>
              <a:lnSpc>
                <a:spcPct val="90000"/>
              </a:lnSpc>
            </a:pPr>
            <a:endParaRPr lang="en-US" sz="1600" dirty="0">
              <a:latin typeface="Garamond" pitchFamily="18" charset="0"/>
            </a:endParaRPr>
          </a:p>
        </p:txBody>
      </p:sp>
      <p:sp>
        <p:nvSpPr>
          <p:cNvPr id="12" name="TextBox 1"/>
          <p:cNvSpPr txBox="1"/>
          <p:nvPr/>
        </p:nvSpPr>
        <p:spPr>
          <a:xfrm>
            <a:off x="3065272" y="3069110"/>
            <a:ext cx="3572255" cy="7535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pPr>
            <a:r>
              <a:rPr lang="en-US" sz="1400" b="1" dirty="0" smtClean="0">
                <a:latin typeface="Garamond" pitchFamily="18" charset="0"/>
              </a:rPr>
              <a:t>Moisture Regime: Udic  </a:t>
            </a:r>
          </a:p>
          <a:p>
            <a:pPr algn="ctr">
              <a:lnSpc>
                <a:spcPct val="80000"/>
              </a:lnSpc>
            </a:pPr>
            <a:r>
              <a:rPr lang="en-US" sz="1400" b="1" dirty="0" smtClean="0">
                <a:latin typeface="Garamond" pitchFamily="18" charset="0"/>
              </a:rPr>
              <a:t>Temperature Regime: Themic</a:t>
            </a:r>
          </a:p>
          <a:p>
            <a:pPr algn="ctr">
              <a:lnSpc>
                <a:spcPct val="80000"/>
              </a:lnSpc>
            </a:pPr>
            <a:r>
              <a:rPr lang="en-US" sz="1400" b="1" dirty="0" smtClean="0">
                <a:latin typeface="Garamond" pitchFamily="18" charset="0"/>
              </a:rPr>
              <a:t>jNSM Subgroup Modifier: Typic Udic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rot="5400000">
            <a:off x="335861" y="-197538"/>
            <a:ext cx="8624674" cy="7772402"/>
          </a:xfrm>
        </p:spPr>
      </p:pic>
      <p:sp>
        <p:nvSpPr>
          <p:cNvPr id="2" name="Rectangle 1"/>
          <p:cNvSpPr/>
          <p:nvPr/>
        </p:nvSpPr>
        <p:spPr>
          <a:xfrm>
            <a:off x="940711" y="353199"/>
            <a:ext cx="1017566" cy="6581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1298898" y="3530560"/>
            <a:ext cx="535724" cy="276999"/>
          </a:xfrm>
          <a:prstGeom prst="rect">
            <a:avLst/>
          </a:prstGeom>
          <a:noFill/>
        </p:spPr>
        <p:txBody>
          <a:bodyPr wrap="none" rtlCol="0">
            <a:spAutoFit/>
          </a:bodyPr>
          <a:lstStyle/>
          <a:p>
            <a:r>
              <a:rPr lang="en-US" sz="1200" dirty="0" smtClean="0">
                <a:solidFill>
                  <a:schemeClr val="bg1"/>
                </a:solidFill>
              </a:rPr>
              <a:t>Aquic</a:t>
            </a:r>
            <a:endParaRPr lang="en-US" dirty="0">
              <a:solidFill>
                <a:schemeClr val="bg1"/>
              </a:solidFill>
            </a:endParaRPr>
          </a:p>
        </p:txBody>
      </p:sp>
      <p:sp>
        <p:nvSpPr>
          <p:cNvPr id="7" name="TextBox 6"/>
          <p:cNvSpPr txBox="1"/>
          <p:nvPr/>
        </p:nvSpPr>
        <p:spPr>
          <a:xfrm>
            <a:off x="6052729" y="624096"/>
            <a:ext cx="824136" cy="338554"/>
          </a:xfrm>
          <a:prstGeom prst="rect">
            <a:avLst/>
          </a:prstGeom>
          <a:noFill/>
        </p:spPr>
        <p:txBody>
          <a:bodyPr wrap="none" rtlCol="0">
            <a:spAutoFit/>
          </a:bodyPr>
          <a:lstStyle/>
          <a:p>
            <a:r>
              <a:rPr lang="en-US" sz="1600" b="1" dirty="0" smtClean="0"/>
              <a:t>Perudic</a:t>
            </a:r>
            <a:endParaRPr lang="en-US" sz="1600" b="1" dirty="0"/>
          </a:p>
        </p:txBody>
      </p:sp>
      <p:sp>
        <p:nvSpPr>
          <p:cNvPr id="13" name="TextBox 12"/>
          <p:cNvSpPr txBox="1"/>
          <p:nvPr/>
        </p:nvSpPr>
        <p:spPr>
          <a:xfrm>
            <a:off x="6100947" y="1828800"/>
            <a:ext cx="566181" cy="338554"/>
          </a:xfrm>
          <a:prstGeom prst="rect">
            <a:avLst/>
          </a:prstGeom>
          <a:noFill/>
        </p:spPr>
        <p:txBody>
          <a:bodyPr wrap="none" rtlCol="0">
            <a:spAutoFit/>
          </a:bodyPr>
          <a:lstStyle/>
          <a:p>
            <a:r>
              <a:rPr lang="en-US" sz="1600" b="1" dirty="0" smtClean="0"/>
              <a:t>Udic</a:t>
            </a:r>
            <a:endParaRPr lang="en-US" sz="1600" b="1" dirty="0"/>
          </a:p>
        </p:txBody>
      </p:sp>
      <p:sp>
        <p:nvSpPr>
          <p:cNvPr id="15" name="TextBox 14"/>
          <p:cNvSpPr txBox="1"/>
          <p:nvPr/>
        </p:nvSpPr>
        <p:spPr>
          <a:xfrm>
            <a:off x="6079915" y="4267200"/>
            <a:ext cx="607154" cy="338554"/>
          </a:xfrm>
          <a:prstGeom prst="rect">
            <a:avLst/>
          </a:prstGeom>
          <a:noFill/>
        </p:spPr>
        <p:txBody>
          <a:bodyPr wrap="none" rtlCol="0">
            <a:spAutoFit/>
          </a:bodyPr>
          <a:lstStyle/>
          <a:p>
            <a:r>
              <a:rPr lang="en-US" sz="1600" b="1" dirty="0" smtClean="0"/>
              <a:t>Xeric</a:t>
            </a:r>
            <a:endParaRPr lang="en-US" sz="1600" b="1" dirty="0"/>
          </a:p>
        </p:txBody>
      </p:sp>
      <p:sp>
        <p:nvSpPr>
          <p:cNvPr id="16" name="TextBox 15"/>
          <p:cNvSpPr txBox="1"/>
          <p:nvPr/>
        </p:nvSpPr>
        <p:spPr>
          <a:xfrm>
            <a:off x="6058525" y="5590401"/>
            <a:ext cx="679994" cy="338554"/>
          </a:xfrm>
          <a:prstGeom prst="rect">
            <a:avLst/>
          </a:prstGeom>
          <a:noFill/>
        </p:spPr>
        <p:txBody>
          <a:bodyPr wrap="none" rtlCol="0">
            <a:spAutoFit/>
          </a:bodyPr>
          <a:lstStyle/>
          <a:p>
            <a:r>
              <a:rPr lang="en-US" sz="1600" b="1" dirty="0" smtClean="0"/>
              <a:t>Aridic</a:t>
            </a:r>
            <a:endParaRPr lang="en-US" sz="1600" b="1" dirty="0"/>
          </a:p>
        </p:txBody>
      </p:sp>
      <p:sp>
        <p:nvSpPr>
          <p:cNvPr id="19" name="TextBox 18"/>
          <p:cNvSpPr txBox="1"/>
          <p:nvPr/>
        </p:nvSpPr>
        <p:spPr>
          <a:xfrm>
            <a:off x="3267407" y="-109954"/>
            <a:ext cx="3135866" cy="338554"/>
          </a:xfrm>
          <a:prstGeom prst="rect">
            <a:avLst/>
          </a:prstGeom>
          <a:noFill/>
        </p:spPr>
        <p:txBody>
          <a:bodyPr wrap="square" rtlCol="0">
            <a:spAutoFit/>
          </a:bodyPr>
          <a:lstStyle/>
          <a:p>
            <a:pPr algn="ctr"/>
            <a:r>
              <a:rPr lang="en-US" sz="1600" dirty="0" smtClean="0"/>
              <a:t>Soil Moisture Regime Basics*</a:t>
            </a:r>
            <a:endParaRPr lang="en-US" sz="1600" dirty="0"/>
          </a:p>
        </p:txBody>
      </p:sp>
      <p:sp>
        <p:nvSpPr>
          <p:cNvPr id="21" name="TextBox 20"/>
          <p:cNvSpPr txBox="1"/>
          <p:nvPr/>
        </p:nvSpPr>
        <p:spPr>
          <a:xfrm>
            <a:off x="1004511" y="2125059"/>
            <a:ext cx="837089" cy="276999"/>
          </a:xfrm>
          <a:prstGeom prst="rect">
            <a:avLst/>
          </a:prstGeom>
          <a:noFill/>
        </p:spPr>
        <p:txBody>
          <a:bodyPr wrap="none" rtlCol="0">
            <a:spAutoFit/>
          </a:bodyPr>
          <a:lstStyle/>
          <a:p>
            <a:pPr algn="r"/>
            <a:r>
              <a:rPr lang="en-US" sz="1200" b="1" dirty="0" smtClean="0"/>
              <a:t>Typic </a:t>
            </a:r>
            <a:r>
              <a:rPr lang="en-US" sz="1200" b="1" dirty="0"/>
              <a:t>U</a:t>
            </a:r>
            <a:r>
              <a:rPr lang="en-US" sz="1200" b="1" dirty="0" smtClean="0"/>
              <a:t>dic</a:t>
            </a:r>
            <a:endParaRPr lang="en-US" sz="1200" b="1" dirty="0"/>
          </a:p>
        </p:txBody>
      </p:sp>
      <p:sp>
        <p:nvSpPr>
          <p:cNvPr id="22" name="TextBox 21"/>
          <p:cNvSpPr txBox="1"/>
          <p:nvPr/>
        </p:nvSpPr>
        <p:spPr>
          <a:xfrm>
            <a:off x="744046" y="3152001"/>
            <a:ext cx="1129733" cy="276999"/>
          </a:xfrm>
          <a:prstGeom prst="rect">
            <a:avLst/>
          </a:prstGeom>
          <a:noFill/>
        </p:spPr>
        <p:txBody>
          <a:bodyPr wrap="none" rtlCol="0">
            <a:spAutoFit/>
          </a:bodyPr>
          <a:lstStyle/>
          <a:p>
            <a:pPr algn="r"/>
            <a:r>
              <a:rPr lang="en-US" sz="1200" b="1" dirty="0" smtClean="0"/>
              <a:t>Wet Tempustic</a:t>
            </a:r>
            <a:endParaRPr lang="en-US" sz="1200" b="1" dirty="0"/>
          </a:p>
        </p:txBody>
      </p:sp>
      <p:sp>
        <p:nvSpPr>
          <p:cNvPr id="23" name="TextBox 22"/>
          <p:cNvSpPr txBox="1"/>
          <p:nvPr/>
        </p:nvSpPr>
        <p:spPr>
          <a:xfrm>
            <a:off x="938500" y="4599801"/>
            <a:ext cx="866199" cy="276999"/>
          </a:xfrm>
          <a:prstGeom prst="rect">
            <a:avLst/>
          </a:prstGeom>
          <a:noFill/>
        </p:spPr>
        <p:txBody>
          <a:bodyPr wrap="none" rtlCol="0">
            <a:spAutoFit/>
          </a:bodyPr>
          <a:lstStyle/>
          <a:p>
            <a:pPr algn="r"/>
            <a:r>
              <a:rPr lang="en-US" sz="1200" b="1" dirty="0" smtClean="0"/>
              <a:t>Typic Xeric</a:t>
            </a:r>
            <a:endParaRPr lang="en-US" sz="1200" b="1" dirty="0"/>
          </a:p>
        </p:txBody>
      </p:sp>
      <p:sp>
        <p:nvSpPr>
          <p:cNvPr id="24" name="TextBox 23"/>
          <p:cNvSpPr txBox="1"/>
          <p:nvPr/>
        </p:nvSpPr>
        <p:spPr>
          <a:xfrm>
            <a:off x="877001" y="5638800"/>
            <a:ext cx="951799" cy="276999"/>
          </a:xfrm>
          <a:prstGeom prst="rect">
            <a:avLst/>
          </a:prstGeom>
          <a:noFill/>
        </p:spPr>
        <p:txBody>
          <a:bodyPr wrap="none" rtlCol="0">
            <a:spAutoFit/>
          </a:bodyPr>
          <a:lstStyle/>
          <a:p>
            <a:pPr algn="r"/>
            <a:r>
              <a:rPr lang="en-US" sz="1200" b="1" dirty="0" smtClean="0"/>
              <a:t>Weak Aridic</a:t>
            </a:r>
            <a:endParaRPr lang="en-US" sz="1200" b="1" dirty="0"/>
          </a:p>
        </p:txBody>
      </p:sp>
      <p:sp>
        <p:nvSpPr>
          <p:cNvPr id="26" name="TextBox 25"/>
          <p:cNvSpPr txBox="1"/>
          <p:nvPr/>
        </p:nvSpPr>
        <p:spPr>
          <a:xfrm>
            <a:off x="660793" y="3581400"/>
            <a:ext cx="1197187" cy="276999"/>
          </a:xfrm>
          <a:prstGeom prst="rect">
            <a:avLst/>
          </a:prstGeom>
          <a:noFill/>
        </p:spPr>
        <p:txBody>
          <a:bodyPr wrap="none" rtlCol="0">
            <a:spAutoFit/>
          </a:bodyPr>
          <a:lstStyle/>
          <a:p>
            <a:pPr algn="r"/>
            <a:r>
              <a:rPr lang="en-US" sz="1200" b="1" dirty="0" smtClean="0"/>
              <a:t>Typic Tempustic</a:t>
            </a:r>
            <a:endParaRPr lang="en-US" sz="1200" b="1" dirty="0"/>
          </a:p>
        </p:txBody>
      </p:sp>
      <p:sp>
        <p:nvSpPr>
          <p:cNvPr id="27" name="TextBox 26"/>
          <p:cNvSpPr txBox="1"/>
          <p:nvPr/>
        </p:nvSpPr>
        <p:spPr>
          <a:xfrm>
            <a:off x="664577" y="3990201"/>
            <a:ext cx="1183016" cy="276999"/>
          </a:xfrm>
          <a:prstGeom prst="rect">
            <a:avLst/>
          </a:prstGeom>
          <a:noFill/>
        </p:spPr>
        <p:txBody>
          <a:bodyPr wrap="none" rtlCol="0">
            <a:spAutoFit/>
          </a:bodyPr>
          <a:lstStyle/>
          <a:p>
            <a:pPr algn="r"/>
            <a:r>
              <a:rPr lang="en-US" sz="1200" b="1" dirty="0" smtClean="0"/>
              <a:t>Xeric Tempustic</a:t>
            </a:r>
            <a:endParaRPr lang="en-US" sz="1200" b="1" dirty="0"/>
          </a:p>
        </p:txBody>
      </p:sp>
      <p:sp>
        <p:nvSpPr>
          <p:cNvPr id="28" name="TextBox 27"/>
          <p:cNvSpPr txBox="1"/>
          <p:nvPr/>
        </p:nvSpPr>
        <p:spPr>
          <a:xfrm>
            <a:off x="778232" y="2683912"/>
            <a:ext cx="1063368" cy="276999"/>
          </a:xfrm>
          <a:prstGeom prst="rect">
            <a:avLst/>
          </a:prstGeom>
          <a:noFill/>
        </p:spPr>
        <p:txBody>
          <a:bodyPr wrap="none" rtlCol="0">
            <a:spAutoFit/>
          </a:bodyPr>
          <a:lstStyle/>
          <a:p>
            <a:pPr algn="r"/>
            <a:r>
              <a:rPr lang="en-US" sz="1200" b="1" dirty="0" smtClean="0"/>
              <a:t>Dry Tempudic</a:t>
            </a:r>
            <a:endParaRPr lang="en-US" sz="1200" b="1" dirty="0"/>
          </a:p>
        </p:txBody>
      </p:sp>
      <p:sp>
        <p:nvSpPr>
          <p:cNvPr id="29" name="TextBox 28"/>
          <p:cNvSpPr txBox="1"/>
          <p:nvPr/>
        </p:nvSpPr>
        <p:spPr>
          <a:xfrm>
            <a:off x="1050834" y="5181600"/>
            <a:ext cx="761106" cy="276999"/>
          </a:xfrm>
          <a:prstGeom prst="rect">
            <a:avLst/>
          </a:prstGeom>
          <a:noFill/>
        </p:spPr>
        <p:txBody>
          <a:bodyPr wrap="none" rtlCol="0">
            <a:spAutoFit/>
          </a:bodyPr>
          <a:lstStyle/>
          <a:p>
            <a:pPr algn="r"/>
            <a:r>
              <a:rPr lang="en-US" sz="1200" b="1" dirty="0" smtClean="0"/>
              <a:t>Dry Xeric</a:t>
            </a:r>
            <a:endParaRPr lang="en-US" sz="1200" b="1" dirty="0"/>
          </a:p>
        </p:txBody>
      </p:sp>
      <p:sp>
        <p:nvSpPr>
          <p:cNvPr id="30" name="TextBox 29"/>
          <p:cNvSpPr txBox="1"/>
          <p:nvPr/>
        </p:nvSpPr>
        <p:spPr>
          <a:xfrm>
            <a:off x="8001000" y="5923003"/>
            <a:ext cx="897425" cy="276999"/>
          </a:xfrm>
          <a:prstGeom prst="rect">
            <a:avLst/>
          </a:prstGeom>
          <a:noFill/>
        </p:spPr>
        <p:txBody>
          <a:bodyPr wrap="none" rtlCol="0">
            <a:spAutoFit/>
          </a:bodyPr>
          <a:lstStyle/>
          <a:p>
            <a:r>
              <a:rPr lang="en-US" sz="1200" dirty="0" smtClean="0">
                <a:solidFill>
                  <a:schemeClr val="bg1"/>
                </a:solidFill>
              </a:rPr>
              <a:t>Typic Aridic</a:t>
            </a:r>
            <a:endParaRPr lang="en-US" sz="1200" dirty="0">
              <a:solidFill>
                <a:schemeClr val="bg1"/>
              </a:solidFill>
            </a:endParaRPr>
          </a:p>
        </p:txBody>
      </p:sp>
      <p:sp>
        <p:nvSpPr>
          <p:cNvPr id="31" name="TextBox 30"/>
          <p:cNvSpPr txBox="1"/>
          <p:nvPr/>
        </p:nvSpPr>
        <p:spPr>
          <a:xfrm>
            <a:off x="7924800" y="6352402"/>
            <a:ext cx="1101584" cy="276999"/>
          </a:xfrm>
          <a:prstGeom prst="rect">
            <a:avLst/>
          </a:prstGeom>
          <a:noFill/>
        </p:spPr>
        <p:txBody>
          <a:bodyPr wrap="none" rtlCol="0">
            <a:spAutoFit/>
          </a:bodyPr>
          <a:lstStyle/>
          <a:p>
            <a:r>
              <a:rPr lang="en-US" sz="1200" dirty="0" smtClean="0">
                <a:solidFill>
                  <a:schemeClr val="bg1"/>
                </a:solidFill>
              </a:rPr>
              <a:t>Extreme Aridic</a:t>
            </a:r>
            <a:endParaRPr lang="en-US" sz="1200" dirty="0">
              <a:solidFill>
                <a:schemeClr val="bg1"/>
              </a:solidFill>
            </a:endParaRPr>
          </a:p>
        </p:txBody>
      </p:sp>
      <p:sp>
        <p:nvSpPr>
          <p:cNvPr id="36" name="TextBox 35"/>
          <p:cNvSpPr txBox="1"/>
          <p:nvPr/>
        </p:nvSpPr>
        <p:spPr>
          <a:xfrm>
            <a:off x="5029200" y="2113000"/>
            <a:ext cx="2819400" cy="830997"/>
          </a:xfrm>
          <a:prstGeom prst="rect">
            <a:avLst/>
          </a:prstGeom>
          <a:noFill/>
        </p:spPr>
        <p:txBody>
          <a:bodyPr wrap="square" rtlCol="0">
            <a:spAutoFit/>
          </a:bodyPr>
          <a:lstStyle/>
          <a:p>
            <a:pPr algn="ctr"/>
            <a:r>
              <a:rPr lang="en-US" sz="1600" dirty="0" smtClean="0"/>
              <a:t>Dry &lt; 90 cumulative days or </a:t>
            </a:r>
          </a:p>
          <a:p>
            <a:pPr algn="ctr"/>
            <a:r>
              <a:rPr lang="en-US" sz="1600" dirty="0" smtClean="0"/>
              <a:t>dry in all parts &lt; 45 consecutive days in summer</a:t>
            </a:r>
            <a:endParaRPr lang="en-US" sz="1600" dirty="0"/>
          </a:p>
        </p:txBody>
      </p:sp>
      <p:sp>
        <p:nvSpPr>
          <p:cNvPr id="37" name="TextBox 36"/>
          <p:cNvSpPr txBox="1"/>
          <p:nvPr/>
        </p:nvSpPr>
        <p:spPr>
          <a:xfrm>
            <a:off x="5105400" y="3276600"/>
            <a:ext cx="2743200" cy="1077218"/>
          </a:xfrm>
          <a:prstGeom prst="rect">
            <a:avLst/>
          </a:prstGeom>
          <a:noFill/>
        </p:spPr>
        <p:txBody>
          <a:bodyPr wrap="square" rtlCol="0">
            <a:spAutoFit/>
          </a:bodyPr>
          <a:lstStyle/>
          <a:p>
            <a:pPr algn="ctr"/>
            <a:r>
              <a:rPr lang="en-US" sz="1600" dirty="0" smtClean="0"/>
              <a:t>Dry in some part for ≥ 90 cumulative days, but dry in all parts for &lt; 45 consecutive days in summer</a:t>
            </a:r>
            <a:endParaRPr lang="en-US" sz="1600" dirty="0"/>
          </a:p>
        </p:txBody>
      </p:sp>
      <p:sp>
        <p:nvSpPr>
          <p:cNvPr id="38" name="TextBox 37"/>
          <p:cNvSpPr txBox="1"/>
          <p:nvPr/>
        </p:nvSpPr>
        <p:spPr>
          <a:xfrm>
            <a:off x="5029200" y="4485382"/>
            <a:ext cx="2895600" cy="1077218"/>
          </a:xfrm>
          <a:prstGeom prst="rect">
            <a:avLst/>
          </a:prstGeom>
          <a:noFill/>
        </p:spPr>
        <p:txBody>
          <a:bodyPr wrap="square" rtlCol="0">
            <a:spAutoFit/>
          </a:bodyPr>
          <a:lstStyle/>
          <a:p>
            <a:pPr algn="ctr"/>
            <a:r>
              <a:rPr lang="en-US" sz="1600" dirty="0" smtClean="0"/>
              <a:t>Dry in all parts for</a:t>
            </a:r>
            <a:br>
              <a:rPr lang="en-US" sz="1600" dirty="0" smtClean="0"/>
            </a:br>
            <a:r>
              <a:rPr lang="en-US" sz="1600" dirty="0" smtClean="0"/>
              <a:t>  ≥ 45 consecutive days in summer and moist in all parts </a:t>
            </a:r>
            <a:br>
              <a:rPr lang="en-US" sz="1600" dirty="0" smtClean="0"/>
            </a:br>
            <a:r>
              <a:rPr lang="en-US" sz="1600" u="sng" dirty="0" smtClean="0"/>
              <a:t>&gt; </a:t>
            </a:r>
            <a:r>
              <a:rPr lang="en-US" sz="1600" dirty="0" smtClean="0"/>
              <a:t>45 consecutive days in winter</a:t>
            </a:r>
            <a:endParaRPr lang="en-US" sz="1600" dirty="0"/>
          </a:p>
        </p:txBody>
      </p:sp>
      <p:sp>
        <p:nvSpPr>
          <p:cNvPr id="39" name="TextBox 38"/>
          <p:cNvSpPr txBox="1"/>
          <p:nvPr/>
        </p:nvSpPr>
        <p:spPr>
          <a:xfrm>
            <a:off x="5105400" y="5791200"/>
            <a:ext cx="2743200" cy="1077218"/>
          </a:xfrm>
          <a:prstGeom prst="rect">
            <a:avLst/>
          </a:prstGeom>
          <a:noFill/>
        </p:spPr>
        <p:txBody>
          <a:bodyPr wrap="square" rtlCol="0">
            <a:spAutoFit/>
          </a:bodyPr>
          <a:lstStyle/>
          <a:p>
            <a:pPr algn="ctr"/>
            <a:r>
              <a:rPr lang="en-US" sz="1600" dirty="0" smtClean="0">
                <a:solidFill>
                  <a:schemeClr val="bg1"/>
                </a:solidFill>
              </a:rPr>
              <a:t>Dry &gt; half cumulative days when soil temp &gt; 5</a:t>
            </a:r>
            <a:r>
              <a:rPr lang="en-US" sz="1600" baseline="30000" dirty="0" smtClean="0">
                <a:solidFill>
                  <a:schemeClr val="bg1"/>
                </a:solidFill>
              </a:rPr>
              <a:t>o</a:t>
            </a:r>
            <a:r>
              <a:rPr lang="en-US" sz="1600" dirty="0" smtClean="0">
                <a:solidFill>
                  <a:schemeClr val="bg1"/>
                </a:solidFill>
              </a:rPr>
              <a:t>C and  </a:t>
            </a:r>
          </a:p>
          <a:p>
            <a:pPr algn="ctr"/>
            <a:r>
              <a:rPr lang="en-US" sz="1600" dirty="0" smtClean="0">
                <a:solidFill>
                  <a:schemeClr val="bg1"/>
                </a:solidFill>
              </a:rPr>
              <a:t>Moist &lt; 90 consecutive days when soil temp &gt; 8</a:t>
            </a:r>
            <a:r>
              <a:rPr lang="en-US" sz="1600" baseline="30000" dirty="0" smtClean="0">
                <a:solidFill>
                  <a:schemeClr val="bg1"/>
                </a:solidFill>
              </a:rPr>
              <a:t>o</a:t>
            </a:r>
            <a:r>
              <a:rPr lang="en-US" sz="1600" dirty="0" smtClean="0">
                <a:solidFill>
                  <a:schemeClr val="bg1"/>
                </a:solidFill>
              </a:rPr>
              <a:t>C</a:t>
            </a:r>
          </a:p>
        </p:txBody>
      </p:sp>
      <p:sp>
        <p:nvSpPr>
          <p:cNvPr id="40" name="TextBox 39"/>
          <p:cNvSpPr txBox="1"/>
          <p:nvPr/>
        </p:nvSpPr>
        <p:spPr>
          <a:xfrm>
            <a:off x="5331031" y="3048000"/>
            <a:ext cx="2441369" cy="338554"/>
          </a:xfrm>
          <a:prstGeom prst="rect">
            <a:avLst/>
          </a:prstGeom>
          <a:noFill/>
        </p:spPr>
        <p:txBody>
          <a:bodyPr wrap="square" rtlCol="0">
            <a:spAutoFit/>
          </a:bodyPr>
          <a:lstStyle/>
          <a:p>
            <a:pPr algn="r"/>
            <a:r>
              <a:rPr lang="en-US" sz="1600" b="1" dirty="0" smtClean="0"/>
              <a:t>Ustic</a:t>
            </a:r>
            <a:r>
              <a:rPr lang="en-US" sz="1200" b="1" dirty="0" smtClean="0"/>
              <a:t> </a:t>
            </a:r>
            <a:r>
              <a:rPr lang="en-US" sz="1200" dirty="0" smtClean="0"/>
              <a:t> - *No Ustic/Cryic in 1975)</a:t>
            </a:r>
            <a:endParaRPr lang="en-US" sz="1200" dirty="0"/>
          </a:p>
        </p:txBody>
      </p:sp>
      <p:sp>
        <p:nvSpPr>
          <p:cNvPr id="41" name="TextBox 40"/>
          <p:cNvSpPr txBox="1"/>
          <p:nvPr/>
        </p:nvSpPr>
        <p:spPr>
          <a:xfrm>
            <a:off x="5029200" y="76200"/>
            <a:ext cx="3124200" cy="276999"/>
          </a:xfrm>
          <a:prstGeom prst="rect">
            <a:avLst/>
          </a:prstGeom>
          <a:noFill/>
        </p:spPr>
        <p:txBody>
          <a:bodyPr wrap="square" rtlCol="0">
            <a:spAutoFit/>
          </a:bodyPr>
          <a:lstStyle/>
          <a:p>
            <a:r>
              <a:rPr lang="en-US" sz="1200" dirty="0" smtClean="0"/>
              <a:t>Soil Taxonomy (Ag Handbook  436 1975, 1999)</a:t>
            </a:r>
            <a:endParaRPr lang="en-US" sz="1200" dirty="0"/>
          </a:p>
        </p:txBody>
      </p:sp>
      <p:sp>
        <p:nvSpPr>
          <p:cNvPr id="44" name="TextBox 43"/>
          <p:cNvSpPr txBox="1"/>
          <p:nvPr/>
        </p:nvSpPr>
        <p:spPr>
          <a:xfrm>
            <a:off x="5257800" y="276880"/>
            <a:ext cx="2286000" cy="261610"/>
          </a:xfrm>
          <a:prstGeom prst="rect">
            <a:avLst/>
          </a:prstGeom>
          <a:noFill/>
        </p:spPr>
        <p:txBody>
          <a:bodyPr wrap="square" rtlCol="0">
            <a:spAutoFit/>
          </a:bodyPr>
          <a:lstStyle/>
          <a:p>
            <a:pPr algn="ctr"/>
            <a:r>
              <a:rPr lang="en-US" sz="1100" dirty="0" smtClean="0"/>
              <a:t>Soil Moisture Control Section = SMCS</a:t>
            </a:r>
            <a:endParaRPr lang="en-US" sz="1100" dirty="0"/>
          </a:p>
        </p:txBody>
      </p:sp>
      <p:sp>
        <p:nvSpPr>
          <p:cNvPr id="45" name="TextBox 44"/>
          <p:cNvSpPr txBox="1"/>
          <p:nvPr/>
        </p:nvSpPr>
        <p:spPr>
          <a:xfrm>
            <a:off x="5105400" y="914400"/>
            <a:ext cx="2667000" cy="830997"/>
          </a:xfrm>
          <a:prstGeom prst="rect">
            <a:avLst/>
          </a:prstGeom>
          <a:noFill/>
        </p:spPr>
        <p:txBody>
          <a:bodyPr wrap="square" rtlCol="0">
            <a:spAutoFit/>
          </a:bodyPr>
          <a:lstStyle/>
          <a:p>
            <a:pPr algn="ctr"/>
            <a:r>
              <a:rPr lang="en-US" sz="1600" dirty="0" smtClean="0"/>
              <a:t>Precipitation exceeds ET in all months</a:t>
            </a:r>
          </a:p>
          <a:p>
            <a:pPr algn="ctr"/>
            <a:r>
              <a:rPr lang="en-US" sz="1600" dirty="0" smtClean="0"/>
              <a:t>-Soil is always moist</a:t>
            </a:r>
            <a:endParaRPr lang="en-US" sz="1600" dirty="0"/>
          </a:p>
        </p:txBody>
      </p:sp>
      <p:sp>
        <p:nvSpPr>
          <p:cNvPr id="32" name="TextBox 31"/>
          <p:cNvSpPr txBox="1"/>
          <p:nvPr/>
        </p:nvSpPr>
        <p:spPr>
          <a:xfrm>
            <a:off x="2057400" y="914400"/>
            <a:ext cx="2667000" cy="830997"/>
          </a:xfrm>
          <a:prstGeom prst="rect">
            <a:avLst/>
          </a:prstGeom>
          <a:noFill/>
        </p:spPr>
        <p:txBody>
          <a:bodyPr wrap="square" rtlCol="0">
            <a:spAutoFit/>
          </a:bodyPr>
          <a:lstStyle/>
          <a:p>
            <a:pPr algn="ctr"/>
            <a:r>
              <a:rPr lang="en-US" sz="1600" dirty="0" smtClean="0"/>
              <a:t>Precipitation exceeds ET in all months of most years</a:t>
            </a:r>
          </a:p>
          <a:p>
            <a:pPr algn="ctr"/>
            <a:r>
              <a:rPr lang="en-US" sz="1600" dirty="0"/>
              <a:t>a</a:t>
            </a:r>
            <a:r>
              <a:rPr lang="en-US" sz="1600" dirty="0" smtClean="0"/>
              <a:t>lways moist</a:t>
            </a:r>
            <a:endParaRPr lang="en-US" sz="1600" dirty="0"/>
          </a:p>
        </p:txBody>
      </p:sp>
      <p:grpSp>
        <p:nvGrpSpPr>
          <p:cNvPr id="35" name="Group 34"/>
          <p:cNvGrpSpPr/>
          <p:nvPr/>
        </p:nvGrpSpPr>
        <p:grpSpPr>
          <a:xfrm>
            <a:off x="1828800" y="527538"/>
            <a:ext cx="3276600" cy="6330462"/>
            <a:chOff x="4940461" y="527538"/>
            <a:chExt cx="3060539" cy="6330462"/>
          </a:xfrm>
        </p:grpSpPr>
        <p:pic>
          <p:nvPicPr>
            <p:cNvPr id="4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67300" y="527538"/>
              <a:ext cx="2743200" cy="6330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 name="TextBox 42"/>
            <p:cNvSpPr txBox="1"/>
            <p:nvPr/>
          </p:nvSpPr>
          <p:spPr>
            <a:xfrm>
              <a:off x="5105400" y="762000"/>
              <a:ext cx="2667000" cy="738664"/>
            </a:xfrm>
            <a:prstGeom prst="rect">
              <a:avLst/>
            </a:prstGeom>
            <a:noFill/>
          </p:spPr>
          <p:txBody>
            <a:bodyPr wrap="square" rtlCol="0">
              <a:spAutoFit/>
            </a:bodyPr>
            <a:lstStyle/>
            <a:p>
              <a:pPr algn="ctr"/>
              <a:r>
                <a:rPr lang="en-US" sz="1400" dirty="0" smtClean="0"/>
                <a:t>Precipitation exceeds ET in all months of normal years</a:t>
              </a:r>
            </a:p>
            <a:p>
              <a:pPr algn="ctr"/>
              <a:r>
                <a:rPr lang="en-US" sz="1400" dirty="0" smtClean="0"/>
                <a:t>-Soil is always moist (same as ST)</a:t>
              </a:r>
              <a:endParaRPr lang="en-US" sz="1400" dirty="0"/>
            </a:p>
          </p:txBody>
        </p:sp>
        <p:sp>
          <p:nvSpPr>
            <p:cNvPr id="46" name="TextBox 45"/>
            <p:cNvSpPr txBox="1"/>
            <p:nvPr/>
          </p:nvSpPr>
          <p:spPr>
            <a:xfrm>
              <a:off x="5105400" y="1852136"/>
              <a:ext cx="2667000" cy="461665"/>
            </a:xfrm>
            <a:prstGeom prst="rect">
              <a:avLst/>
            </a:prstGeom>
            <a:noFill/>
          </p:spPr>
          <p:txBody>
            <a:bodyPr wrap="square" rtlCol="0">
              <a:spAutoFit/>
            </a:bodyPr>
            <a:lstStyle/>
            <a:p>
              <a:pPr algn="ctr"/>
              <a:r>
                <a:rPr lang="en-US" sz="1200" dirty="0" smtClean="0"/>
                <a:t>Dry in some or all parts &lt; 30 cumulative days</a:t>
              </a:r>
              <a:endParaRPr lang="en-US" sz="1200" dirty="0"/>
            </a:p>
          </p:txBody>
        </p:sp>
        <p:sp>
          <p:nvSpPr>
            <p:cNvPr id="47" name="TextBox 46"/>
            <p:cNvSpPr txBox="1"/>
            <p:nvPr/>
          </p:nvSpPr>
          <p:spPr>
            <a:xfrm>
              <a:off x="5105400" y="2590800"/>
              <a:ext cx="2667000" cy="461665"/>
            </a:xfrm>
            <a:prstGeom prst="rect">
              <a:avLst/>
            </a:prstGeom>
            <a:noFill/>
          </p:spPr>
          <p:txBody>
            <a:bodyPr wrap="square" rtlCol="0">
              <a:spAutoFit/>
            </a:bodyPr>
            <a:lstStyle/>
            <a:p>
              <a:pPr algn="ctr"/>
              <a:r>
                <a:rPr lang="en-US" sz="1200" dirty="0" smtClean="0"/>
                <a:t>Dry in some or all parts </a:t>
              </a:r>
              <a:r>
                <a:rPr lang="en-US" sz="1200" u="sng" dirty="0" smtClean="0"/>
                <a:t>&gt;</a:t>
              </a:r>
              <a:r>
                <a:rPr lang="en-US" sz="1200" dirty="0" smtClean="0"/>
                <a:t> 30 cumulative days</a:t>
              </a:r>
              <a:endParaRPr lang="en-US" sz="1200" dirty="0"/>
            </a:p>
          </p:txBody>
        </p:sp>
        <p:sp>
          <p:nvSpPr>
            <p:cNvPr id="48" name="TextBox 47"/>
            <p:cNvSpPr txBox="1"/>
            <p:nvPr/>
          </p:nvSpPr>
          <p:spPr>
            <a:xfrm>
              <a:off x="4953000" y="3043535"/>
              <a:ext cx="3018206" cy="430887"/>
            </a:xfrm>
            <a:prstGeom prst="rect">
              <a:avLst/>
            </a:prstGeom>
            <a:noFill/>
          </p:spPr>
          <p:txBody>
            <a:bodyPr wrap="square" rtlCol="0">
              <a:spAutoFit/>
            </a:bodyPr>
            <a:lstStyle/>
            <a:p>
              <a:pPr algn="ctr"/>
              <a:r>
                <a:rPr lang="en-US" sz="1100" dirty="0" smtClean="0"/>
                <a:t>Moist in all parts &gt; 45 consecutive d in winter </a:t>
              </a:r>
              <a:br>
                <a:rPr lang="en-US" sz="1100" dirty="0" smtClean="0"/>
              </a:br>
              <a:r>
                <a:rPr lang="en-US" sz="1100" dirty="0" smtClean="0"/>
                <a:t>and not dry ≥ 45 consecutive d in summer </a:t>
              </a:r>
              <a:endParaRPr lang="en-US" sz="1100" dirty="0"/>
            </a:p>
          </p:txBody>
        </p:sp>
        <p:sp>
          <p:nvSpPr>
            <p:cNvPr id="49" name="TextBox 48"/>
            <p:cNvSpPr txBox="1"/>
            <p:nvPr/>
          </p:nvSpPr>
          <p:spPr>
            <a:xfrm>
              <a:off x="4953000" y="3455313"/>
              <a:ext cx="3018206" cy="430887"/>
            </a:xfrm>
            <a:prstGeom prst="rect">
              <a:avLst/>
            </a:prstGeom>
            <a:noFill/>
          </p:spPr>
          <p:txBody>
            <a:bodyPr wrap="square" rtlCol="0">
              <a:spAutoFit/>
            </a:bodyPr>
            <a:lstStyle/>
            <a:p>
              <a:pPr algn="ctr"/>
              <a:r>
                <a:rPr lang="en-US" sz="1100" dirty="0" smtClean="0"/>
                <a:t>Dry in some or all parts ≥ 90 cumulative d; not </a:t>
              </a:r>
              <a:br>
                <a:rPr lang="en-US" sz="1100" dirty="0" smtClean="0"/>
              </a:br>
              <a:r>
                <a:rPr lang="en-US" sz="1100" dirty="0" smtClean="0"/>
                <a:t>dry in all parts &gt; half cum. d when soil temp &gt; 5</a:t>
              </a:r>
              <a:r>
                <a:rPr lang="en-US" sz="1100" baseline="30000" dirty="0" smtClean="0"/>
                <a:t>o</a:t>
              </a:r>
              <a:r>
                <a:rPr lang="en-US" sz="1100" dirty="0" smtClean="0"/>
                <a:t>C</a:t>
              </a:r>
              <a:endParaRPr lang="en-US" sz="1100" dirty="0"/>
            </a:p>
          </p:txBody>
        </p:sp>
        <p:sp>
          <p:nvSpPr>
            <p:cNvPr id="50" name="TextBox 49"/>
            <p:cNvSpPr txBox="1"/>
            <p:nvPr/>
          </p:nvSpPr>
          <p:spPr>
            <a:xfrm>
              <a:off x="4953000" y="3886200"/>
              <a:ext cx="3018206" cy="430887"/>
            </a:xfrm>
            <a:prstGeom prst="rect">
              <a:avLst/>
            </a:prstGeom>
            <a:noFill/>
          </p:spPr>
          <p:txBody>
            <a:bodyPr wrap="square" rtlCol="0">
              <a:spAutoFit/>
            </a:bodyPr>
            <a:lstStyle/>
            <a:p>
              <a:pPr algn="ctr"/>
              <a:r>
                <a:rPr lang="en-US" sz="1100" dirty="0" smtClean="0"/>
                <a:t>Meets moisture criteria for the Xeric SMR but              has a MAST ≥ 22</a:t>
              </a:r>
              <a:r>
                <a:rPr lang="en-US" sz="1100" baseline="30000" dirty="0" smtClean="0"/>
                <a:t>o</a:t>
              </a:r>
              <a:r>
                <a:rPr lang="en-US" sz="1100" dirty="0" smtClean="0"/>
                <a:t>C (i.e., hyperthermic STR)</a:t>
              </a:r>
              <a:endParaRPr lang="en-US" sz="1100" dirty="0"/>
            </a:p>
          </p:txBody>
        </p:sp>
        <p:sp>
          <p:nvSpPr>
            <p:cNvPr id="51" name="TextBox 50"/>
            <p:cNvSpPr txBox="1"/>
            <p:nvPr/>
          </p:nvSpPr>
          <p:spPr>
            <a:xfrm>
              <a:off x="4940461" y="4523026"/>
              <a:ext cx="3018206" cy="430887"/>
            </a:xfrm>
            <a:prstGeom prst="rect">
              <a:avLst/>
            </a:prstGeom>
            <a:noFill/>
          </p:spPr>
          <p:txBody>
            <a:bodyPr wrap="square" rtlCol="0">
              <a:spAutoFit/>
            </a:bodyPr>
            <a:lstStyle/>
            <a:p>
              <a:pPr algn="ctr"/>
              <a:r>
                <a:rPr lang="en-US" sz="1100" dirty="0" smtClean="0"/>
                <a:t>Dry in all parts 45 to ≤ 90 consecutive days                 in summer</a:t>
              </a:r>
              <a:endParaRPr lang="en-US" sz="1100" dirty="0"/>
            </a:p>
          </p:txBody>
        </p:sp>
        <p:sp>
          <p:nvSpPr>
            <p:cNvPr id="52" name="TextBox 51"/>
            <p:cNvSpPr txBox="1"/>
            <p:nvPr/>
          </p:nvSpPr>
          <p:spPr>
            <a:xfrm>
              <a:off x="4953000" y="5131713"/>
              <a:ext cx="3018206" cy="430887"/>
            </a:xfrm>
            <a:prstGeom prst="rect">
              <a:avLst/>
            </a:prstGeom>
            <a:noFill/>
          </p:spPr>
          <p:txBody>
            <a:bodyPr wrap="square" rtlCol="0">
              <a:spAutoFit/>
            </a:bodyPr>
            <a:lstStyle/>
            <a:p>
              <a:pPr algn="ctr"/>
              <a:r>
                <a:rPr lang="en-US" sz="1100" dirty="0" smtClean="0"/>
                <a:t>Dry in all parts &gt; 90 consecutive days</a:t>
              </a:r>
              <a:br>
                <a:rPr lang="en-US" sz="1100" dirty="0" smtClean="0"/>
              </a:br>
              <a:r>
                <a:rPr lang="en-US" sz="1100" dirty="0" smtClean="0"/>
                <a:t>in summer</a:t>
              </a:r>
              <a:endParaRPr lang="en-US" sz="1100" dirty="0"/>
            </a:p>
          </p:txBody>
        </p:sp>
        <p:sp>
          <p:nvSpPr>
            <p:cNvPr id="53" name="TextBox 52"/>
            <p:cNvSpPr txBox="1"/>
            <p:nvPr/>
          </p:nvSpPr>
          <p:spPr>
            <a:xfrm>
              <a:off x="4982794" y="5588913"/>
              <a:ext cx="3018206" cy="430887"/>
            </a:xfrm>
            <a:prstGeom prst="rect">
              <a:avLst/>
            </a:prstGeom>
            <a:noFill/>
          </p:spPr>
          <p:txBody>
            <a:bodyPr wrap="square" rtlCol="0">
              <a:spAutoFit/>
            </a:bodyPr>
            <a:lstStyle/>
            <a:p>
              <a:pPr algn="ctr"/>
              <a:r>
                <a:rPr lang="en-US" sz="1100" dirty="0" smtClean="0"/>
                <a:t>Moist in some or all parts &gt; 45 but &lt; 90      consecutive days when soil temperature &gt; 8</a:t>
              </a:r>
              <a:r>
                <a:rPr lang="en-US" sz="1100" baseline="30000" dirty="0" smtClean="0"/>
                <a:t>o</a:t>
              </a:r>
              <a:r>
                <a:rPr lang="en-US" sz="1100" dirty="0" smtClean="0"/>
                <a:t>C</a:t>
              </a:r>
              <a:endParaRPr lang="en-US" sz="1100" dirty="0"/>
            </a:p>
          </p:txBody>
        </p:sp>
        <p:sp>
          <p:nvSpPr>
            <p:cNvPr id="54" name="TextBox 53"/>
            <p:cNvSpPr txBox="1"/>
            <p:nvPr/>
          </p:nvSpPr>
          <p:spPr>
            <a:xfrm>
              <a:off x="4982794" y="5969913"/>
              <a:ext cx="3018206" cy="430887"/>
            </a:xfrm>
            <a:prstGeom prst="rect">
              <a:avLst/>
            </a:prstGeom>
            <a:noFill/>
          </p:spPr>
          <p:txBody>
            <a:bodyPr wrap="square" rtlCol="0">
              <a:spAutoFit/>
            </a:bodyPr>
            <a:lstStyle/>
            <a:p>
              <a:pPr algn="ctr"/>
              <a:r>
                <a:rPr lang="en-US" sz="1100" dirty="0" smtClean="0">
                  <a:solidFill>
                    <a:schemeClr val="bg1"/>
                  </a:solidFill>
                </a:rPr>
                <a:t>Moist in some or all parts </a:t>
              </a:r>
              <a:r>
                <a:rPr lang="en-US" sz="1100" u="sng" dirty="0" smtClean="0">
                  <a:solidFill>
                    <a:schemeClr val="bg1"/>
                  </a:solidFill>
                </a:rPr>
                <a:t>&lt;</a:t>
              </a:r>
              <a:r>
                <a:rPr lang="en-US" sz="1100" dirty="0" smtClean="0">
                  <a:solidFill>
                    <a:schemeClr val="bg1"/>
                  </a:solidFill>
                </a:rPr>
                <a:t> 45 consecutive </a:t>
              </a:r>
              <a:br>
                <a:rPr lang="en-US" sz="1100" dirty="0" smtClean="0">
                  <a:solidFill>
                    <a:schemeClr val="bg1"/>
                  </a:solidFill>
                </a:rPr>
              </a:br>
              <a:r>
                <a:rPr lang="en-US" sz="1100" dirty="0" smtClean="0">
                  <a:solidFill>
                    <a:schemeClr val="bg1"/>
                  </a:solidFill>
                </a:rPr>
                <a:t>days</a:t>
              </a:r>
              <a:r>
                <a:rPr lang="en-US" sz="1100" dirty="0">
                  <a:solidFill>
                    <a:schemeClr val="bg1"/>
                  </a:solidFill>
                </a:rPr>
                <a:t> </a:t>
              </a:r>
              <a:r>
                <a:rPr lang="en-US" sz="1100" dirty="0" smtClean="0">
                  <a:solidFill>
                    <a:schemeClr val="bg1"/>
                  </a:solidFill>
                </a:rPr>
                <a:t>when soil temperature &gt; 8</a:t>
              </a:r>
              <a:r>
                <a:rPr lang="en-US" sz="1100" baseline="30000" dirty="0" smtClean="0">
                  <a:solidFill>
                    <a:schemeClr val="bg1"/>
                  </a:solidFill>
                </a:rPr>
                <a:t>o</a:t>
              </a:r>
              <a:r>
                <a:rPr lang="en-US" sz="1100" dirty="0" smtClean="0">
                  <a:solidFill>
                    <a:schemeClr val="bg1"/>
                  </a:solidFill>
                </a:rPr>
                <a:t>C</a:t>
              </a:r>
              <a:endParaRPr lang="en-US" sz="1100" dirty="0">
                <a:solidFill>
                  <a:schemeClr val="bg1"/>
                </a:solidFill>
              </a:endParaRPr>
            </a:p>
          </p:txBody>
        </p:sp>
        <p:sp>
          <p:nvSpPr>
            <p:cNvPr id="55" name="TextBox 54"/>
            <p:cNvSpPr txBox="1"/>
            <p:nvPr/>
          </p:nvSpPr>
          <p:spPr>
            <a:xfrm>
              <a:off x="4982794" y="6427113"/>
              <a:ext cx="3018206" cy="261610"/>
            </a:xfrm>
            <a:prstGeom prst="rect">
              <a:avLst/>
            </a:prstGeom>
            <a:noFill/>
          </p:spPr>
          <p:txBody>
            <a:bodyPr wrap="square" rtlCol="0">
              <a:spAutoFit/>
            </a:bodyPr>
            <a:lstStyle/>
            <a:p>
              <a:pPr algn="ctr"/>
              <a:r>
                <a:rPr lang="en-US" sz="1100" dirty="0" smtClean="0">
                  <a:solidFill>
                    <a:schemeClr val="bg1"/>
                  </a:solidFill>
                </a:rPr>
                <a:t>Completely dry during the entire year</a:t>
              </a:r>
              <a:endParaRPr lang="en-US" sz="1100" dirty="0">
                <a:solidFill>
                  <a:schemeClr val="bg1"/>
                </a:solidFill>
              </a:endParaRPr>
            </a:p>
          </p:txBody>
        </p:sp>
      </p:grpSp>
      <p:sp>
        <p:nvSpPr>
          <p:cNvPr id="56" name="TextBox 55"/>
          <p:cNvSpPr txBox="1"/>
          <p:nvPr/>
        </p:nvSpPr>
        <p:spPr>
          <a:xfrm>
            <a:off x="906351" y="6096000"/>
            <a:ext cx="922047" cy="276999"/>
          </a:xfrm>
          <a:prstGeom prst="rect">
            <a:avLst/>
          </a:prstGeom>
          <a:noFill/>
        </p:spPr>
        <p:txBody>
          <a:bodyPr wrap="none" rtlCol="0">
            <a:spAutoFit/>
          </a:bodyPr>
          <a:lstStyle/>
          <a:p>
            <a:pPr algn="r"/>
            <a:r>
              <a:rPr lang="en-US" sz="1200" b="1" dirty="0" smtClean="0"/>
              <a:t>Typic Aridic</a:t>
            </a:r>
            <a:endParaRPr lang="en-US" sz="1200" b="1" dirty="0"/>
          </a:p>
        </p:txBody>
      </p:sp>
      <p:sp>
        <p:nvSpPr>
          <p:cNvPr id="57" name="TextBox 56"/>
          <p:cNvSpPr txBox="1"/>
          <p:nvPr/>
        </p:nvSpPr>
        <p:spPr>
          <a:xfrm>
            <a:off x="706103" y="6477000"/>
            <a:ext cx="1122295" cy="276999"/>
          </a:xfrm>
          <a:prstGeom prst="rect">
            <a:avLst/>
          </a:prstGeom>
          <a:noFill/>
        </p:spPr>
        <p:txBody>
          <a:bodyPr wrap="none" rtlCol="0">
            <a:spAutoFit/>
          </a:bodyPr>
          <a:lstStyle/>
          <a:p>
            <a:pPr algn="r"/>
            <a:r>
              <a:rPr lang="en-US" sz="1200" b="1" dirty="0" smtClean="0"/>
              <a:t>Extreme Aridic</a:t>
            </a:r>
            <a:endParaRPr lang="en-US" sz="1200" b="1" dirty="0"/>
          </a:p>
        </p:txBody>
      </p:sp>
      <p:sp>
        <p:nvSpPr>
          <p:cNvPr id="25" name="TextBox 24"/>
          <p:cNvSpPr txBox="1"/>
          <p:nvPr/>
        </p:nvSpPr>
        <p:spPr>
          <a:xfrm>
            <a:off x="1132605" y="775900"/>
            <a:ext cx="664669" cy="276999"/>
          </a:xfrm>
          <a:prstGeom prst="rect">
            <a:avLst/>
          </a:prstGeom>
          <a:noFill/>
        </p:spPr>
        <p:txBody>
          <a:bodyPr wrap="none" rtlCol="0">
            <a:spAutoFit/>
          </a:bodyPr>
          <a:lstStyle/>
          <a:p>
            <a:r>
              <a:rPr lang="en-US" sz="1200" b="1" dirty="0" smtClean="0"/>
              <a:t>Perudic</a:t>
            </a:r>
            <a:endParaRPr lang="en-US" sz="1200" b="1" dirty="0"/>
          </a:p>
        </p:txBody>
      </p:sp>
      <p:sp>
        <p:nvSpPr>
          <p:cNvPr id="58" name="TextBox 57"/>
          <p:cNvSpPr txBox="1"/>
          <p:nvPr/>
        </p:nvSpPr>
        <p:spPr>
          <a:xfrm>
            <a:off x="1371600" y="76200"/>
            <a:ext cx="3810000" cy="461665"/>
          </a:xfrm>
          <a:prstGeom prst="rect">
            <a:avLst/>
          </a:prstGeom>
          <a:noFill/>
        </p:spPr>
        <p:txBody>
          <a:bodyPr wrap="square" rtlCol="0">
            <a:spAutoFit/>
          </a:bodyPr>
          <a:lstStyle/>
          <a:p>
            <a:pPr algn="ctr"/>
            <a:r>
              <a:rPr lang="en-US" sz="1200" dirty="0" smtClean="0"/>
              <a:t>Van Wambeke (1982) Proposed Subdivisions Temperate Climates;  Tropical Climates not listed here</a:t>
            </a:r>
            <a:endParaRPr lang="en-US" sz="1200" dirty="0"/>
          </a:p>
        </p:txBody>
      </p:sp>
      <p:grpSp>
        <p:nvGrpSpPr>
          <p:cNvPr id="3" name="Group 2"/>
          <p:cNvGrpSpPr/>
          <p:nvPr/>
        </p:nvGrpSpPr>
        <p:grpSpPr>
          <a:xfrm>
            <a:off x="7687679" y="560457"/>
            <a:ext cx="1456321" cy="6220599"/>
            <a:chOff x="7687679" y="560457"/>
            <a:chExt cx="1456321" cy="6220599"/>
          </a:xfrm>
        </p:grpSpPr>
        <p:sp>
          <p:nvSpPr>
            <p:cNvPr id="59" name="Right Arrow 58"/>
            <p:cNvSpPr/>
            <p:nvPr/>
          </p:nvSpPr>
          <p:spPr>
            <a:xfrm rot="5400000">
              <a:off x="5327191" y="3081864"/>
              <a:ext cx="6220599" cy="1177785"/>
            </a:xfrm>
            <a:prstGeom prst="rightArrow">
              <a:avLst/>
            </a:prstGeom>
            <a:solidFill>
              <a:schemeClr val="bg1">
                <a:lumMod val="50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7696200" y="875854"/>
              <a:ext cx="1447800" cy="338554"/>
            </a:xfrm>
            <a:prstGeom prst="rect">
              <a:avLst/>
            </a:prstGeom>
            <a:noFill/>
          </p:spPr>
          <p:txBody>
            <a:bodyPr wrap="square" rtlCol="0">
              <a:spAutoFit/>
            </a:bodyPr>
            <a:lstStyle/>
            <a:p>
              <a:pPr algn="ctr"/>
              <a:r>
                <a:rPr lang="en-US" sz="1600" dirty="0" smtClean="0"/>
                <a:t>Wet</a:t>
              </a:r>
              <a:endParaRPr lang="en-US" sz="1600" dirty="0"/>
            </a:p>
          </p:txBody>
        </p:sp>
        <p:sp>
          <p:nvSpPr>
            <p:cNvPr id="61" name="TextBox 60"/>
            <p:cNvSpPr txBox="1"/>
            <p:nvPr/>
          </p:nvSpPr>
          <p:spPr>
            <a:xfrm>
              <a:off x="7687679" y="6074369"/>
              <a:ext cx="1447800" cy="338554"/>
            </a:xfrm>
            <a:prstGeom prst="rect">
              <a:avLst/>
            </a:prstGeom>
            <a:noFill/>
          </p:spPr>
          <p:txBody>
            <a:bodyPr wrap="square" rtlCol="0">
              <a:spAutoFit/>
            </a:bodyPr>
            <a:lstStyle/>
            <a:p>
              <a:pPr algn="ctr"/>
              <a:r>
                <a:rPr lang="en-US" sz="1600" dirty="0" smtClean="0"/>
                <a:t>Dry</a:t>
              </a:r>
              <a:endParaRPr lang="en-US" sz="1600" dirty="0"/>
            </a:p>
          </p:txBody>
        </p:sp>
      </p:grpSp>
    </p:spTree>
    <p:extLst>
      <p:ext uri="{BB962C8B-B14F-4D97-AF65-F5344CB8AC3E}">
        <p14:creationId xmlns:p14="http://schemas.microsoft.com/office/powerpoint/2010/main" xmlns="" val="23377649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1600" y="-16933"/>
            <a:ext cx="8890000" cy="6873060"/>
          </a:xfrm>
        </p:spPr>
      </p:pic>
    </p:spTree>
    <p:extLst>
      <p:ext uri="{BB962C8B-B14F-4D97-AF65-F5344CB8AC3E}">
        <p14:creationId xmlns:p14="http://schemas.microsoft.com/office/powerpoint/2010/main" xmlns="" val="37810859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42572" y="-1"/>
            <a:ext cx="8849028" cy="6841383"/>
          </a:xfrm>
        </p:spPr>
      </p:pic>
    </p:spTree>
    <p:extLst>
      <p:ext uri="{BB962C8B-B14F-4D97-AF65-F5344CB8AC3E}">
        <p14:creationId xmlns:p14="http://schemas.microsoft.com/office/powerpoint/2010/main" xmlns="" val="1666163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3908"/>
            <a:ext cx="9144000" cy="6861908"/>
          </a:xfrm>
          <a:prstGeom prst="rect">
            <a:avLst/>
          </a:prstGeom>
          <a:noFill/>
          <a:ln>
            <a:noFill/>
          </a:ln>
        </p:spPr>
      </p:pic>
    </p:spTree>
    <p:extLst>
      <p:ext uri="{BB962C8B-B14F-4D97-AF65-F5344CB8AC3E}">
        <p14:creationId xmlns:p14="http://schemas.microsoft.com/office/powerpoint/2010/main" xmlns="" val="18112367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0"/>
            <a:ext cx="109728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19873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76200"/>
            <a:ext cx="4953000" cy="584775"/>
          </a:xfrm>
          <a:prstGeom prst="rect">
            <a:avLst/>
          </a:prstGeom>
          <a:noFill/>
        </p:spPr>
        <p:txBody>
          <a:bodyPr wrap="square" rtlCol="0">
            <a:spAutoFit/>
          </a:bodyPr>
          <a:lstStyle/>
          <a:p>
            <a:pPr algn="ctr"/>
            <a:r>
              <a:rPr lang="en-US" sz="3200" dirty="0" smtClean="0">
                <a:latin typeface="+mj-lt"/>
              </a:rPr>
              <a:t>Summary and Conclusions</a:t>
            </a:r>
            <a:endParaRPr lang="en-US" sz="3200" dirty="0">
              <a:latin typeface="+mj-lt"/>
            </a:endParaRPr>
          </a:p>
        </p:txBody>
      </p:sp>
      <p:sp>
        <p:nvSpPr>
          <p:cNvPr id="3" name="TextBox 2"/>
          <p:cNvSpPr txBox="1"/>
          <p:nvPr/>
        </p:nvSpPr>
        <p:spPr>
          <a:xfrm>
            <a:off x="457200" y="934214"/>
            <a:ext cx="8305800" cy="5390386"/>
          </a:xfrm>
          <a:prstGeom prst="rect">
            <a:avLst/>
          </a:prstGeom>
          <a:noFill/>
        </p:spPr>
        <p:txBody>
          <a:bodyPr wrap="square" rtlCol="0">
            <a:spAutoFit/>
          </a:bodyPr>
          <a:lstStyle/>
          <a:p>
            <a:endParaRPr lang="en-US" sz="2400" dirty="0" smtClean="0"/>
          </a:p>
          <a:p>
            <a:pPr>
              <a:lnSpc>
                <a:spcPct val="70000"/>
              </a:lnSpc>
              <a:buClr>
                <a:srgbClr val="0070C0"/>
              </a:buClr>
              <a:buFont typeface="Wingdings" pitchFamily="2" charset="2"/>
              <a:buChar char=""/>
            </a:pPr>
            <a:r>
              <a:rPr lang="en-US" sz="2400" dirty="0" smtClean="0"/>
              <a:t> jNSM is adapted to mesoscale modeling of soil climate regimes with limited data; can be used with PRISM datasets or TAPS/WETLANDS tables, or with HCN sites; applicable to modeling National Parks, MLRAs, &amp; Wildlife Refuges</a:t>
            </a:r>
          </a:p>
          <a:p>
            <a:pPr>
              <a:lnSpc>
                <a:spcPct val="70000"/>
              </a:lnSpc>
              <a:buClr>
                <a:srgbClr val="0070C0"/>
              </a:buClr>
              <a:buFont typeface="Wingdings" pitchFamily="2" charset="2"/>
              <a:buChar char=""/>
            </a:pPr>
            <a:endParaRPr lang="en-US" sz="2400" dirty="0" smtClean="0"/>
          </a:p>
          <a:p>
            <a:pPr>
              <a:lnSpc>
                <a:spcPct val="70000"/>
              </a:lnSpc>
              <a:buClr>
                <a:srgbClr val="0070C0"/>
              </a:buClr>
              <a:buFont typeface="Wingdings" pitchFamily="2" charset="2"/>
              <a:buChar char=""/>
            </a:pPr>
            <a:r>
              <a:rPr lang="en-US" sz="2400" dirty="0" smtClean="0"/>
              <a:t> From jNSM, coupled parameters of soil climate can be derived—annual water balance, summer water balance, growing season water balance, biological windows at 5</a:t>
            </a:r>
            <a:r>
              <a:rPr lang="en-US" sz="2400" baseline="30000" dirty="0" smtClean="0"/>
              <a:t>o</a:t>
            </a:r>
            <a:r>
              <a:rPr lang="en-US" sz="2400" dirty="0" smtClean="0"/>
              <a:t>C and 8</a:t>
            </a:r>
            <a:r>
              <a:rPr lang="en-US" sz="2400" baseline="30000" dirty="0" smtClean="0"/>
              <a:t>o</a:t>
            </a:r>
            <a:r>
              <a:rPr lang="en-US" sz="2400" dirty="0" smtClean="0"/>
              <a:t>C; frequency of events; building drought histories</a:t>
            </a:r>
          </a:p>
          <a:p>
            <a:pPr>
              <a:lnSpc>
                <a:spcPct val="70000"/>
              </a:lnSpc>
              <a:buClr>
                <a:srgbClr val="0070C0"/>
              </a:buClr>
              <a:buFont typeface="Wingdings" pitchFamily="2" charset="2"/>
              <a:buChar char=""/>
            </a:pPr>
            <a:endParaRPr lang="en-US" sz="2400" dirty="0" smtClean="0"/>
          </a:p>
          <a:p>
            <a:pPr>
              <a:lnSpc>
                <a:spcPct val="70000"/>
              </a:lnSpc>
              <a:buClr>
                <a:srgbClr val="0070C0"/>
              </a:buClr>
              <a:buFont typeface="Wingdings" pitchFamily="2" charset="2"/>
              <a:buChar char=""/>
            </a:pPr>
            <a:r>
              <a:rPr lang="en-US" sz="2400" dirty="0" smtClean="0"/>
              <a:t> Handles local/regional Air/Soil temperature offsets and root zone available water-holding capacity</a:t>
            </a:r>
          </a:p>
          <a:p>
            <a:pPr>
              <a:lnSpc>
                <a:spcPct val="70000"/>
              </a:lnSpc>
              <a:buClr>
                <a:srgbClr val="0070C0"/>
              </a:buClr>
              <a:buFont typeface="Wingdings" pitchFamily="2" charset="2"/>
              <a:buChar char=""/>
            </a:pPr>
            <a:endParaRPr lang="en-US" sz="2400" dirty="0" smtClean="0"/>
          </a:p>
          <a:p>
            <a:pPr>
              <a:lnSpc>
                <a:spcPct val="70000"/>
              </a:lnSpc>
              <a:buClr>
                <a:srgbClr val="0070C0"/>
              </a:buClr>
              <a:buFont typeface="Wingdings" pitchFamily="2" charset="2"/>
              <a:buChar char=""/>
            </a:pPr>
            <a:r>
              <a:rPr lang="en-US" sz="2400" dirty="0" smtClean="0"/>
              <a:t> Tradeoff—relies upon a less robust PET approach (thermal vs. biophysical), but it has broader geospatial applicability to remote areas with few stations or limited sensor data</a:t>
            </a:r>
          </a:p>
          <a:p>
            <a:pPr>
              <a:lnSpc>
                <a:spcPct val="70000"/>
              </a:lnSpc>
              <a:buClr>
                <a:srgbClr val="0070C0"/>
              </a:buClr>
              <a:buFont typeface="Wingdings" pitchFamily="2" charset="2"/>
              <a:buChar char=""/>
            </a:pPr>
            <a:endParaRPr lang="en-US" sz="2400" dirty="0" smtClean="0"/>
          </a:p>
          <a:p>
            <a:pPr>
              <a:lnSpc>
                <a:spcPct val="70000"/>
              </a:lnSpc>
              <a:buClr>
                <a:srgbClr val="0070C0"/>
              </a:buClr>
              <a:buFont typeface="Wingdings" pitchFamily="2" charset="2"/>
              <a:buChar char=""/>
            </a:pPr>
            <a:r>
              <a:rPr lang="en-US" sz="2400" dirty="0" smtClean="0"/>
              <a:t> Helps us better understand the polyclimatic character of soil landscapes and climate-driven soil processes </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Rot="1" noChangeArrowheads="1"/>
          </p:cNvSpPr>
          <p:nvPr>
            <p:ph type="title"/>
          </p:nvPr>
        </p:nvSpPr>
        <p:spPr>
          <a:xfrm>
            <a:off x="152400" y="323850"/>
            <a:ext cx="8839200" cy="511175"/>
          </a:xfrm>
        </p:spPr>
        <p:txBody>
          <a:bodyPr>
            <a:noAutofit/>
          </a:bodyPr>
          <a:lstStyle/>
          <a:p>
            <a:pPr algn="l" eaLnBrk="1" hangingPunct="1">
              <a:defRPr/>
            </a:pPr>
            <a:r>
              <a:rPr lang="en-US" sz="3200" dirty="0" smtClean="0">
                <a:solidFill>
                  <a:schemeClr val="folHlink"/>
                </a:solidFill>
                <a:latin typeface="Arial" charset="0"/>
              </a:rPr>
              <a:t>Newhall Simulation Model (NSM) Assumptions</a:t>
            </a:r>
            <a:endParaRPr lang="en-US" sz="3200" dirty="0">
              <a:solidFill>
                <a:schemeClr val="folHlink"/>
              </a:solidFill>
              <a:latin typeface="Arial" charset="0"/>
            </a:endParaRPr>
          </a:p>
        </p:txBody>
      </p:sp>
      <p:sp>
        <p:nvSpPr>
          <p:cNvPr id="555011" name="Rectangle 3"/>
          <p:cNvSpPr>
            <a:spLocks noGrp="1" noRot="1" noChangeArrowheads="1"/>
          </p:cNvSpPr>
          <p:nvPr>
            <p:ph idx="1"/>
          </p:nvPr>
        </p:nvSpPr>
        <p:spPr>
          <a:xfrm>
            <a:off x="685799" y="1025236"/>
            <a:ext cx="7783945" cy="5689599"/>
          </a:xfrm>
        </p:spPr>
        <p:txBody>
          <a:bodyPr>
            <a:normAutofit fontScale="77500" lnSpcReduction="20000"/>
          </a:bodyPr>
          <a:lstStyle/>
          <a:p>
            <a:pPr marL="365760" indent="-365760">
              <a:defRPr/>
            </a:pPr>
            <a:r>
              <a:rPr lang="en-US" dirty="0" smtClean="0"/>
              <a:t>Developed by Dr. Franklin Newhall</a:t>
            </a:r>
          </a:p>
          <a:p>
            <a:pPr marL="765810" lvl="1" indent="-365760">
              <a:defRPr/>
            </a:pPr>
            <a:r>
              <a:rPr lang="en-US" dirty="0" smtClean="0"/>
              <a:t>Published in 1972</a:t>
            </a:r>
          </a:p>
          <a:p>
            <a:pPr marL="365760" indent="-365760">
              <a:defRPr/>
            </a:pPr>
            <a:r>
              <a:rPr lang="en-US" dirty="0" smtClean="0"/>
              <a:t>Model is not a sophisticated simulation of water movement through a soil</a:t>
            </a:r>
          </a:p>
          <a:p>
            <a:pPr marL="365760" indent="-365760">
              <a:defRPr/>
            </a:pPr>
            <a:r>
              <a:rPr lang="en-US" dirty="0" smtClean="0"/>
              <a:t>Soil is regarded as a reservoir with fixed capacity (200 mm Available Water Capacity (AWC) is default; can be changed)</a:t>
            </a:r>
          </a:p>
          <a:p>
            <a:pPr marL="365760" indent="-365760">
              <a:defRPr/>
            </a:pPr>
            <a:r>
              <a:rPr lang="en-US" dirty="0" smtClean="0"/>
              <a:t>Water is added to soil by precipitation; removed by evapotranspiration</a:t>
            </a:r>
          </a:p>
          <a:p>
            <a:pPr marL="765810" lvl="1" indent="-365760">
              <a:defRPr/>
            </a:pPr>
            <a:r>
              <a:rPr lang="en-US" dirty="0" smtClean="0"/>
              <a:t>When the bucket is full, no more water can be added</a:t>
            </a:r>
          </a:p>
          <a:p>
            <a:pPr marL="1165860" lvl="2" indent="-365760">
              <a:defRPr/>
            </a:pPr>
            <a:r>
              <a:rPr lang="en-US" dirty="0" smtClean="0"/>
              <a:t>Excess precipitation is lost as runoff or leaching</a:t>
            </a:r>
          </a:p>
          <a:p>
            <a:pPr marL="765810" lvl="1" indent="-365760">
              <a:defRPr/>
            </a:pPr>
            <a:r>
              <a:rPr lang="en-US" dirty="0" smtClean="0"/>
              <a:t>Potential evapotranspiration from Thornthwaite model</a:t>
            </a:r>
          </a:p>
          <a:p>
            <a:pPr marL="365760" indent="-365760">
              <a:defRPr/>
            </a:pPr>
            <a:r>
              <a:rPr lang="en-US" dirty="0" smtClean="0"/>
              <a:t>Mean annual soil temperature = mean annual air temperature + offset (2.5</a:t>
            </a:r>
            <a:r>
              <a:rPr lang="en-US" baseline="30000" dirty="0" smtClean="0"/>
              <a:t>o </a:t>
            </a:r>
            <a:r>
              <a:rPr lang="en-US" dirty="0" smtClean="0"/>
              <a:t>C is default; can be changed; See chapter 4, p. 108 in Soil Taxonomy, 1999, for more discussion of relationship between mean annual air temperature and mean annual soil temperature)</a:t>
            </a:r>
          </a:p>
          <a:p>
            <a:pPr marL="365760" indent="-365760">
              <a:defRPr/>
            </a:pPr>
            <a:endParaRPr lang="en-US" dirty="0" smtClean="0"/>
          </a:p>
        </p:txBody>
      </p:sp>
    </p:spTree>
    <p:extLst>
      <p:ext uri="{BB962C8B-B14F-4D97-AF65-F5344CB8AC3E}">
        <p14:creationId xmlns:p14="http://schemas.microsoft.com/office/powerpoint/2010/main" xmlns="" val="1024296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p:cNvSpPr>
            <a:spLocks noGrp="1" noRot="1" noChangeArrowheads="1"/>
          </p:cNvSpPr>
          <p:nvPr>
            <p:ph idx="1"/>
          </p:nvPr>
        </p:nvSpPr>
        <p:spPr>
          <a:xfrm>
            <a:off x="685800" y="1331912"/>
            <a:ext cx="3618345" cy="5382923"/>
          </a:xfrm>
        </p:spPr>
        <p:txBody>
          <a:bodyPr>
            <a:normAutofit fontScale="77500" lnSpcReduction="20000"/>
          </a:bodyPr>
          <a:lstStyle/>
          <a:p>
            <a:pPr marL="365760" indent="-365760">
              <a:defRPr/>
            </a:pPr>
            <a:r>
              <a:rPr lang="en-US" dirty="0" smtClean="0"/>
              <a:t>8 X 8 matrix – 64 boxes</a:t>
            </a:r>
          </a:p>
          <a:p>
            <a:pPr marL="365760" indent="-365760">
              <a:defRPr/>
            </a:pPr>
            <a:r>
              <a:rPr lang="en-US" dirty="0" smtClean="0"/>
              <a:t>Each row holds 1/8 of total AWC</a:t>
            </a:r>
          </a:p>
          <a:p>
            <a:pPr marL="765810" lvl="1" indent="-365760">
              <a:defRPr/>
            </a:pPr>
            <a:r>
              <a:rPr lang="en-US" dirty="0" smtClean="0"/>
              <a:t>Depth not a variable</a:t>
            </a:r>
          </a:p>
          <a:p>
            <a:pPr marL="765810" lvl="1" indent="-365760">
              <a:defRPr/>
            </a:pPr>
            <a:r>
              <a:rPr lang="en-US" dirty="0" smtClean="0"/>
              <a:t>Accounted for in AWC</a:t>
            </a:r>
          </a:p>
          <a:p>
            <a:pPr marL="365760" indent="-365760">
              <a:defRPr/>
            </a:pPr>
            <a:r>
              <a:rPr lang="en-US" dirty="0" smtClean="0"/>
              <a:t>Each box holds 1/64 of total AWC</a:t>
            </a:r>
          </a:p>
          <a:p>
            <a:pPr marL="365760" indent="-365760">
              <a:defRPr/>
            </a:pPr>
            <a:r>
              <a:rPr lang="en-US" dirty="0" smtClean="0"/>
              <a:t>Fills from top</a:t>
            </a:r>
          </a:p>
          <a:p>
            <a:pPr marL="365760" indent="-365760">
              <a:defRPr/>
            </a:pPr>
            <a:r>
              <a:rPr lang="en-US" dirty="0" smtClean="0"/>
              <a:t>Empties with slants</a:t>
            </a:r>
          </a:p>
          <a:p>
            <a:pPr marL="765810" lvl="1" indent="-365760">
              <a:defRPr/>
            </a:pPr>
            <a:r>
              <a:rPr lang="en-US" dirty="0" smtClean="0"/>
              <a:t>Energy to remove water depends on</a:t>
            </a:r>
          </a:p>
          <a:p>
            <a:pPr marL="1165860" lvl="2" indent="-365760">
              <a:defRPr/>
            </a:pPr>
            <a:r>
              <a:rPr lang="en-US" dirty="0" smtClean="0"/>
              <a:t>Matric potential (tension)</a:t>
            </a:r>
          </a:p>
          <a:p>
            <a:pPr marL="1165860" lvl="2" indent="-365760">
              <a:defRPr/>
            </a:pPr>
            <a:r>
              <a:rPr lang="en-US" dirty="0" smtClean="0"/>
              <a:t>Depth</a:t>
            </a:r>
          </a:p>
          <a:p>
            <a:pPr marL="765810" lvl="1" indent="-365760">
              <a:defRPr/>
            </a:pPr>
            <a:endParaRPr lang="en-US" dirty="0" smtClean="0"/>
          </a:p>
        </p:txBody>
      </p:sp>
      <p:sp>
        <p:nvSpPr>
          <p:cNvPr id="26"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Soil Representation</a:t>
            </a:r>
            <a:endParaRPr lang="en-US" sz="3200" dirty="0">
              <a:solidFill>
                <a:schemeClr val="folHlink"/>
              </a:solidFill>
              <a:latin typeface="Arial" charset="0"/>
            </a:endParaRPr>
          </a:p>
        </p:txBody>
      </p:sp>
      <p:grpSp>
        <p:nvGrpSpPr>
          <p:cNvPr id="28" name="Group 27"/>
          <p:cNvGrpSpPr/>
          <p:nvPr/>
        </p:nvGrpSpPr>
        <p:grpSpPr>
          <a:xfrm>
            <a:off x="4865255" y="1392380"/>
            <a:ext cx="3807691" cy="3782293"/>
            <a:chOff x="3295073" y="1614052"/>
            <a:chExt cx="3807691" cy="3782293"/>
          </a:xfrm>
        </p:grpSpPr>
        <p:grpSp>
          <p:nvGrpSpPr>
            <p:cNvPr id="24" name="Group 23"/>
            <p:cNvGrpSpPr/>
            <p:nvPr/>
          </p:nvGrpSpPr>
          <p:grpSpPr>
            <a:xfrm>
              <a:off x="3295073" y="1614052"/>
              <a:ext cx="3807691" cy="3782293"/>
              <a:chOff x="1724891" y="893616"/>
              <a:chExt cx="3807691" cy="3782293"/>
            </a:xfrm>
            <a:effectLst/>
          </p:grpSpPr>
          <p:grpSp>
            <p:nvGrpSpPr>
              <p:cNvPr id="14" name="Group 13"/>
              <p:cNvGrpSpPr/>
              <p:nvPr/>
            </p:nvGrpSpPr>
            <p:grpSpPr>
              <a:xfrm>
                <a:off x="1736436" y="909781"/>
                <a:ext cx="3782293" cy="3763819"/>
                <a:chOff x="1736436" y="909781"/>
                <a:chExt cx="3782293" cy="4738255"/>
              </a:xfrm>
              <a:noFill/>
            </p:grpSpPr>
            <p:sp>
              <p:nvSpPr>
                <p:cNvPr id="6" name="Rectangle 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 name="Rectangle 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 name="Rectangle 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 name="Rectangle 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0" name="Rectangle 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1" name="Rectangle 1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 name="Rectangle 1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3"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15" name="Group 14"/>
              <p:cNvGrpSpPr/>
              <p:nvPr/>
            </p:nvGrpSpPr>
            <p:grpSpPr>
              <a:xfrm rot="16200000">
                <a:off x="1737590" y="880917"/>
                <a:ext cx="3782293" cy="3807691"/>
                <a:chOff x="1736436" y="909781"/>
                <a:chExt cx="3782293" cy="4738255"/>
              </a:xfrm>
              <a:noFill/>
            </p:grpSpPr>
            <p:sp>
              <p:nvSpPr>
                <p:cNvPr id="16" name="Rectangle 1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7" name="Rectangle 1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8" name="Rectangle 1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9" name="Rectangle 1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0" name="Rectangle 1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1" name="Rectangle 2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2" name="Rectangle 2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3" name="Rectangle 2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sp>
          <p:nvSpPr>
            <p:cNvPr id="27" name="Rectangle 26"/>
            <p:cNvSpPr/>
            <p:nvPr/>
          </p:nvSpPr>
          <p:spPr bwMode="auto">
            <a:xfrm>
              <a:off x="3306618" y="2087418"/>
              <a:ext cx="3786909" cy="942109"/>
            </a:xfrm>
            <a:prstGeom prst="rect">
              <a:avLst/>
            </a:prstGeom>
            <a:blipFill dpi="0" rotWithShape="1">
              <a:blip r:embed="rId3" cstate="print"/>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cxnSp>
        <p:nvCxnSpPr>
          <p:cNvPr id="30" name="Straight Arrow Connector 29"/>
          <p:cNvCxnSpPr/>
          <p:nvPr/>
        </p:nvCxnSpPr>
        <p:spPr bwMode="auto">
          <a:xfrm flipV="1">
            <a:off x="5310909" y="5384804"/>
            <a:ext cx="3084946" cy="2770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TextBox 30"/>
          <p:cNvSpPr txBox="1"/>
          <p:nvPr/>
        </p:nvSpPr>
        <p:spPr>
          <a:xfrm>
            <a:off x="5966691" y="5403277"/>
            <a:ext cx="1655646" cy="369332"/>
          </a:xfrm>
          <a:prstGeom prst="rect">
            <a:avLst/>
          </a:prstGeom>
          <a:noFill/>
        </p:spPr>
        <p:txBody>
          <a:bodyPr wrap="none" rtlCol="0">
            <a:spAutoFit/>
          </a:bodyPr>
          <a:lstStyle/>
          <a:p>
            <a:r>
              <a:rPr lang="en-US" dirty="0" smtClean="0"/>
              <a:t>Water Content</a:t>
            </a:r>
            <a:endParaRPr lang="en-US" dirty="0"/>
          </a:p>
        </p:txBody>
      </p:sp>
      <p:cxnSp>
        <p:nvCxnSpPr>
          <p:cNvPr id="32" name="Straight Arrow Connector 31"/>
          <p:cNvCxnSpPr/>
          <p:nvPr/>
        </p:nvCxnSpPr>
        <p:spPr bwMode="auto">
          <a:xfrm rot="5400000" flipV="1">
            <a:off x="3084657" y="3449787"/>
            <a:ext cx="3084946" cy="2770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3" name="TextBox 32"/>
          <p:cNvSpPr txBox="1"/>
          <p:nvPr/>
        </p:nvSpPr>
        <p:spPr>
          <a:xfrm rot="16200000">
            <a:off x="4010923" y="3087345"/>
            <a:ext cx="752823" cy="369332"/>
          </a:xfrm>
          <a:prstGeom prst="rect">
            <a:avLst/>
          </a:prstGeom>
          <a:noFill/>
        </p:spPr>
        <p:txBody>
          <a:bodyPr wrap="square" rtlCol="0">
            <a:spAutoFit/>
          </a:bodyPr>
          <a:lstStyle/>
          <a:p>
            <a:r>
              <a:rPr lang="en-US" dirty="0" smtClean="0"/>
              <a:t>AWC</a:t>
            </a:r>
            <a:endParaRPr lang="en-US" dirty="0"/>
          </a:p>
        </p:txBody>
      </p:sp>
      <p:sp>
        <p:nvSpPr>
          <p:cNvPr id="34" name="TextBox 33"/>
          <p:cNvSpPr txBox="1"/>
          <p:nvPr/>
        </p:nvSpPr>
        <p:spPr>
          <a:xfrm>
            <a:off x="4742872" y="5417123"/>
            <a:ext cx="646331" cy="369332"/>
          </a:xfrm>
          <a:prstGeom prst="rect">
            <a:avLst/>
          </a:prstGeom>
          <a:noFill/>
        </p:spPr>
        <p:txBody>
          <a:bodyPr wrap="none" rtlCol="0">
            <a:spAutoFit/>
          </a:bodyPr>
          <a:lstStyle/>
          <a:p>
            <a:r>
              <a:rPr lang="en-US" dirty="0" smtClean="0"/>
              <a:t>PWP</a:t>
            </a:r>
            <a:endParaRPr lang="en-US" dirty="0"/>
          </a:p>
        </p:txBody>
      </p:sp>
      <p:sp>
        <p:nvSpPr>
          <p:cNvPr id="35" name="TextBox 34"/>
          <p:cNvSpPr txBox="1"/>
          <p:nvPr/>
        </p:nvSpPr>
        <p:spPr>
          <a:xfrm>
            <a:off x="8063345" y="5394032"/>
            <a:ext cx="1043684" cy="646331"/>
          </a:xfrm>
          <a:prstGeom prst="rect">
            <a:avLst/>
          </a:prstGeom>
          <a:noFill/>
        </p:spPr>
        <p:txBody>
          <a:bodyPr wrap="none" rtlCol="0">
            <a:spAutoFit/>
          </a:bodyPr>
          <a:lstStyle/>
          <a:p>
            <a:r>
              <a:rPr lang="en-US" dirty="0" smtClean="0"/>
              <a:t>Field</a:t>
            </a:r>
          </a:p>
          <a:p>
            <a:r>
              <a:rPr lang="en-US" dirty="0" smtClean="0"/>
              <a:t>Capacity</a:t>
            </a:r>
            <a:endParaRPr lang="en-US" dirty="0"/>
          </a:p>
        </p:txBody>
      </p:sp>
    </p:spTree>
    <p:extLst>
      <p:ext uri="{BB962C8B-B14F-4D97-AF65-F5344CB8AC3E}">
        <p14:creationId xmlns:p14="http://schemas.microsoft.com/office/powerpoint/2010/main" xmlns="" val="237267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Rot="1" noChangeArrowheads="1"/>
          </p:cNvSpPr>
          <p:nvPr>
            <p:ph type="title"/>
          </p:nvPr>
        </p:nvSpPr>
        <p:spPr>
          <a:xfrm>
            <a:off x="550863" y="323850"/>
            <a:ext cx="8037512" cy="511175"/>
          </a:xfrm>
        </p:spPr>
        <p:txBody>
          <a:bodyPr>
            <a:noAutofit/>
          </a:bodyPr>
          <a:lstStyle/>
          <a:p>
            <a:pPr algn="l" eaLnBrk="1" hangingPunct="1">
              <a:defRPr/>
            </a:pPr>
            <a:r>
              <a:rPr lang="en-US" sz="3200" dirty="0" smtClean="0">
                <a:solidFill>
                  <a:schemeClr val="folHlink"/>
                </a:solidFill>
                <a:latin typeface="Arial" charset="0"/>
              </a:rPr>
              <a:t>Adding Soil Moisture</a:t>
            </a:r>
            <a:endParaRPr lang="en-US" sz="3200" dirty="0">
              <a:solidFill>
                <a:schemeClr val="folHlink"/>
              </a:solidFill>
              <a:latin typeface="Arial" charset="0"/>
            </a:endParaRPr>
          </a:p>
        </p:txBody>
      </p:sp>
      <p:grpSp>
        <p:nvGrpSpPr>
          <p:cNvPr id="3" name="Group 23"/>
          <p:cNvGrpSpPr/>
          <p:nvPr/>
        </p:nvGrpSpPr>
        <p:grpSpPr>
          <a:xfrm>
            <a:off x="1131323" y="1734125"/>
            <a:ext cx="2886500" cy="2867247"/>
            <a:chOff x="1724891" y="893616"/>
            <a:chExt cx="3807691" cy="3782293"/>
          </a:xfrm>
          <a:effectLst/>
        </p:grpSpPr>
        <p:grpSp>
          <p:nvGrpSpPr>
            <p:cNvPr id="4" name="Group 13"/>
            <p:cNvGrpSpPr/>
            <p:nvPr/>
          </p:nvGrpSpPr>
          <p:grpSpPr>
            <a:xfrm>
              <a:off x="1736436" y="909781"/>
              <a:ext cx="3782293" cy="3763819"/>
              <a:chOff x="1736436" y="909781"/>
              <a:chExt cx="3782293" cy="4738255"/>
            </a:xfrm>
            <a:noFill/>
          </p:grpSpPr>
          <p:sp>
            <p:nvSpPr>
              <p:cNvPr id="6" name="Rectangle 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7" name="Rectangle 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 name="Rectangle 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9" name="Rectangle 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0" name="Rectangle 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1" name="Rectangle 1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2" name="Rectangle 1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3"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5" name="Group 14"/>
            <p:cNvGrpSpPr/>
            <p:nvPr/>
          </p:nvGrpSpPr>
          <p:grpSpPr>
            <a:xfrm rot="16200000">
              <a:off x="1737590" y="880917"/>
              <a:ext cx="3782293" cy="3807691"/>
              <a:chOff x="1736436" y="909781"/>
              <a:chExt cx="3782293" cy="4738255"/>
            </a:xfrm>
            <a:noFill/>
          </p:grpSpPr>
          <p:sp>
            <p:nvSpPr>
              <p:cNvPr id="16" name="Rectangle 15"/>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7" name="Rectangle 16"/>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8" name="Rectangle 17"/>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9" name="Rectangle 18"/>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0" name="Rectangle 19"/>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1" name="Rectangle 20"/>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2" name="Rectangle 21"/>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23" name="Rectangle 2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cxnSp>
        <p:nvCxnSpPr>
          <p:cNvPr id="30" name="Straight Arrow Connector 29"/>
          <p:cNvCxnSpPr/>
          <p:nvPr/>
        </p:nvCxnSpPr>
        <p:spPr bwMode="auto">
          <a:xfrm flipV="1">
            <a:off x="1469160" y="476066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TextBox 30"/>
          <p:cNvSpPr txBox="1"/>
          <p:nvPr/>
        </p:nvSpPr>
        <p:spPr>
          <a:xfrm>
            <a:off x="2043245"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32" name="Straight Arrow Connector 31"/>
          <p:cNvCxnSpPr/>
          <p:nvPr/>
        </p:nvCxnSpPr>
        <p:spPr bwMode="auto">
          <a:xfrm rot="5400000" flipV="1">
            <a:off x="-218497"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V="1">
            <a:off x="1409361" y="2614608"/>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1441153" y="4424579"/>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7" name="Rectangle 36"/>
          <p:cNvSpPr/>
          <p:nvPr/>
        </p:nvSpPr>
        <p:spPr bwMode="auto">
          <a:xfrm>
            <a:off x="1140010" y="1735877"/>
            <a:ext cx="2877747" cy="364095"/>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38" name="Rectangle 37"/>
          <p:cNvSpPr/>
          <p:nvPr/>
        </p:nvSpPr>
        <p:spPr bwMode="auto">
          <a:xfrm>
            <a:off x="1140010" y="2099972"/>
            <a:ext cx="1078280" cy="35709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39" name="Rectangle 38"/>
          <p:cNvSpPr/>
          <p:nvPr/>
        </p:nvSpPr>
        <p:spPr bwMode="auto">
          <a:xfrm>
            <a:off x="2225292" y="2289020"/>
            <a:ext cx="353373" cy="168044"/>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nvGrpSpPr>
          <p:cNvPr id="42" name="Group 23"/>
          <p:cNvGrpSpPr/>
          <p:nvPr/>
        </p:nvGrpSpPr>
        <p:grpSpPr>
          <a:xfrm>
            <a:off x="5906277" y="1734125"/>
            <a:ext cx="2886500" cy="2867247"/>
            <a:chOff x="1724891" y="893616"/>
            <a:chExt cx="3807691" cy="3782293"/>
          </a:xfrm>
          <a:effectLst/>
        </p:grpSpPr>
        <p:grpSp>
          <p:nvGrpSpPr>
            <p:cNvPr id="52" name="Group 13"/>
            <p:cNvGrpSpPr/>
            <p:nvPr/>
          </p:nvGrpSpPr>
          <p:grpSpPr>
            <a:xfrm>
              <a:off x="1736436" y="909781"/>
              <a:ext cx="3782293" cy="3763819"/>
              <a:chOff x="1736436" y="909781"/>
              <a:chExt cx="3782293" cy="4738255"/>
            </a:xfrm>
            <a:noFill/>
          </p:grpSpPr>
          <p:sp>
            <p:nvSpPr>
              <p:cNvPr id="62" name="Rectangle 61"/>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3" name="Rectangle 62"/>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4" name="Rectangle 63"/>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5" name="Rectangle 64"/>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6" name="Rectangle 65"/>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7" name="Rectangle 66"/>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8" name="Rectangle 67"/>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9" name="Rectangle 12"/>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nvGrpSpPr>
            <p:cNvPr id="53" name="Group 14"/>
            <p:cNvGrpSpPr/>
            <p:nvPr/>
          </p:nvGrpSpPr>
          <p:grpSpPr>
            <a:xfrm rot="16200000">
              <a:off x="1737590" y="880917"/>
              <a:ext cx="3782293" cy="3807691"/>
              <a:chOff x="1736436" y="909781"/>
              <a:chExt cx="3782293" cy="4738255"/>
            </a:xfrm>
            <a:noFill/>
          </p:grpSpPr>
          <p:sp>
            <p:nvSpPr>
              <p:cNvPr id="54" name="Rectangle 53"/>
              <p:cNvSpPr/>
              <p:nvPr/>
            </p:nvSpPr>
            <p:spPr bwMode="auto">
              <a:xfrm>
                <a:off x="173643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5" name="Rectangle 54"/>
              <p:cNvSpPr/>
              <p:nvPr/>
            </p:nvSpPr>
            <p:spPr bwMode="auto">
              <a:xfrm>
                <a:off x="220287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6" name="Rectangle 55"/>
              <p:cNvSpPr/>
              <p:nvPr/>
            </p:nvSpPr>
            <p:spPr bwMode="auto">
              <a:xfrm>
                <a:off x="2683163"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7" name="Rectangle 56"/>
              <p:cNvSpPr/>
              <p:nvPr/>
            </p:nvSpPr>
            <p:spPr bwMode="auto">
              <a:xfrm>
                <a:off x="31634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8" name="Rectangle 57"/>
              <p:cNvSpPr/>
              <p:nvPr/>
            </p:nvSpPr>
            <p:spPr bwMode="auto">
              <a:xfrm>
                <a:off x="504767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9" name="Rectangle 58"/>
              <p:cNvSpPr/>
              <p:nvPr/>
            </p:nvSpPr>
            <p:spPr bwMode="auto">
              <a:xfrm>
                <a:off x="4576331"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0" name="Rectangle 59"/>
              <p:cNvSpPr/>
              <p:nvPr/>
            </p:nvSpPr>
            <p:spPr bwMode="auto">
              <a:xfrm>
                <a:off x="4105276"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61" name="Rectangle 60"/>
              <p:cNvSpPr/>
              <p:nvPr/>
            </p:nvSpPr>
            <p:spPr bwMode="auto">
              <a:xfrm>
                <a:off x="3620654" y="909781"/>
                <a:ext cx="471055" cy="4738255"/>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grpSp>
      </p:grpSp>
      <p:cxnSp>
        <p:nvCxnSpPr>
          <p:cNvPr id="43" name="Straight Arrow Connector 42"/>
          <p:cNvCxnSpPr/>
          <p:nvPr/>
        </p:nvCxnSpPr>
        <p:spPr bwMode="auto">
          <a:xfrm flipV="1">
            <a:off x="6244114" y="476066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4" name="TextBox 43"/>
          <p:cNvSpPr txBox="1"/>
          <p:nvPr/>
        </p:nvSpPr>
        <p:spPr>
          <a:xfrm>
            <a:off x="6818199" y="4802677"/>
            <a:ext cx="1255097" cy="279980"/>
          </a:xfrm>
          <a:prstGeom prst="rect">
            <a:avLst/>
          </a:prstGeom>
          <a:noFill/>
        </p:spPr>
        <p:txBody>
          <a:bodyPr wrap="none" rtlCol="0">
            <a:spAutoFit/>
          </a:bodyPr>
          <a:lstStyle/>
          <a:p>
            <a:r>
              <a:rPr lang="en-US" dirty="0" smtClean="0"/>
              <a:t>Water Content</a:t>
            </a:r>
            <a:endParaRPr lang="en-US" dirty="0"/>
          </a:p>
        </p:txBody>
      </p:sp>
      <p:cxnSp>
        <p:nvCxnSpPr>
          <p:cNvPr id="45" name="Straight Arrow Connector 44"/>
          <p:cNvCxnSpPr/>
          <p:nvPr/>
        </p:nvCxnSpPr>
        <p:spPr bwMode="auto">
          <a:xfrm rot="5400000" flipV="1">
            <a:off x="4556457" y="3293786"/>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7" name="Straight Arrow Connector 46"/>
          <p:cNvCxnSpPr/>
          <p:nvPr/>
        </p:nvCxnSpPr>
        <p:spPr bwMode="auto">
          <a:xfrm flipV="1">
            <a:off x="6184315" y="2614608"/>
            <a:ext cx="2338608" cy="21005"/>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9" name="Rectangle 48"/>
          <p:cNvSpPr/>
          <p:nvPr/>
        </p:nvSpPr>
        <p:spPr bwMode="auto">
          <a:xfrm>
            <a:off x="5914964" y="1735877"/>
            <a:ext cx="2877747" cy="2512850"/>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0" name="Rectangle 49"/>
          <p:cNvSpPr/>
          <p:nvPr/>
        </p:nvSpPr>
        <p:spPr bwMode="auto">
          <a:xfrm>
            <a:off x="5905727" y="4233488"/>
            <a:ext cx="2157617" cy="357092"/>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51" name="Rectangle 50"/>
          <p:cNvSpPr/>
          <p:nvPr/>
        </p:nvSpPr>
        <p:spPr bwMode="auto">
          <a:xfrm>
            <a:off x="8062428" y="4431772"/>
            <a:ext cx="353373" cy="168044"/>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cxnSp>
        <p:nvCxnSpPr>
          <p:cNvPr id="70" name="Straight Arrow Connector 69"/>
          <p:cNvCxnSpPr/>
          <p:nvPr/>
        </p:nvCxnSpPr>
        <p:spPr bwMode="auto">
          <a:xfrm flipV="1">
            <a:off x="4124316" y="3223491"/>
            <a:ext cx="1306666" cy="751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2" name="TextBox 71"/>
          <p:cNvSpPr txBox="1"/>
          <p:nvPr/>
        </p:nvSpPr>
        <p:spPr>
          <a:xfrm>
            <a:off x="4032836" y="2831068"/>
            <a:ext cx="1377364" cy="369332"/>
          </a:xfrm>
          <a:prstGeom prst="rect">
            <a:avLst/>
          </a:prstGeom>
          <a:noFill/>
        </p:spPr>
        <p:txBody>
          <a:bodyPr wrap="none" rtlCol="0">
            <a:spAutoFit/>
          </a:bodyPr>
          <a:lstStyle/>
          <a:p>
            <a:pPr algn="ctr"/>
            <a:r>
              <a:rPr lang="en-US" dirty="0" smtClean="0"/>
              <a:t>Precipitation</a:t>
            </a:r>
            <a:endParaRPr lang="en-US" dirty="0"/>
          </a:p>
        </p:txBody>
      </p:sp>
      <p:sp>
        <p:nvSpPr>
          <p:cNvPr id="71" name="TextBox 70"/>
          <p:cNvSpPr txBox="1"/>
          <p:nvPr/>
        </p:nvSpPr>
        <p:spPr>
          <a:xfrm rot="16200000">
            <a:off x="5230122" y="3011145"/>
            <a:ext cx="752823" cy="369332"/>
          </a:xfrm>
          <a:prstGeom prst="rect">
            <a:avLst/>
          </a:prstGeom>
          <a:noFill/>
        </p:spPr>
        <p:txBody>
          <a:bodyPr wrap="square" rtlCol="0">
            <a:spAutoFit/>
          </a:bodyPr>
          <a:lstStyle/>
          <a:p>
            <a:r>
              <a:rPr lang="en-US" dirty="0" smtClean="0"/>
              <a:t>AWC</a:t>
            </a:r>
            <a:endParaRPr lang="en-US" dirty="0"/>
          </a:p>
        </p:txBody>
      </p:sp>
      <p:sp>
        <p:nvSpPr>
          <p:cNvPr id="73" name="TextBox 72"/>
          <p:cNvSpPr txBox="1"/>
          <p:nvPr/>
        </p:nvSpPr>
        <p:spPr>
          <a:xfrm rot="16200000">
            <a:off x="341654" y="3087345"/>
            <a:ext cx="752823" cy="369332"/>
          </a:xfrm>
          <a:prstGeom prst="rect">
            <a:avLst/>
          </a:prstGeom>
          <a:noFill/>
        </p:spPr>
        <p:txBody>
          <a:bodyPr wrap="square" rtlCol="0">
            <a:spAutoFit/>
          </a:bodyPr>
          <a:lstStyle/>
          <a:p>
            <a:r>
              <a:rPr lang="en-US" dirty="0" smtClean="0"/>
              <a:t>AWC</a:t>
            </a:r>
            <a:endParaRPr lang="en-US" dirty="0"/>
          </a:p>
        </p:txBody>
      </p:sp>
    </p:spTree>
    <p:extLst>
      <p:ext uri="{BB962C8B-B14F-4D97-AF65-F5344CB8AC3E}">
        <p14:creationId xmlns:p14="http://schemas.microsoft.com/office/powerpoint/2010/main" xmlns="" val="3546921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TotalTime>
  <Words>6659</Words>
  <Application>Microsoft Office PowerPoint</Application>
  <PresentationFormat>On-screen Show (4:3)</PresentationFormat>
  <Paragraphs>1410</Paragraphs>
  <Slides>64</Slides>
  <Notes>37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Worksheet</vt:lpstr>
      <vt:lpstr>Java Newhall Simulation Model – A Traditional Soil Climate Simulation Model July 12, 2012</vt:lpstr>
      <vt:lpstr>Slide 2</vt:lpstr>
      <vt:lpstr>Soil Temperature Regime Basics* Mean Annual Soil Temperature (MAST) 50 cm depth or lithic/paralithic contact</vt:lpstr>
      <vt:lpstr>Slide 4</vt:lpstr>
      <vt:lpstr>Slide 5</vt:lpstr>
      <vt:lpstr>Slide 6</vt:lpstr>
      <vt:lpstr>Newhall Simulation Model (NSM) Assumptions</vt:lpstr>
      <vt:lpstr>Soil Representation</vt:lpstr>
      <vt:lpstr>Adding Soil Moisture</vt:lpstr>
      <vt:lpstr>Depleting Soil Moisture</vt:lpstr>
      <vt:lpstr>Depleting Soil Moisture</vt:lpstr>
      <vt:lpstr>Depleting Soil Moisture</vt:lpstr>
      <vt:lpstr>AWC/WRD</vt:lpstr>
      <vt:lpstr>Variable AWC (WRD)</vt:lpstr>
      <vt:lpstr>Variable AWC (WRD)</vt:lpstr>
      <vt:lpstr>AWC Effects illustrated in jNSM Calendar Report</vt:lpstr>
      <vt:lpstr>Java Newhall Simulation Model (jNSM)</vt:lpstr>
      <vt:lpstr>Newhall Simulation Model (NSM) Requirements</vt:lpstr>
      <vt:lpstr>jNSM v1.5.1 Software</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jNSM Tutorial Soil Climate Case Study Mammoth Cave National Park July 2012</vt:lpstr>
      <vt:lpstr>Conducting a Soil Climate Study Mammoth Cave Case Study</vt:lpstr>
      <vt:lpstr>Conducting a Soil Climate Study Mammoth Cave Case Study</vt:lpstr>
      <vt:lpstr>Slide 43</vt:lpstr>
      <vt:lpstr>Slide 44</vt:lpstr>
      <vt:lpstr>Slide 45</vt:lpstr>
      <vt:lpstr>Slide 46</vt:lpstr>
      <vt:lpstr>Slide 47</vt:lpstr>
      <vt:lpstr>Slide 48</vt:lpstr>
      <vt:lpstr>Slide 49</vt:lpstr>
      <vt:lpstr>Slide 50</vt:lpstr>
      <vt:lpstr>Slide 51</vt:lpstr>
      <vt:lpstr>Slide 52</vt:lpstr>
      <vt:lpstr>jNSM input file for Mammoth Cave National Park 1934-2000 climate record</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Company>USDA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Java Newhall Simulation Model – A Traditional Soil Climate Simulation Model July 12, 2012</dc:title>
  <dc:creator>Sharon.Waltman</dc:creator>
  <cp:lastModifiedBy>tammy.umholtz</cp:lastModifiedBy>
  <cp:revision>353</cp:revision>
  <cp:lastPrinted>2012-07-11T20:19:56Z</cp:lastPrinted>
  <dcterms:created xsi:type="dcterms:W3CDTF">2012-07-10T17:35:13Z</dcterms:created>
  <dcterms:modified xsi:type="dcterms:W3CDTF">2013-03-18T14:54:43Z</dcterms:modified>
</cp:coreProperties>
</file>