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7"/>
  </p:notesMasterIdLst>
  <p:handoutMasterIdLst>
    <p:handoutMasterId r:id="rId18"/>
  </p:handoutMasterIdLst>
  <p:sldIdLst>
    <p:sldId id="265" r:id="rId3"/>
    <p:sldId id="279" r:id="rId4"/>
    <p:sldId id="2709" r:id="rId5"/>
    <p:sldId id="267" r:id="rId6"/>
    <p:sldId id="2668" r:id="rId7"/>
    <p:sldId id="258" r:id="rId8"/>
    <p:sldId id="257" r:id="rId9"/>
    <p:sldId id="261" r:id="rId10"/>
    <p:sldId id="283" r:id="rId11"/>
    <p:sldId id="284" r:id="rId12"/>
    <p:sldId id="285" r:id="rId13"/>
    <p:sldId id="262" r:id="rId14"/>
    <p:sldId id="263"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67121-FA0B-456F-8109-027F0DA899CC}" v="160" dt="2023-03-23T15:21:42.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680" autoAdjust="0"/>
  </p:normalViewPr>
  <p:slideViewPr>
    <p:cSldViewPr snapToGrid="0">
      <p:cViewPr varScale="1">
        <p:scale>
          <a:sx n="81" d="100"/>
          <a:sy n="81" d="100"/>
        </p:scale>
        <p:origin x="16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43C4FD-B588-BCBA-0EDC-6E1C6F750B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32D212-B32E-0A0E-0F0B-96D63E0CE8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F9748-7279-44D1-B416-7AEFB3C734DB}" type="datetimeFigureOut">
              <a:rPr lang="en-US" smtClean="0"/>
              <a:t>3/23/2023</a:t>
            </a:fld>
            <a:endParaRPr lang="en-US"/>
          </a:p>
        </p:txBody>
      </p:sp>
      <p:sp>
        <p:nvSpPr>
          <p:cNvPr id="4" name="Footer Placeholder 3">
            <a:extLst>
              <a:ext uri="{FF2B5EF4-FFF2-40B4-BE49-F238E27FC236}">
                <a16:creationId xmlns:a16="http://schemas.microsoft.com/office/drawing/2014/main" id="{4E4FA932-2CF0-FA68-E825-A30D163641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E583C7-76A7-8825-4E2F-199057D446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B16600-BE8E-4FD6-AC37-2D1CA25752A9}" type="slidenum">
              <a:rPr lang="en-US" smtClean="0"/>
              <a:t>‹#›</a:t>
            </a:fld>
            <a:endParaRPr lang="en-US"/>
          </a:p>
        </p:txBody>
      </p:sp>
    </p:spTree>
    <p:extLst>
      <p:ext uri="{BB962C8B-B14F-4D97-AF65-F5344CB8AC3E}">
        <p14:creationId xmlns:p14="http://schemas.microsoft.com/office/powerpoint/2010/main" val="2525356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693FB-05A4-4127-8361-7B746EF468D7}"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0CFD5-66B6-46B0-A839-D58AA7C5B9C6}" type="slidenum">
              <a:rPr lang="en-US" smtClean="0"/>
              <a:t>‹#›</a:t>
            </a:fld>
            <a:endParaRPr lang="en-US"/>
          </a:p>
        </p:txBody>
      </p:sp>
    </p:spTree>
    <p:extLst>
      <p:ext uri="{BB962C8B-B14F-4D97-AF65-F5344CB8AC3E}">
        <p14:creationId xmlns:p14="http://schemas.microsoft.com/office/powerpoint/2010/main" val="40569086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7A275-F83E-4611-9072-C8CE1A0C5A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77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Wingdings" panose="05000000000000000000" pitchFamily="2" charset="2"/>
              <a:buChar char="q"/>
            </a:pPr>
            <a:r>
              <a:rPr lang="en-US" sz="1100" dirty="0">
                <a:effectLst/>
                <a:latin typeface="Calibri" panose="020F0502020204030204" pitchFamily="34" charset="0"/>
                <a:ea typeface="Times New Roman" panose="02020603050405020304" pitchFamily="18" charset="0"/>
              </a:rPr>
              <a:t>There will be additional updates provided to OTAC as the specifics are provided on IRA funding. </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rPr>
              <a:t>There are several meetings this week on the subject, and we are hopeful details will be provided soon. </a:t>
            </a:r>
          </a:p>
          <a:p>
            <a:pPr marL="742950" marR="0" lvl="1"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USDA has requested public feedback via the Federal Register on the implementation of IRA. NRCS has asked for comments on how to target program benefits, quantify impacts, and improve program delivery and outreach.</a:t>
            </a:r>
          </a:p>
          <a:p>
            <a:pPr marL="1200150" marR="0" lvl="2"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Comments are due December 21, 2022 </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7A275-F83E-4611-9072-C8CE1A0C5A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59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EQIP approximately $20million/</a:t>
            </a:r>
            <a:r>
              <a:rPr lang="en-US" dirty="0" err="1"/>
              <a:t>yr</a:t>
            </a:r>
            <a:r>
              <a:rPr lang="en-US" dirty="0"/>
              <a:t>, Baseline CSP approximately $18 million/yr.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7A275-F83E-4611-9072-C8CE1A0C5A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34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0CFD5-66B6-46B0-A839-D58AA7C5B9C6}" type="slidenum">
              <a:rPr lang="en-US" smtClean="0"/>
              <a:t>5</a:t>
            </a:fld>
            <a:endParaRPr lang="en-US"/>
          </a:p>
        </p:txBody>
      </p:sp>
    </p:spTree>
    <p:extLst>
      <p:ext uri="{BB962C8B-B14F-4D97-AF65-F5344CB8AC3E}">
        <p14:creationId xmlns:p14="http://schemas.microsoft.com/office/powerpoint/2010/main" val="311289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VIEW &gt; MASTER</a:t>
            </a:r>
            <a:r>
              <a:rPr lang="en-US" baseline="0" dirty="0"/>
              <a:t> &gt; SLIDE MASTER TO EDIT THE IMAGES ON THE TITLE AND DIVIDER SLIDES</a:t>
            </a:r>
          </a:p>
        </p:txBody>
      </p:sp>
      <p:sp>
        <p:nvSpPr>
          <p:cNvPr id="4" name="Slide Number Placeholder 3"/>
          <p:cNvSpPr>
            <a:spLocks noGrp="1"/>
          </p:cNvSpPr>
          <p:nvPr>
            <p:ph type="sldNum" sz="quarter" idx="10"/>
          </p:nvPr>
        </p:nvSpPr>
        <p:spPr/>
        <p:txBody>
          <a:bodyPr/>
          <a:lstStyle/>
          <a:p>
            <a:fld id="{57DC1755-625D-A742-ACDB-726AD4CDF29D}" type="slidenum">
              <a:rPr lang="en-US" smtClean="0"/>
              <a:t>6</a:t>
            </a:fld>
            <a:endParaRPr lang="en-US" dirty="0"/>
          </a:p>
        </p:txBody>
      </p:sp>
    </p:spTree>
    <p:extLst>
      <p:ext uri="{BB962C8B-B14F-4D97-AF65-F5344CB8AC3E}">
        <p14:creationId xmlns:p14="http://schemas.microsoft.com/office/powerpoint/2010/main" val="317972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q"/>
            </a:pPr>
            <a:endParaRPr lang="en-US" dirty="0"/>
          </a:p>
          <a:p>
            <a:pPr marL="628650" lvl="1" indent="-171450">
              <a:buFont typeface="Wingdings" panose="05000000000000000000" pitchFamily="2" charset="2"/>
              <a:buChar char="q"/>
            </a:pPr>
            <a:endParaRPr lang="en-US" dirty="0"/>
          </a:p>
          <a:p>
            <a:pPr marL="628650" lvl="1" indent="-171450">
              <a:buFont typeface="Wingdings" panose="05000000000000000000" pitchFamily="2" charset="2"/>
              <a:buChar char="q"/>
            </a:pPr>
            <a:endParaRPr lang="en-US" dirty="0"/>
          </a:p>
          <a:p>
            <a:pPr marL="457200" lvl="1"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0C00CFD5-66B6-46B0-A839-D58AA7C5B9C6}" type="slidenum">
              <a:rPr lang="en-US" smtClean="0"/>
              <a:t>7</a:t>
            </a:fld>
            <a:endParaRPr lang="en-US"/>
          </a:p>
        </p:txBody>
      </p:sp>
    </p:spTree>
    <p:extLst>
      <p:ext uri="{BB962C8B-B14F-4D97-AF65-F5344CB8AC3E}">
        <p14:creationId xmlns:p14="http://schemas.microsoft.com/office/powerpoint/2010/main" val="385645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C1755-625D-A742-ACDB-726AD4CDF29D}" type="slidenum">
              <a:rPr lang="en-US" smtClean="0"/>
              <a:t>13</a:t>
            </a:fld>
            <a:endParaRPr lang="en-US" dirty="0"/>
          </a:p>
        </p:txBody>
      </p:sp>
    </p:spTree>
    <p:extLst>
      <p:ext uri="{BB962C8B-B14F-4D97-AF65-F5344CB8AC3E}">
        <p14:creationId xmlns:p14="http://schemas.microsoft.com/office/powerpoint/2010/main" val="1880760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7442530" y="3341077"/>
            <a:ext cx="4749471"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7442532" y="1260233"/>
            <a:ext cx="4749469" cy="1856153"/>
          </a:xfrm>
          <a:prstGeom prst="rect">
            <a:avLst/>
          </a:prstGeom>
        </p:spPr>
      </p:pic>
      <p:sp>
        <p:nvSpPr>
          <p:cNvPr id="2" name="Title 1"/>
          <p:cNvSpPr>
            <a:spLocks noGrp="1"/>
          </p:cNvSpPr>
          <p:nvPr>
            <p:ph type="title" hasCustomPrompt="1"/>
          </p:nvPr>
        </p:nvSpPr>
        <p:spPr>
          <a:xfrm>
            <a:off x="819805" y="2543588"/>
            <a:ext cx="5823275" cy="2084741"/>
          </a:xfrm>
        </p:spPr>
        <p:txBody>
          <a:bodyPr anchor="t"/>
          <a:lstStyle>
            <a:lvl1pPr algn="l">
              <a:lnSpc>
                <a:spcPct val="90000"/>
              </a:lnSpc>
              <a:defRPr sz="4000"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19806" y="1614533"/>
            <a:ext cx="5015685" cy="929054"/>
          </a:xfrm>
        </p:spPr>
        <p:txBody>
          <a:bodyPr anchor="b"/>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10526825" y="2031999"/>
            <a:ext cx="1678200" cy="2676770"/>
          </a:xfrm>
          <a:prstGeom prst="rect">
            <a:avLst/>
          </a:prstGeom>
        </p:spPr>
      </p:pic>
    </p:spTree>
    <p:extLst>
      <p:ext uri="{BB962C8B-B14F-4D97-AF65-F5344CB8AC3E}">
        <p14:creationId xmlns:p14="http://schemas.microsoft.com/office/powerpoint/2010/main" val="409579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9087" y="1600201"/>
            <a:ext cx="9081477"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9534770" y="1609970"/>
            <a:ext cx="2490500"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0" hasCustomPrompt="1"/>
          </p:nvPr>
        </p:nvSpPr>
        <p:spPr>
          <a:xfrm>
            <a:off x="9612926" y="2413000"/>
            <a:ext cx="2347217" cy="3067050"/>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4" name="Text Placeholder 13"/>
          <p:cNvSpPr>
            <a:spLocks noGrp="1"/>
          </p:cNvSpPr>
          <p:nvPr>
            <p:ph type="body" sz="quarter" idx="11"/>
          </p:nvPr>
        </p:nvSpPr>
        <p:spPr>
          <a:xfrm>
            <a:off x="9611499" y="1709739"/>
            <a:ext cx="2349624" cy="615339"/>
          </a:xfrm>
        </p:spPr>
        <p:txBody>
          <a:bodyPr>
            <a:noAutofit/>
          </a:bodyPr>
          <a:lstStyle>
            <a:lvl1pPr>
              <a:defRPr sz="1200">
                <a:solidFill>
                  <a:srgbClr val="139AB2"/>
                </a:solidFill>
              </a:defRPr>
            </a:lvl1pPr>
          </a:lstStyle>
          <a:p>
            <a:pPr lvl="0"/>
            <a:r>
              <a:rPr lang="en-US" dirty="0"/>
              <a:t>Click to edit Master text styles</a:t>
            </a:r>
          </a:p>
        </p:txBody>
      </p:sp>
      <p:sp>
        <p:nvSpPr>
          <p:cNvPr id="10"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342838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9087" y="1600201"/>
            <a:ext cx="9081477"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9534770" y="1609970"/>
            <a:ext cx="2490500"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0" hasCustomPrompt="1"/>
          </p:nvPr>
        </p:nvSpPr>
        <p:spPr>
          <a:xfrm>
            <a:off x="9612926" y="2413000"/>
            <a:ext cx="2347217" cy="3067050"/>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4" name="Text Placeholder 13"/>
          <p:cNvSpPr>
            <a:spLocks noGrp="1"/>
          </p:cNvSpPr>
          <p:nvPr>
            <p:ph type="body" sz="quarter" idx="11"/>
          </p:nvPr>
        </p:nvSpPr>
        <p:spPr>
          <a:xfrm>
            <a:off x="9611499" y="1709739"/>
            <a:ext cx="2349624" cy="615339"/>
          </a:xfrm>
        </p:spPr>
        <p:txBody>
          <a:bodyPr>
            <a:noAutofit/>
          </a:bodyPr>
          <a:lstStyle>
            <a:lvl1pPr>
              <a:defRPr sz="1200">
                <a:solidFill>
                  <a:srgbClr val="139AB2"/>
                </a:solidFill>
              </a:defRPr>
            </a:lvl1pPr>
          </a:lstStyle>
          <a:p>
            <a:pPr lvl="0"/>
            <a:r>
              <a:rPr lang="en-US" dirty="0"/>
              <a:t>Click to edit Master text styles</a:t>
            </a:r>
          </a:p>
        </p:txBody>
      </p:sp>
      <p:sp>
        <p:nvSpPr>
          <p:cNvPr id="10"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2256270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4483"/>
            <a:ext cx="12192000" cy="4468456"/>
          </a:xfrm>
          <a:prstGeom prst="rect">
            <a:avLst/>
          </a:prstGeom>
        </p:spPr>
      </p:pic>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7177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BBA4-2FB7-E041-9F77-F485B959AB87}"/>
              </a:ext>
            </a:extLst>
          </p:cNvPr>
          <p:cNvSpPr>
            <a:spLocks noGrp="1"/>
          </p:cNvSpPr>
          <p:nvPr>
            <p:ph type="title" hasCustomPrompt="1"/>
          </p:nvPr>
        </p:nvSpPr>
        <p:spPr>
          <a:xfrm>
            <a:off x="171450" y="808039"/>
            <a:ext cx="10058401" cy="770731"/>
          </a:xfrm>
          <a:prstGeom prst="rect">
            <a:avLst/>
          </a:prstGeom>
        </p:spPr>
        <p:txBody>
          <a:bodyPr/>
          <a:lstStyle>
            <a:lvl1pPr>
              <a:defRPr sz="4000" b="1" i="0">
                <a:solidFill>
                  <a:srgbClr val="0C6C55"/>
                </a:solidFill>
                <a:latin typeface="Arial" panose="020B0604020202020204" pitchFamily="34" charset="0"/>
                <a:cs typeface="Arial" panose="020B0604020202020204" pitchFamily="34" charset="0"/>
              </a:defRPr>
            </a:lvl1pPr>
          </a:lstStyle>
          <a:p>
            <a:r>
              <a:rPr lang="en-US"/>
              <a:t>Title of Slide</a:t>
            </a:r>
          </a:p>
        </p:txBody>
      </p:sp>
    </p:spTree>
    <p:extLst>
      <p:ext uri="{BB962C8B-B14F-4D97-AF65-F5344CB8AC3E}">
        <p14:creationId xmlns:p14="http://schemas.microsoft.com/office/powerpoint/2010/main" val="251616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R Transition Slide">
    <p:spTree>
      <p:nvGrpSpPr>
        <p:cNvPr id="1" name=""/>
        <p:cNvGrpSpPr/>
        <p:nvPr/>
      </p:nvGrpSpPr>
      <p:grpSpPr>
        <a:xfrm>
          <a:off x="0" y="0"/>
          <a:ext cx="0" cy="0"/>
          <a:chOff x="0" y="0"/>
          <a:chExt cx="0" cy="0"/>
        </a:xfrm>
      </p:grpSpPr>
      <p:sp>
        <p:nvSpPr>
          <p:cNvPr id="11" name="Rectangle 10"/>
          <p:cNvSpPr/>
          <p:nvPr userDrawn="1"/>
        </p:nvSpPr>
        <p:spPr>
          <a:xfrm>
            <a:off x="0" y="2419350"/>
            <a:ext cx="12192000" cy="1551523"/>
          </a:xfrm>
          <a:prstGeom prst="rect">
            <a:avLst/>
          </a:prstGeom>
          <a:solidFill>
            <a:srgbClr val="002C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p>
        </p:txBody>
      </p:sp>
      <p:sp>
        <p:nvSpPr>
          <p:cNvPr id="13" name="Title 1"/>
          <p:cNvSpPr>
            <a:spLocks noGrp="1"/>
          </p:cNvSpPr>
          <p:nvPr>
            <p:ph type="title" hasCustomPrompt="1"/>
          </p:nvPr>
        </p:nvSpPr>
        <p:spPr>
          <a:xfrm>
            <a:off x="304800" y="2537885"/>
            <a:ext cx="8534400" cy="1322922"/>
          </a:xfrm>
          <a:prstGeom prst="rect">
            <a:avLst/>
          </a:prstGeom>
        </p:spPr>
        <p:txBody>
          <a:bodyPr anchor="ctr">
            <a:normAutofit/>
          </a:bodyPr>
          <a:lstStyle>
            <a:lvl1pPr algn="l">
              <a:defRPr sz="3600" b="0" u="none" cap="none" spc="-150" normalizeH="0" baseline="0">
                <a:solidFill>
                  <a:schemeClr val="bg1"/>
                </a:solidFill>
                <a:latin typeface="+mj-lt"/>
              </a:defRPr>
            </a:lvl1pPr>
          </a:lstStyle>
          <a:p>
            <a:r>
              <a:rPr lang="en-US"/>
              <a:t>Insert Transition Slide Title</a:t>
            </a:r>
          </a:p>
        </p:txBody>
      </p:sp>
      <p:sp>
        <p:nvSpPr>
          <p:cNvPr id="14" name="Text Placeholder 3"/>
          <p:cNvSpPr>
            <a:spLocks noGrp="1"/>
          </p:cNvSpPr>
          <p:nvPr>
            <p:ph type="body" sz="quarter" idx="10" hasCustomPrompt="1"/>
          </p:nvPr>
        </p:nvSpPr>
        <p:spPr>
          <a:xfrm>
            <a:off x="304800" y="4095750"/>
            <a:ext cx="7823200" cy="539750"/>
          </a:xfrm>
          <a:prstGeom prst="rect">
            <a:avLst/>
          </a:prstGeom>
        </p:spPr>
        <p:txBody>
          <a:bodyPr>
            <a:normAutofit/>
          </a:bodyPr>
          <a:lstStyle>
            <a:lvl1pPr marL="0" indent="0" algn="l">
              <a:buNone/>
              <a:defRPr sz="2400" b="0">
                <a:solidFill>
                  <a:srgbClr val="58595B"/>
                </a:solidFill>
                <a:latin typeface="+mj-lt"/>
              </a:defRPr>
            </a:lvl1pPr>
          </a:lstStyle>
          <a:p>
            <a:pPr lvl="0"/>
            <a:r>
              <a:rPr lang="en-US"/>
              <a:t>Insert Subtitle</a:t>
            </a:r>
          </a:p>
        </p:txBody>
      </p:sp>
      <p:pic>
        <p:nvPicPr>
          <p:cNvPr id="10" name="Picture 9" descr="NRCS-Divider-Slide_Raindrop.png"/>
          <p:cNvPicPr>
            <a:picLocks noChangeAspect="1"/>
          </p:cNvPicPr>
          <p:nvPr userDrawn="1"/>
        </p:nvPicPr>
        <p:blipFill rotWithShape="1">
          <a:blip r:embed="rId2">
            <a:extLst>
              <a:ext uri="{28A0092B-C50C-407E-A947-70E740481C1C}">
                <a14:useLocalDpi xmlns:a14="http://schemas.microsoft.com/office/drawing/2010/main" val="0"/>
              </a:ext>
            </a:extLst>
          </a:blip>
          <a:srcRect b="42253"/>
          <a:stretch/>
        </p:blipFill>
        <p:spPr>
          <a:xfrm>
            <a:off x="10526825" y="2031999"/>
            <a:ext cx="1678200" cy="2676770"/>
          </a:xfrm>
          <a:prstGeom prst="rect">
            <a:avLst/>
          </a:prstGeom>
        </p:spPr>
      </p:pic>
      <p:sp>
        <p:nvSpPr>
          <p:cNvPr id="2" name="Rectangle 1"/>
          <p:cNvSpPr/>
          <p:nvPr userDrawn="1"/>
        </p:nvSpPr>
        <p:spPr>
          <a:xfrm>
            <a:off x="0" y="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Box 8"/>
          <p:cNvSpPr txBox="1"/>
          <p:nvPr userDrawn="1"/>
        </p:nvSpPr>
        <p:spPr>
          <a:xfrm>
            <a:off x="1288670" y="6324601"/>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2" name="Slide Number Placeholder 5"/>
          <p:cNvSpPr>
            <a:spLocks noGrp="1"/>
          </p:cNvSpPr>
          <p:nvPr>
            <p:ph type="sldNum" sz="quarter" idx="4"/>
          </p:nvPr>
        </p:nvSpPr>
        <p:spPr>
          <a:xfrm>
            <a:off x="922215" y="62674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9752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087" y="635000"/>
            <a:ext cx="11676183" cy="806938"/>
          </a:xfrm>
        </p:spPr>
        <p:txBody>
          <a:bodyPr/>
          <a:lstStyle/>
          <a:p>
            <a:r>
              <a:rPr lang="en-US"/>
              <a:t>Click to edit Master title style</a:t>
            </a:r>
          </a:p>
        </p:txBody>
      </p:sp>
      <p:sp>
        <p:nvSpPr>
          <p:cNvPr id="3" name="Content Placeholder 2"/>
          <p:cNvSpPr>
            <a:spLocks noGrp="1"/>
          </p:cNvSpPr>
          <p:nvPr>
            <p:ph idx="1"/>
          </p:nvPr>
        </p:nvSpPr>
        <p:spPr>
          <a:xfrm>
            <a:off x="349087" y="1600201"/>
            <a:ext cx="1017563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p:nvPr>
        </p:nvSpPr>
        <p:spPr>
          <a:xfrm>
            <a:off x="10746155" y="1609726"/>
            <a:ext cx="1265604" cy="3792660"/>
          </a:xfrm>
        </p:spPr>
        <p:txBody>
          <a:bodyPr/>
          <a:lstStyle/>
          <a:p>
            <a:endParaRPr lang="en-US" dirty="0"/>
          </a:p>
        </p:txBody>
      </p:sp>
      <p:sp>
        <p:nvSpPr>
          <p:cNvPr id="8" name="Slide Number Placeholder 5"/>
          <p:cNvSpPr>
            <a:spLocks noGrp="1"/>
          </p:cNvSpPr>
          <p:nvPr>
            <p:ph type="sldNum" sz="quarter" idx="4"/>
          </p:nvPr>
        </p:nvSpPr>
        <p:spPr>
          <a:xfrm>
            <a:off x="922215" y="62674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14429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9087" y="1600201"/>
            <a:ext cx="90814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9534770" y="1609970"/>
            <a:ext cx="2490500"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5"/>
          <p:cNvSpPr>
            <a:spLocks noGrp="1"/>
          </p:cNvSpPr>
          <p:nvPr>
            <p:ph type="body" sz="quarter" idx="10" hasCustomPrompt="1"/>
          </p:nvPr>
        </p:nvSpPr>
        <p:spPr>
          <a:xfrm>
            <a:off x="9612926" y="2413000"/>
            <a:ext cx="2347217" cy="3067050"/>
          </a:xfrm>
        </p:spPr>
        <p:txBody>
          <a:bodyPr>
            <a:normAutofit/>
          </a:bodyPr>
          <a:lstStyle>
            <a:lvl1pPr algn="l">
              <a:defRPr sz="1000" b="0">
                <a:solidFill>
                  <a:schemeClr val="tx1"/>
                </a:solidFill>
              </a:defRPr>
            </a:lvl1pPr>
            <a:lvl5pPr marL="1828800" indent="0">
              <a:buNone/>
              <a:defRPr/>
            </a:lvl5pPr>
          </a:lstStyle>
          <a:p>
            <a:pPr lvl="0"/>
            <a:r>
              <a:rPr lang="en-US"/>
              <a:t>Fifth level</a:t>
            </a:r>
          </a:p>
        </p:txBody>
      </p:sp>
      <p:sp>
        <p:nvSpPr>
          <p:cNvPr id="14" name="Text Placeholder 13"/>
          <p:cNvSpPr>
            <a:spLocks noGrp="1"/>
          </p:cNvSpPr>
          <p:nvPr>
            <p:ph type="body" sz="quarter" idx="11"/>
          </p:nvPr>
        </p:nvSpPr>
        <p:spPr>
          <a:xfrm>
            <a:off x="9611499" y="1709739"/>
            <a:ext cx="2349624" cy="615339"/>
          </a:xfrm>
        </p:spPr>
        <p:txBody>
          <a:bodyPr>
            <a:noAutofit/>
          </a:bodyPr>
          <a:lstStyle>
            <a:lvl1pPr>
              <a:defRPr sz="1200">
                <a:solidFill>
                  <a:srgbClr val="139AB2"/>
                </a:solidFill>
              </a:defRPr>
            </a:lvl1pPr>
          </a:lstStyle>
          <a:p>
            <a:pPr lvl="0"/>
            <a:r>
              <a:rPr lang="en-US"/>
              <a:t>Click to edit Master text styles</a:t>
            </a:r>
          </a:p>
        </p:txBody>
      </p:sp>
      <p:sp>
        <p:nvSpPr>
          <p:cNvPr id="12" name="TextBox 11"/>
          <p:cNvSpPr txBox="1"/>
          <p:nvPr userDrawn="1"/>
        </p:nvSpPr>
        <p:spPr>
          <a:xfrm>
            <a:off x="1288670" y="6324601"/>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3" name="Slide Number Placeholder 5"/>
          <p:cNvSpPr>
            <a:spLocks noGrp="1"/>
          </p:cNvSpPr>
          <p:nvPr>
            <p:ph type="sldNum" sz="quarter" idx="4"/>
          </p:nvPr>
        </p:nvSpPr>
        <p:spPr>
          <a:xfrm>
            <a:off x="922215" y="62674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36751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30954" t="19536" r="7602" b="19021"/>
          <a:stretch/>
        </p:blipFill>
        <p:spPr>
          <a:xfrm>
            <a:off x="7442531" y="3341078"/>
            <a:ext cx="4085165" cy="2027907"/>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31638"/>
            <a:ext cx="7203180" cy="4136630"/>
          </a:xfrm>
          <a:prstGeom prst="rect">
            <a:avLst/>
          </a:prstGeom>
        </p:spPr>
      </p:pic>
      <p:sp>
        <p:nvSpPr>
          <p:cNvPr id="2" name="Title 1"/>
          <p:cNvSpPr>
            <a:spLocks noGrp="1"/>
          </p:cNvSpPr>
          <p:nvPr>
            <p:ph type="ctrTitle" hasCustomPrompt="1"/>
          </p:nvPr>
        </p:nvSpPr>
        <p:spPr>
          <a:xfrm>
            <a:off x="627837" y="5600675"/>
            <a:ext cx="9427959" cy="649681"/>
          </a:xfrm>
        </p:spPr>
        <p:txBody>
          <a:bodyPr>
            <a:normAutofit/>
          </a:bodyPr>
          <a:lstStyle>
            <a:lvl1pPr algn="l">
              <a:defRPr sz="3000" b="1">
                <a:solidFill>
                  <a:schemeClr val="bg1"/>
                </a:solidFill>
                <a:latin typeface="Arial"/>
                <a:cs typeface="Arial"/>
              </a:defRPr>
            </a:lvl1pPr>
          </a:lstStyle>
          <a:p>
            <a:r>
              <a:rPr lang="en-US" dirty="0"/>
              <a:t>OR FAPD Monthly Meeting</a:t>
            </a:r>
          </a:p>
        </p:txBody>
      </p:sp>
      <p:sp>
        <p:nvSpPr>
          <p:cNvPr id="3" name="Subtitle 2"/>
          <p:cNvSpPr>
            <a:spLocks noGrp="1"/>
          </p:cNvSpPr>
          <p:nvPr>
            <p:ph type="subTitle" idx="1" hasCustomPrompt="1"/>
          </p:nvPr>
        </p:nvSpPr>
        <p:spPr>
          <a:xfrm>
            <a:off x="627836" y="6250356"/>
            <a:ext cx="4191651" cy="412261"/>
          </a:xfrm>
        </p:spPr>
        <p:txBody>
          <a:bodyPr>
            <a:normAutofit/>
          </a:bodyPr>
          <a:lstStyle>
            <a:lvl1pPr marL="0" indent="0" algn="l">
              <a:buNone/>
              <a:defRPr sz="15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January 2021</a:t>
            </a:r>
          </a:p>
        </p:txBody>
      </p:sp>
      <p:pic>
        <p:nvPicPr>
          <p:cNvPr id="16" name="Picture 15" descr="NRCS_Title-Raindrop1.png"/>
          <p:cNvPicPr>
            <a:picLocks noChangeAspect="1"/>
          </p:cNvPicPr>
          <p:nvPr userDrawn="1"/>
        </p:nvPicPr>
        <p:blipFill rotWithShape="1">
          <a:blip r:embed="rId5">
            <a:extLst>
              <a:ext uri="{28A0092B-C50C-407E-A947-70E740481C1C}">
                <a14:useLocalDpi xmlns:a14="http://schemas.microsoft.com/office/drawing/2010/main" val="0"/>
              </a:ext>
            </a:extLst>
          </a:blip>
          <a:srcRect l="74039" t="16381" b="21472"/>
          <a:stretch/>
        </p:blipFill>
        <p:spPr>
          <a:xfrm>
            <a:off x="9026768" y="1133232"/>
            <a:ext cx="3165232" cy="4261977"/>
          </a:xfrm>
          <a:prstGeom prst="rect">
            <a:avLst/>
          </a:prstGeom>
        </p:spPr>
      </p:pic>
      <p:pic>
        <p:nvPicPr>
          <p:cNvPr id="19" name="Picture 18" descr="NRCS_Title-Raindrop1.png"/>
          <p:cNvPicPr>
            <a:picLocks noChangeAspect="1"/>
          </p:cNvPicPr>
          <p:nvPr userDrawn="1"/>
        </p:nvPicPr>
        <p:blipFill rotWithShape="1">
          <a:blip r:embed="rId6">
            <a:extLst>
              <a:ext uri="{28A0092B-C50C-407E-A947-70E740481C1C}">
                <a14:useLocalDpi xmlns:a14="http://schemas.microsoft.com/office/drawing/2010/main" val="0"/>
              </a:ext>
            </a:extLst>
          </a:blip>
          <a:srcRect l="61045" t="48718" r="34080" b="44444"/>
          <a:stretch/>
        </p:blipFill>
        <p:spPr>
          <a:xfrm>
            <a:off x="7442532" y="3341077"/>
            <a:ext cx="594289" cy="468923"/>
          </a:xfrm>
          <a:prstGeom prst="rect">
            <a:avLst/>
          </a:prstGeom>
        </p:spPr>
      </p:pic>
      <p:sp>
        <p:nvSpPr>
          <p:cNvPr id="20" name="Content Placeholder 19"/>
          <p:cNvSpPr>
            <a:spLocks noGrp="1"/>
          </p:cNvSpPr>
          <p:nvPr>
            <p:ph sz="quarter" idx="10" hasCustomPrompt="1"/>
          </p:nvPr>
        </p:nvSpPr>
        <p:spPr>
          <a:xfrm>
            <a:off x="7489257" y="1249851"/>
            <a:ext cx="3022600" cy="342900"/>
          </a:xfrm>
        </p:spPr>
        <p:txBody>
          <a:bodyPr anchor="ctr">
            <a:normAutofit/>
          </a:bodyPr>
          <a:lstStyle>
            <a:lvl1pPr>
              <a:defRPr sz="1000" b="0" spc="300" baseline="0">
                <a:solidFill>
                  <a:srgbClr val="FEC20D"/>
                </a:solidFill>
              </a:defRPr>
            </a:lvl1pPr>
          </a:lstStyle>
          <a:p>
            <a:pPr lvl="0"/>
            <a:r>
              <a:rPr lang="en-US" dirty="0"/>
              <a:t>OREGON</a:t>
            </a:r>
          </a:p>
        </p:txBody>
      </p:sp>
    </p:spTree>
    <p:extLst>
      <p:ext uri="{BB962C8B-B14F-4D97-AF65-F5344CB8AC3E}">
        <p14:creationId xmlns:p14="http://schemas.microsoft.com/office/powerpoint/2010/main" val="203723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838200" y="852256"/>
            <a:ext cx="105156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4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BBA4-2FB7-E041-9F77-F485B959AB87}"/>
              </a:ext>
            </a:extLst>
          </p:cNvPr>
          <p:cNvSpPr>
            <a:spLocks noGrp="1"/>
          </p:cNvSpPr>
          <p:nvPr>
            <p:ph type="title" hasCustomPrompt="1"/>
          </p:nvPr>
        </p:nvSpPr>
        <p:spPr>
          <a:xfrm>
            <a:off x="171452" y="808041"/>
            <a:ext cx="10058401" cy="770731"/>
          </a:xfrm>
          <a:prstGeom prst="rect">
            <a:avLst/>
          </a:prstGeom>
        </p:spPr>
        <p:txBody>
          <a:bodyPr/>
          <a:lstStyle>
            <a:lvl1pPr>
              <a:defRPr sz="3000" b="1" i="0">
                <a:solidFill>
                  <a:srgbClr val="0C6C55"/>
                </a:solidFill>
                <a:latin typeface="Arial" panose="020B0604020202020204" pitchFamily="34" charset="0"/>
                <a:cs typeface="Arial" panose="020B0604020202020204" pitchFamily="34" charset="0"/>
              </a:defRPr>
            </a:lvl1pPr>
          </a:lstStyle>
          <a:p>
            <a:r>
              <a:rPr lang="en-US"/>
              <a:t>Title of Slide</a:t>
            </a:r>
          </a:p>
        </p:txBody>
      </p:sp>
    </p:spTree>
    <p:extLst>
      <p:ext uri="{BB962C8B-B14F-4D97-AF65-F5344CB8AC3E}">
        <p14:creationId xmlns:p14="http://schemas.microsoft.com/office/powerpoint/2010/main" val="410889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30954" t="19536" r="7602" b="19021"/>
          <a:stretch/>
        </p:blipFill>
        <p:spPr>
          <a:xfrm>
            <a:off x="7442531" y="3341078"/>
            <a:ext cx="4085165" cy="2027907"/>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31638"/>
            <a:ext cx="7203180" cy="4136630"/>
          </a:xfrm>
          <a:prstGeom prst="rect">
            <a:avLst/>
          </a:prstGeom>
        </p:spPr>
      </p:pic>
      <p:sp>
        <p:nvSpPr>
          <p:cNvPr id="2" name="Title 1"/>
          <p:cNvSpPr>
            <a:spLocks noGrp="1"/>
          </p:cNvSpPr>
          <p:nvPr>
            <p:ph type="ctrTitle"/>
          </p:nvPr>
        </p:nvSpPr>
        <p:spPr>
          <a:xfrm>
            <a:off x="627837" y="5600675"/>
            <a:ext cx="9427959" cy="649681"/>
          </a:xfrm>
        </p:spPr>
        <p:txBody>
          <a:bodyPr>
            <a:normAutofit/>
          </a:bodyPr>
          <a:lstStyle>
            <a:lvl1pPr algn="l">
              <a:defRPr sz="3000"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627836" y="6250356"/>
            <a:ext cx="4191651" cy="412261"/>
          </a:xfrm>
        </p:spPr>
        <p:txBody>
          <a:bodyPr>
            <a:normAutofit/>
          </a:bodyPr>
          <a:lstStyle>
            <a:lvl1pPr marL="0" indent="0" algn="l">
              <a:buNone/>
              <a:defRPr sz="15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Presenter</a:t>
            </a:r>
          </a:p>
        </p:txBody>
      </p:sp>
      <p:pic>
        <p:nvPicPr>
          <p:cNvPr id="16" name="Picture 15" descr="NRCS_Title-Raindrop1.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74039" t="16381" b="21472"/>
          <a:stretch/>
        </p:blipFill>
        <p:spPr>
          <a:xfrm>
            <a:off x="9026768" y="1133232"/>
            <a:ext cx="3165232" cy="4261977"/>
          </a:xfrm>
          <a:prstGeom prst="rect">
            <a:avLst/>
          </a:prstGeom>
        </p:spPr>
      </p:pic>
      <p:pic>
        <p:nvPicPr>
          <p:cNvPr id="19" name="Picture 18" descr="NRCS_Title-Raindrop1.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61045" t="48718" r="34080" b="44444"/>
          <a:stretch/>
        </p:blipFill>
        <p:spPr>
          <a:xfrm>
            <a:off x="7442532" y="3341077"/>
            <a:ext cx="594289" cy="468923"/>
          </a:xfrm>
          <a:prstGeom prst="rect">
            <a:avLst/>
          </a:prstGeom>
        </p:spPr>
      </p:pic>
      <p:sp>
        <p:nvSpPr>
          <p:cNvPr id="20" name="Content Placeholder 19"/>
          <p:cNvSpPr>
            <a:spLocks noGrp="1"/>
          </p:cNvSpPr>
          <p:nvPr>
            <p:ph sz="quarter" idx="10" hasCustomPrompt="1"/>
          </p:nvPr>
        </p:nvSpPr>
        <p:spPr>
          <a:xfrm>
            <a:off x="7489257" y="1249851"/>
            <a:ext cx="3022600" cy="342900"/>
          </a:xfrm>
        </p:spPr>
        <p:txBody>
          <a:bodyPr anchor="ctr">
            <a:normAutofit/>
          </a:bodyPr>
          <a:lstStyle>
            <a:lvl1pPr>
              <a:defRPr sz="1000" b="0" spc="300" baseline="0">
                <a:solidFill>
                  <a:srgbClr val="FEC20D"/>
                </a:solidFill>
              </a:defRPr>
            </a:lvl1pPr>
          </a:lstStyle>
          <a:p>
            <a:pPr lvl="0"/>
            <a:r>
              <a:rPr lang="en-US" dirty="0"/>
              <a:t>State Name</a:t>
            </a:r>
          </a:p>
        </p:txBody>
      </p:sp>
    </p:spTree>
    <p:extLst>
      <p:ext uri="{BB962C8B-B14F-4D97-AF65-F5344CB8AC3E}">
        <p14:creationId xmlns:p14="http://schemas.microsoft.com/office/powerpoint/2010/main" val="89390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2469" y="635000"/>
            <a:ext cx="10972800" cy="806938"/>
          </a:xfrm>
        </p:spPr>
        <p:txBody>
          <a:bodyPr/>
          <a:lstStyle/>
          <a:p>
            <a:r>
              <a:rPr lang="en-US" dirty="0"/>
              <a:t>Click to edit Master title style</a:t>
            </a:r>
          </a:p>
        </p:txBody>
      </p:sp>
      <p:sp>
        <p:nvSpPr>
          <p:cNvPr id="3" name="Content Placeholder 2"/>
          <p:cNvSpPr>
            <a:spLocks noGrp="1"/>
          </p:cNvSpPr>
          <p:nvPr>
            <p:ph idx="1"/>
          </p:nvPr>
        </p:nvSpPr>
        <p:spPr>
          <a:xfrm>
            <a:off x="349087" y="1600201"/>
            <a:ext cx="1017563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p:nvPr>
        </p:nvSpPr>
        <p:spPr>
          <a:xfrm>
            <a:off x="10746155" y="1609726"/>
            <a:ext cx="1265604" cy="3792660"/>
          </a:xfrm>
        </p:spPr>
        <p:txBody>
          <a:bodyPr/>
          <a:lstStyle/>
          <a:p>
            <a:endParaRPr lang="en-US"/>
          </a:p>
        </p:txBody>
      </p:sp>
      <p:sp>
        <p:nvSpPr>
          <p:cNvPr id="10"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232469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085" y="566615"/>
            <a:ext cx="10972800" cy="9437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9086" y="1600201"/>
            <a:ext cx="1030849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2215" y="62855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07144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Lst>
  <p:hf hdr="0" ftr="0" dt="0"/>
  <p:txStyles>
    <p:titleStyle>
      <a:lvl1pPr algn="l" defTabSz="457200" rtl="0" eaLnBrk="1" latinLnBrk="0" hangingPunct="1">
        <a:spcBef>
          <a:spcPct val="0"/>
        </a:spcBef>
        <a:buNone/>
        <a:defRPr sz="3600" b="1" kern="1200">
          <a:solidFill>
            <a:srgbClr val="58595B"/>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C6132-39F6-844C-870A-E1823458DC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7588849"/>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nrcs.usda.gov/programs-initiatives/eqip-environmental-quality-incentives" TargetMode="External"/><Relationship Id="rId7" Type="http://schemas.openxmlformats.org/officeDocument/2006/relationships/hyperlink" Target="https://www.nrcs.usda.gov/programs-initiatives/rcpp-regional-conservation-partnership-progra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nrcs.usda.gov/programs-initiatives/acep-agricultural-conservation-easement-program" TargetMode="External"/><Relationship Id="rId5" Type="http://schemas.openxmlformats.org/officeDocument/2006/relationships/hyperlink" Target="https://www.congress.gov/117/plaws/publ169/PLAW-117publ169.pdf" TargetMode="External"/><Relationship Id="rId4" Type="http://schemas.openxmlformats.org/officeDocument/2006/relationships/hyperlink" Target="https://www.nrcs.usda.gov/programs-initiatives/csp-conservation-stewardship-progra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rcs.usda.gov/programs-initiatives/eqip-environmental-quality-incentiv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nrcs.usda.gov/programs-initiatives/acep-agricultural-conservation-easement-program" TargetMode="External"/><Relationship Id="rId4" Type="http://schemas.openxmlformats.org/officeDocument/2006/relationships/hyperlink" Target="https://www.nrcs.usda.gov/programs-initiatives/csp-conservation-stewardship-progra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nrcs.usda.gov/conservation-basics/natural-resource-concerns/climate/climate-smart-mitigation-activitie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rcs.usda.gov/conservation-basics/natural-resource-concerns/climate/climate-smart-mitigation-activiti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4082-14F5-4652-98B9-88A19567E7B0}"/>
              </a:ext>
            </a:extLst>
          </p:cNvPr>
          <p:cNvSpPr>
            <a:spLocks noGrp="1"/>
          </p:cNvSpPr>
          <p:nvPr>
            <p:ph type="ctrTitle"/>
          </p:nvPr>
        </p:nvSpPr>
        <p:spPr/>
        <p:txBody>
          <a:bodyPr>
            <a:normAutofit fontScale="90000"/>
          </a:bodyPr>
          <a:lstStyle/>
          <a:p>
            <a:r>
              <a:rPr lang="en-US" dirty="0"/>
              <a:t>NRCS Programs Update</a:t>
            </a:r>
            <a:br>
              <a:rPr lang="en-US" dirty="0"/>
            </a:br>
            <a:endParaRPr lang="en-US" sz="2700" dirty="0"/>
          </a:p>
        </p:txBody>
      </p:sp>
      <p:sp>
        <p:nvSpPr>
          <p:cNvPr id="3" name="Subtitle 2">
            <a:extLst>
              <a:ext uri="{FF2B5EF4-FFF2-40B4-BE49-F238E27FC236}">
                <a16:creationId xmlns:a16="http://schemas.microsoft.com/office/drawing/2014/main" id="{35B7DF53-5F18-412C-914B-2B006CECDC6F}"/>
              </a:ext>
            </a:extLst>
          </p:cNvPr>
          <p:cNvSpPr>
            <a:spLocks noGrp="1"/>
          </p:cNvSpPr>
          <p:nvPr>
            <p:ph type="subTitle" idx="1"/>
          </p:nvPr>
        </p:nvSpPr>
        <p:spPr>
          <a:xfrm>
            <a:off x="627837" y="6291921"/>
            <a:ext cx="4191651" cy="412261"/>
          </a:xfrm>
        </p:spPr>
        <p:txBody>
          <a:bodyPr/>
          <a:lstStyle/>
          <a:p>
            <a:r>
              <a:rPr lang="en-US" dirty="0"/>
              <a:t>March 23, 2023</a:t>
            </a:r>
          </a:p>
        </p:txBody>
      </p:sp>
      <p:sp>
        <p:nvSpPr>
          <p:cNvPr id="4" name="Content Placeholder 3">
            <a:extLst>
              <a:ext uri="{FF2B5EF4-FFF2-40B4-BE49-F238E27FC236}">
                <a16:creationId xmlns:a16="http://schemas.microsoft.com/office/drawing/2014/main" id="{CAA0A0C0-6024-48D0-97E9-0F7DF49FF6B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406048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90B-EC2B-7D72-AE0F-A99455F51804}"/>
              </a:ext>
            </a:extLst>
          </p:cNvPr>
          <p:cNvSpPr>
            <a:spLocks noGrp="1"/>
          </p:cNvSpPr>
          <p:nvPr>
            <p:ph type="title"/>
          </p:nvPr>
        </p:nvSpPr>
        <p:spPr>
          <a:xfrm>
            <a:off x="1981200" y="763482"/>
            <a:ext cx="8229600" cy="846245"/>
          </a:xfrm>
        </p:spPr>
        <p:txBody>
          <a:bodyPr/>
          <a:lstStyle/>
          <a:p>
            <a:r>
              <a:rPr lang="en-US" dirty="0"/>
              <a:t>FY 2023 IRA ACEP-ALE Prioritization</a:t>
            </a:r>
          </a:p>
        </p:txBody>
      </p:sp>
      <p:pic>
        <p:nvPicPr>
          <p:cNvPr id="8" name="Picture 7">
            <a:extLst>
              <a:ext uri="{FF2B5EF4-FFF2-40B4-BE49-F238E27FC236}">
                <a16:creationId xmlns:a16="http://schemas.microsoft.com/office/drawing/2014/main" id="{BAC17931-3AE2-2893-5EF9-75A51517F2E3}"/>
              </a:ext>
            </a:extLst>
          </p:cNvPr>
          <p:cNvPicPr>
            <a:picLocks noChangeAspect="1"/>
          </p:cNvPicPr>
          <p:nvPr/>
        </p:nvPicPr>
        <p:blipFill>
          <a:blip r:embed="rId2"/>
          <a:stretch>
            <a:fillRect/>
          </a:stretch>
        </p:blipFill>
        <p:spPr>
          <a:xfrm>
            <a:off x="1834718" y="1741843"/>
            <a:ext cx="7554898" cy="4173182"/>
          </a:xfrm>
          <a:prstGeom prst="rect">
            <a:avLst/>
          </a:prstGeom>
        </p:spPr>
      </p:pic>
      <p:sp>
        <p:nvSpPr>
          <p:cNvPr id="4" name="Slide Number Placeholder 3">
            <a:extLst>
              <a:ext uri="{FF2B5EF4-FFF2-40B4-BE49-F238E27FC236}">
                <a16:creationId xmlns:a16="http://schemas.microsoft.com/office/drawing/2014/main" id="{D8B40CC6-44BA-F761-576D-60D578A73D2D}"/>
              </a:ext>
            </a:extLst>
          </p:cNvPr>
          <p:cNvSpPr>
            <a:spLocks noGrp="1"/>
          </p:cNvSpPr>
          <p:nvPr>
            <p:ph type="sldNum" sz="quarter" idx="4"/>
          </p:nvPr>
        </p:nvSpPr>
        <p:spPr/>
        <p:txBody>
          <a:bodyPr/>
          <a:lstStyle/>
          <a:p>
            <a:fld id="{39FC9244-15B3-8F40-A6D8-795DD2FF1F30}" type="slidenum">
              <a:rPr lang="en-US" smtClean="0"/>
              <a:pPr/>
              <a:t>10</a:t>
            </a:fld>
            <a:endParaRPr lang="en-US" dirty="0"/>
          </a:p>
        </p:txBody>
      </p:sp>
    </p:spTree>
    <p:extLst>
      <p:ext uri="{BB962C8B-B14F-4D97-AF65-F5344CB8AC3E}">
        <p14:creationId xmlns:p14="http://schemas.microsoft.com/office/powerpoint/2010/main" val="391945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3BAA-14DD-9FDA-97B1-EF38F54B6BEF}"/>
              </a:ext>
            </a:extLst>
          </p:cNvPr>
          <p:cNvSpPr>
            <a:spLocks noGrp="1"/>
          </p:cNvSpPr>
          <p:nvPr>
            <p:ph type="title"/>
          </p:nvPr>
        </p:nvSpPr>
        <p:spPr/>
        <p:txBody>
          <a:bodyPr/>
          <a:lstStyle/>
          <a:p>
            <a:r>
              <a:rPr lang="en-US" dirty="0"/>
              <a:t>FY 2023 IRA ACEP-WRE Prioritization</a:t>
            </a:r>
          </a:p>
        </p:txBody>
      </p:sp>
      <p:pic>
        <p:nvPicPr>
          <p:cNvPr id="6" name="Content Placeholder 5">
            <a:extLst>
              <a:ext uri="{FF2B5EF4-FFF2-40B4-BE49-F238E27FC236}">
                <a16:creationId xmlns:a16="http://schemas.microsoft.com/office/drawing/2014/main" id="{354F3880-9D56-DD11-6F34-B41B41BD375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82000"/>
                    </a14:imgEffect>
                    <a14:imgEffect>
                      <a14:colorTemperature colorTemp="6507"/>
                    </a14:imgEffect>
                    <a14:imgEffect>
                      <a14:brightnessContrast contrast="13000"/>
                    </a14:imgEffect>
                  </a14:imgLayer>
                </a14:imgProps>
              </a:ext>
            </a:extLst>
          </a:blip>
          <a:stretch>
            <a:fillRect/>
          </a:stretch>
        </p:blipFill>
        <p:spPr>
          <a:xfrm>
            <a:off x="7505205" y="2778825"/>
            <a:ext cx="4686795" cy="3244638"/>
          </a:xfrm>
        </p:spPr>
      </p:pic>
      <p:sp>
        <p:nvSpPr>
          <p:cNvPr id="3" name="TextBox 2">
            <a:extLst>
              <a:ext uri="{FF2B5EF4-FFF2-40B4-BE49-F238E27FC236}">
                <a16:creationId xmlns:a16="http://schemas.microsoft.com/office/drawing/2014/main" id="{B413FC6D-2DA7-802B-48AE-A29DE73BAD29}"/>
              </a:ext>
            </a:extLst>
          </p:cNvPr>
          <p:cNvSpPr txBox="1"/>
          <p:nvPr/>
        </p:nvSpPr>
        <p:spPr>
          <a:xfrm>
            <a:off x="7844865" y="1286752"/>
            <a:ext cx="4180406"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53773"/>
                </a:solidFill>
              </a:rPr>
              <a:t>FY24- Developing state strategy to compete for national IRA ACEP ALE/WRE funding</a:t>
            </a:r>
          </a:p>
        </p:txBody>
      </p:sp>
      <p:sp>
        <p:nvSpPr>
          <p:cNvPr id="4" name="Slide Number Placeholder 3">
            <a:extLst>
              <a:ext uri="{FF2B5EF4-FFF2-40B4-BE49-F238E27FC236}">
                <a16:creationId xmlns:a16="http://schemas.microsoft.com/office/drawing/2014/main" id="{8FE6BC6D-A03B-16B6-6CD0-DF7BD8ADB768}"/>
              </a:ext>
            </a:extLst>
          </p:cNvPr>
          <p:cNvSpPr>
            <a:spLocks noGrp="1"/>
          </p:cNvSpPr>
          <p:nvPr>
            <p:ph type="sldNum" sz="quarter" idx="4"/>
          </p:nvPr>
        </p:nvSpPr>
        <p:spPr/>
        <p:txBody>
          <a:bodyPr/>
          <a:lstStyle/>
          <a:p>
            <a:fld id="{39FC9244-15B3-8F40-A6D8-795DD2FF1F30}" type="slidenum">
              <a:rPr lang="en-US" smtClean="0"/>
              <a:pPr/>
              <a:t>11</a:t>
            </a:fld>
            <a:endParaRPr lang="en-US" dirty="0"/>
          </a:p>
        </p:txBody>
      </p:sp>
      <p:pic>
        <p:nvPicPr>
          <p:cNvPr id="7" name="Picture 6">
            <a:extLst>
              <a:ext uri="{FF2B5EF4-FFF2-40B4-BE49-F238E27FC236}">
                <a16:creationId xmlns:a16="http://schemas.microsoft.com/office/drawing/2014/main" id="{16FD99E5-DCD8-3BC1-A5B4-7931387EB0AC}"/>
              </a:ext>
            </a:extLst>
          </p:cNvPr>
          <p:cNvPicPr>
            <a:picLocks noChangeAspect="1"/>
          </p:cNvPicPr>
          <p:nvPr/>
        </p:nvPicPr>
        <p:blipFill>
          <a:blip r:embed="rId4"/>
          <a:stretch>
            <a:fillRect/>
          </a:stretch>
        </p:blipFill>
        <p:spPr>
          <a:xfrm>
            <a:off x="349087" y="1287667"/>
            <a:ext cx="7348142" cy="5344909"/>
          </a:xfrm>
          <a:prstGeom prst="rect">
            <a:avLst/>
          </a:prstGeom>
        </p:spPr>
      </p:pic>
    </p:spTree>
    <p:extLst>
      <p:ext uri="{BB962C8B-B14F-4D97-AF65-F5344CB8AC3E}">
        <p14:creationId xmlns:p14="http://schemas.microsoft.com/office/powerpoint/2010/main" val="197700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ACEP-ALE Update</a:t>
            </a:r>
          </a:p>
        </p:txBody>
      </p:sp>
      <p:sp>
        <p:nvSpPr>
          <p:cNvPr id="3" name="Content Placeholder 2"/>
          <p:cNvSpPr>
            <a:spLocks noGrp="1"/>
          </p:cNvSpPr>
          <p:nvPr>
            <p:ph idx="1"/>
          </p:nvPr>
        </p:nvSpPr>
        <p:spPr>
          <a:xfrm>
            <a:off x="349087" y="1600201"/>
            <a:ext cx="9068452" cy="1558635"/>
          </a:xfrm>
        </p:spPr>
        <p:txBody>
          <a:bodyPr>
            <a:normAutofit/>
          </a:bodyPr>
          <a:lstStyle/>
          <a:p>
            <a:pPr marL="342900" indent="-342900">
              <a:buFont typeface="Arial" panose="020B0604020202020204" pitchFamily="34" charset="0"/>
              <a:buChar char="•"/>
            </a:pPr>
            <a:r>
              <a:rPr lang="en-US" b="0" dirty="0"/>
              <a:t>Successful partnership with Oregon Watershed Enhancement Board (OWEB) through Oregon Agricultural Heritage Program (OAHP)</a:t>
            </a:r>
          </a:p>
          <a:p>
            <a:pPr marL="1085850" lvl="1" indent="-342900">
              <a:buFont typeface="Arial" panose="020B0604020202020204" pitchFamily="34" charset="0"/>
              <a:buChar char="•"/>
            </a:pPr>
            <a:r>
              <a:rPr lang="en-US" dirty="0"/>
              <a:t>Can provide match funding for ACEP-ALE through annual application process</a:t>
            </a:r>
            <a:endParaRPr lang="en-US" b="0" dirty="0"/>
          </a:p>
        </p:txBody>
      </p:sp>
      <p:graphicFrame>
        <p:nvGraphicFramePr>
          <p:cNvPr id="6" name="Table 5">
            <a:extLst>
              <a:ext uri="{FF2B5EF4-FFF2-40B4-BE49-F238E27FC236}">
                <a16:creationId xmlns:a16="http://schemas.microsoft.com/office/drawing/2014/main" id="{B9695C99-83C0-49B2-ADA0-A92B98E8C88E}"/>
              </a:ext>
            </a:extLst>
          </p:cNvPr>
          <p:cNvGraphicFramePr>
            <a:graphicFrameLocks noGrp="1"/>
          </p:cNvGraphicFramePr>
          <p:nvPr>
            <p:extLst>
              <p:ext uri="{D42A27DB-BD31-4B8C-83A1-F6EECF244321}">
                <p14:modId xmlns:p14="http://schemas.microsoft.com/office/powerpoint/2010/main" val="3816027455"/>
              </p:ext>
            </p:extLst>
          </p:nvPr>
        </p:nvGraphicFramePr>
        <p:xfrm>
          <a:off x="1377538" y="3428509"/>
          <a:ext cx="6422588" cy="1112520"/>
        </p:xfrm>
        <a:graphic>
          <a:graphicData uri="http://schemas.openxmlformats.org/drawingml/2006/table">
            <a:tbl>
              <a:tblPr firstRow="1" bandRow="1">
                <a:tableStyleId>{5C22544A-7EE6-4342-B048-85BDC9FD1C3A}</a:tableStyleId>
              </a:tblPr>
              <a:tblGrid>
                <a:gridCol w="1436116">
                  <a:extLst>
                    <a:ext uri="{9D8B030D-6E8A-4147-A177-3AD203B41FA5}">
                      <a16:colId xmlns:a16="http://schemas.microsoft.com/office/drawing/2014/main" val="3442298728"/>
                    </a:ext>
                  </a:extLst>
                </a:gridCol>
                <a:gridCol w="1757548">
                  <a:extLst>
                    <a:ext uri="{9D8B030D-6E8A-4147-A177-3AD203B41FA5}">
                      <a16:colId xmlns:a16="http://schemas.microsoft.com/office/drawing/2014/main" val="3864131176"/>
                    </a:ext>
                  </a:extLst>
                </a:gridCol>
                <a:gridCol w="1649797">
                  <a:extLst>
                    <a:ext uri="{9D8B030D-6E8A-4147-A177-3AD203B41FA5}">
                      <a16:colId xmlns:a16="http://schemas.microsoft.com/office/drawing/2014/main" val="2208945637"/>
                    </a:ext>
                  </a:extLst>
                </a:gridCol>
                <a:gridCol w="1579127">
                  <a:extLst>
                    <a:ext uri="{9D8B030D-6E8A-4147-A177-3AD203B41FA5}">
                      <a16:colId xmlns:a16="http://schemas.microsoft.com/office/drawing/2014/main" val="1867986230"/>
                    </a:ext>
                  </a:extLst>
                </a:gridCol>
              </a:tblGrid>
              <a:tr h="370840">
                <a:tc>
                  <a:txBody>
                    <a:bodyPr/>
                    <a:lstStyle/>
                    <a:p>
                      <a:r>
                        <a:rPr lang="en-US" dirty="0"/>
                        <a:t>Fiscal Year</a:t>
                      </a:r>
                    </a:p>
                  </a:txBody>
                  <a:tcPr/>
                </a:tc>
                <a:tc>
                  <a:txBody>
                    <a:bodyPr/>
                    <a:lstStyle/>
                    <a:p>
                      <a:r>
                        <a:rPr lang="en-US" dirty="0"/>
                        <a:t>Application #</a:t>
                      </a:r>
                    </a:p>
                  </a:txBody>
                  <a:tcPr/>
                </a:tc>
                <a:tc>
                  <a:txBody>
                    <a:bodyPr/>
                    <a:lstStyle/>
                    <a:p>
                      <a:r>
                        <a:rPr lang="en-US" dirty="0"/>
                        <a:t>Agreement #</a:t>
                      </a:r>
                    </a:p>
                  </a:txBody>
                  <a:tcPr/>
                </a:tc>
                <a:tc>
                  <a:txBody>
                    <a:bodyPr/>
                    <a:lstStyle/>
                    <a:p>
                      <a:r>
                        <a:rPr lang="en-US" dirty="0"/>
                        <a:t> Obligation</a:t>
                      </a:r>
                    </a:p>
                  </a:txBody>
                  <a:tcPr/>
                </a:tc>
                <a:extLst>
                  <a:ext uri="{0D108BD9-81ED-4DB2-BD59-A6C34878D82A}">
                    <a16:rowId xmlns:a16="http://schemas.microsoft.com/office/drawing/2014/main" val="1457434762"/>
                  </a:ext>
                </a:extLst>
              </a:tr>
              <a:tr h="370840">
                <a:tc>
                  <a:txBody>
                    <a:bodyPr/>
                    <a:lstStyle/>
                    <a:p>
                      <a:r>
                        <a:rPr lang="en-US" dirty="0"/>
                        <a:t>FY22</a:t>
                      </a:r>
                    </a:p>
                  </a:txBody>
                  <a:tcPr/>
                </a:tc>
                <a:tc>
                  <a:txBody>
                    <a:bodyPr/>
                    <a:lstStyle/>
                    <a:p>
                      <a:r>
                        <a:rPr lang="en-US" dirty="0"/>
                        <a:t>9</a:t>
                      </a:r>
                    </a:p>
                  </a:txBody>
                  <a:tcPr/>
                </a:tc>
                <a:tc>
                  <a:txBody>
                    <a:bodyPr/>
                    <a:lstStyle/>
                    <a:p>
                      <a:r>
                        <a:rPr lang="en-US" dirty="0"/>
                        <a:t>8</a:t>
                      </a:r>
                    </a:p>
                  </a:txBody>
                  <a:tcPr/>
                </a:tc>
                <a:tc>
                  <a:txBody>
                    <a:bodyPr/>
                    <a:lstStyle/>
                    <a:p>
                      <a:r>
                        <a:rPr lang="en-US" dirty="0"/>
                        <a:t>$7,300,000</a:t>
                      </a:r>
                    </a:p>
                  </a:txBody>
                  <a:tcPr/>
                </a:tc>
                <a:extLst>
                  <a:ext uri="{0D108BD9-81ED-4DB2-BD59-A6C34878D82A}">
                    <a16:rowId xmlns:a16="http://schemas.microsoft.com/office/drawing/2014/main" val="2960382366"/>
                  </a:ext>
                </a:extLst>
              </a:tr>
              <a:tr h="370840">
                <a:tc>
                  <a:txBody>
                    <a:bodyPr/>
                    <a:lstStyle/>
                    <a:p>
                      <a:r>
                        <a:rPr lang="en-US" dirty="0"/>
                        <a:t>FY23</a:t>
                      </a:r>
                    </a:p>
                  </a:txBody>
                  <a:tcPr/>
                </a:tc>
                <a:tc>
                  <a:txBody>
                    <a:bodyPr/>
                    <a:lstStyle/>
                    <a:p>
                      <a:r>
                        <a:rPr lang="en-US" dirty="0"/>
                        <a:t>4</a:t>
                      </a:r>
                    </a:p>
                  </a:txBody>
                  <a:tcPr/>
                </a:tc>
                <a:tc>
                  <a:txBody>
                    <a:bodyPr/>
                    <a:lstStyle/>
                    <a:p>
                      <a:r>
                        <a:rPr lang="en-US" dirty="0"/>
                        <a:t>3</a:t>
                      </a:r>
                    </a:p>
                  </a:txBody>
                  <a:tcPr/>
                </a:tc>
                <a:tc>
                  <a:txBody>
                    <a:bodyPr/>
                    <a:lstStyle/>
                    <a:p>
                      <a:r>
                        <a:rPr lang="en-US" dirty="0"/>
                        <a:t>$1,780,143</a:t>
                      </a:r>
                    </a:p>
                  </a:txBody>
                  <a:tcPr/>
                </a:tc>
                <a:extLst>
                  <a:ext uri="{0D108BD9-81ED-4DB2-BD59-A6C34878D82A}">
                    <a16:rowId xmlns:a16="http://schemas.microsoft.com/office/drawing/2014/main" val="86211865"/>
                  </a:ext>
                </a:extLst>
              </a:tr>
            </a:tbl>
          </a:graphicData>
        </a:graphic>
      </p:graphicFrame>
      <p:graphicFrame>
        <p:nvGraphicFramePr>
          <p:cNvPr id="9" name="Table 9">
            <a:extLst>
              <a:ext uri="{FF2B5EF4-FFF2-40B4-BE49-F238E27FC236}">
                <a16:creationId xmlns:a16="http://schemas.microsoft.com/office/drawing/2014/main" id="{A2901D0B-73C5-BAA9-7161-D016C3261AD3}"/>
              </a:ext>
            </a:extLst>
          </p:cNvPr>
          <p:cNvGraphicFramePr>
            <a:graphicFrameLocks noGrp="1"/>
          </p:cNvGraphicFramePr>
          <p:nvPr>
            <p:extLst>
              <p:ext uri="{D42A27DB-BD31-4B8C-83A1-F6EECF244321}">
                <p14:modId xmlns:p14="http://schemas.microsoft.com/office/powerpoint/2010/main" val="4188641398"/>
              </p:ext>
            </p:extLst>
          </p:nvPr>
        </p:nvGraphicFramePr>
        <p:xfrm>
          <a:off x="1540832" y="4987144"/>
          <a:ext cx="6096000" cy="74168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371501863"/>
                    </a:ext>
                  </a:extLst>
                </a:gridCol>
                <a:gridCol w="2032000">
                  <a:extLst>
                    <a:ext uri="{9D8B030D-6E8A-4147-A177-3AD203B41FA5}">
                      <a16:colId xmlns:a16="http://schemas.microsoft.com/office/drawing/2014/main" val="1570011020"/>
                    </a:ext>
                  </a:extLst>
                </a:gridCol>
                <a:gridCol w="2032000">
                  <a:extLst>
                    <a:ext uri="{9D8B030D-6E8A-4147-A177-3AD203B41FA5}">
                      <a16:colId xmlns:a16="http://schemas.microsoft.com/office/drawing/2014/main" val="1455938065"/>
                    </a:ext>
                  </a:extLst>
                </a:gridCol>
              </a:tblGrid>
              <a:tr h="370840">
                <a:tc>
                  <a:txBody>
                    <a:bodyPr/>
                    <a:lstStyle/>
                    <a:p>
                      <a:r>
                        <a:rPr lang="en-US" dirty="0"/>
                        <a:t>Fiscal Year</a:t>
                      </a:r>
                    </a:p>
                  </a:txBody>
                  <a:tcPr/>
                </a:tc>
                <a:tc>
                  <a:txBody>
                    <a:bodyPr/>
                    <a:lstStyle/>
                    <a:p>
                      <a:r>
                        <a:rPr lang="en-US" dirty="0"/>
                        <a:t>Application #</a:t>
                      </a:r>
                    </a:p>
                  </a:txBody>
                  <a:tcPr/>
                </a:tc>
                <a:tc>
                  <a:txBody>
                    <a:bodyPr/>
                    <a:lstStyle/>
                    <a:p>
                      <a:r>
                        <a:rPr lang="en-US" dirty="0"/>
                        <a:t>Forecasted Need</a:t>
                      </a:r>
                    </a:p>
                  </a:txBody>
                  <a:tcPr/>
                </a:tc>
                <a:extLst>
                  <a:ext uri="{0D108BD9-81ED-4DB2-BD59-A6C34878D82A}">
                    <a16:rowId xmlns:a16="http://schemas.microsoft.com/office/drawing/2014/main" val="3925938143"/>
                  </a:ext>
                </a:extLst>
              </a:tr>
              <a:tr h="370840">
                <a:tc>
                  <a:txBody>
                    <a:bodyPr/>
                    <a:lstStyle/>
                    <a:p>
                      <a:r>
                        <a:rPr lang="en-US" dirty="0"/>
                        <a:t>FY24</a:t>
                      </a:r>
                    </a:p>
                  </a:txBody>
                  <a:tcPr/>
                </a:tc>
                <a:tc>
                  <a:txBody>
                    <a:bodyPr/>
                    <a:lstStyle/>
                    <a:p>
                      <a:r>
                        <a:rPr lang="en-US" dirty="0"/>
                        <a:t>10</a:t>
                      </a:r>
                    </a:p>
                  </a:txBody>
                  <a:tcPr/>
                </a:tc>
                <a:tc>
                  <a:txBody>
                    <a:bodyPr/>
                    <a:lstStyle/>
                    <a:p>
                      <a:r>
                        <a:rPr lang="en-US" dirty="0"/>
                        <a:t>$5,800,000</a:t>
                      </a:r>
                    </a:p>
                  </a:txBody>
                  <a:tcPr/>
                </a:tc>
                <a:extLst>
                  <a:ext uri="{0D108BD9-81ED-4DB2-BD59-A6C34878D82A}">
                    <a16:rowId xmlns:a16="http://schemas.microsoft.com/office/drawing/2014/main" val="2938239654"/>
                  </a:ext>
                </a:extLst>
              </a:tr>
            </a:tbl>
          </a:graphicData>
        </a:graphic>
      </p:graphicFrame>
      <p:sp>
        <p:nvSpPr>
          <p:cNvPr id="10" name="Slide Number Placeholder 9">
            <a:extLst>
              <a:ext uri="{FF2B5EF4-FFF2-40B4-BE49-F238E27FC236}">
                <a16:creationId xmlns:a16="http://schemas.microsoft.com/office/drawing/2014/main" id="{3B30667D-D6D0-A031-B388-3259AE9F5DD8}"/>
              </a:ext>
            </a:extLst>
          </p:cNvPr>
          <p:cNvSpPr>
            <a:spLocks noGrp="1"/>
          </p:cNvSpPr>
          <p:nvPr>
            <p:ph type="sldNum" sz="quarter" idx="4"/>
          </p:nvPr>
        </p:nvSpPr>
        <p:spPr/>
        <p:txBody>
          <a:bodyPr/>
          <a:lstStyle/>
          <a:p>
            <a:fld id="{39FC9244-15B3-8F40-A6D8-795DD2FF1F30}" type="slidenum">
              <a:rPr lang="en-US" smtClean="0"/>
              <a:pPr/>
              <a:t>12</a:t>
            </a:fld>
            <a:endParaRPr lang="en-US" dirty="0"/>
          </a:p>
        </p:txBody>
      </p:sp>
    </p:spTree>
    <p:extLst>
      <p:ext uri="{BB962C8B-B14F-4D97-AF65-F5344CB8AC3E}">
        <p14:creationId xmlns:p14="http://schemas.microsoft.com/office/powerpoint/2010/main" val="41423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ACEP-WRE</a:t>
            </a:r>
          </a:p>
        </p:txBody>
      </p:sp>
      <p:sp>
        <p:nvSpPr>
          <p:cNvPr id="3" name="Content Placeholder 2"/>
          <p:cNvSpPr>
            <a:spLocks noGrp="1"/>
          </p:cNvSpPr>
          <p:nvPr>
            <p:ph idx="1"/>
          </p:nvPr>
        </p:nvSpPr>
        <p:spPr/>
        <p:txBody>
          <a:bodyPr/>
          <a:lstStyle/>
          <a:p>
            <a:r>
              <a:rPr lang="en-US" dirty="0"/>
              <a:t>Future Sub-Committee Requests</a:t>
            </a:r>
          </a:p>
          <a:p>
            <a:endParaRPr lang="en-US" dirty="0"/>
          </a:p>
          <a:p>
            <a:pPr marL="342900" indent="-342900">
              <a:buFont typeface="Arial" panose="020B0604020202020204" pitchFamily="34" charset="0"/>
              <a:buChar char="•"/>
            </a:pPr>
            <a:r>
              <a:rPr lang="en-US" b="0" dirty="0">
                <a:solidFill>
                  <a:schemeClr val="tx2"/>
                </a:solidFill>
              </a:rPr>
              <a:t>FY24 Geographic Area Rate Cap (GARC) review (85% of FMV for FY23)</a:t>
            </a:r>
          </a:p>
          <a:p>
            <a:pPr marL="342900" indent="-342900">
              <a:buFont typeface="Arial" panose="020B0604020202020204" pitchFamily="34" charset="0"/>
              <a:buChar char="•"/>
            </a:pPr>
            <a:r>
              <a:rPr lang="en-US" b="0" dirty="0">
                <a:solidFill>
                  <a:schemeClr val="tx2"/>
                </a:solidFill>
              </a:rPr>
              <a:t>WRE Ranking Updates </a:t>
            </a:r>
          </a:p>
          <a:p>
            <a:pPr marL="342900" indent="-342900">
              <a:buFont typeface="Arial" panose="020B0604020202020204" pitchFamily="34" charset="0"/>
              <a:buChar char="•"/>
            </a:pPr>
            <a:r>
              <a:rPr lang="en-US" b="0" dirty="0">
                <a:solidFill>
                  <a:schemeClr val="tx2"/>
                </a:solidFill>
              </a:rPr>
              <a:t>Wetlands Restoration Conservation Guide (WRCG) Input and Review</a:t>
            </a:r>
          </a:p>
          <a:p>
            <a:pPr marL="342900" indent="-342900">
              <a:buFont typeface="Arial" panose="020B0604020202020204" pitchFamily="34" charset="0"/>
              <a:buChar char="•"/>
            </a:pPr>
            <a:r>
              <a:rPr lang="en-US" b="0" dirty="0">
                <a:solidFill>
                  <a:schemeClr val="tx2"/>
                </a:solidFill>
              </a:rPr>
              <a:t>WRE advertisement, outreach, success stories</a:t>
            </a:r>
          </a:p>
          <a:p>
            <a:pPr marL="342900" indent="-342900">
              <a:buFont typeface="Arial" panose="020B0604020202020204" pitchFamily="34" charset="0"/>
              <a:buChar char="•"/>
            </a:pPr>
            <a:endParaRPr lang="en-US" b="0" dirty="0">
              <a:solidFill>
                <a:schemeClr val="tx2"/>
              </a:solidFill>
            </a:endParaRPr>
          </a:p>
          <a:p>
            <a:r>
              <a:rPr lang="en-US" b="0" dirty="0"/>
              <a:t>Contact Cory Owens or Erin Kaczmarczyk for updates to OTAC Easement or WLFW sub-committee member updates</a:t>
            </a:r>
          </a:p>
          <a:p>
            <a:endParaRPr lang="en-US" b="0" dirty="0"/>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pic>
        <p:nvPicPr>
          <p:cNvPr id="6" name="Picture 5">
            <a:extLst>
              <a:ext uri="{FF2B5EF4-FFF2-40B4-BE49-F238E27FC236}">
                <a16:creationId xmlns:a16="http://schemas.microsoft.com/office/drawing/2014/main" id="{FFD572AE-EFA9-95F7-CE09-13061BF448BF}"/>
              </a:ext>
            </a:extLst>
          </p:cNvPr>
          <p:cNvPicPr>
            <a:picLocks noChangeAspect="1"/>
          </p:cNvPicPr>
          <p:nvPr/>
        </p:nvPicPr>
        <p:blipFill>
          <a:blip r:embed="rId4"/>
          <a:stretch>
            <a:fillRect/>
          </a:stretch>
        </p:blipFill>
        <p:spPr>
          <a:xfrm>
            <a:off x="4252521" y="4487800"/>
            <a:ext cx="2048161" cy="2086266"/>
          </a:xfrm>
          <a:prstGeom prst="rect">
            <a:avLst/>
          </a:prstGeom>
        </p:spPr>
      </p:pic>
      <p:pic>
        <p:nvPicPr>
          <p:cNvPr id="8" name="Picture 7">
            <a:extLst>
              <a:ext uri="{FF2B5EF4-FFF2-40B4-BE49-F238E27FC236}">
                <a16:creationId xmlns:a16="http://schemas.microsoft.com/office/drawing/2014/main" id="{DA14AECA-38C3-0BD9-F65E-0C3CBB79EBCB}"/>
              </a:ext>
            </a:extLst>
          </p:cNvPr>
          <p:cNvPicPr>
            <a:picLocks noChangeAspect="1"/>
          </p:cNvPicPr>
          <p:nvPr/>
        </p:nvPicPr>
        <p:blipFill>
          <a:blip r:embed="rId5"/>
          <a:stretch>
            <a:fillRect/>
          </a:stretch>
        </p:blipFill>
        <p:spPr>
          <a:xfrm>
            <a:off x="7520327" y="4581429"/>
            <a:ext cx="2076740" cy="1352739"/>
          </a:xfrm>
          <a:prstGeom prst="rect">
            <a:avLst/>
          </a:prstGeom>
        </p:spPr>
      </p:pic>
      <p:sp>
        <p:nvSpPr>
          <p:cNvPr id="9" name="Slide Number Placeholder 8">
            <a:extLst>
              <a:ext uri="{FF2B5EF4-FFF2-40B4-BE49-F238E27FC236}">
                <a16:creationId xmlns:a16="http://schemas.microsoft.com/office/drawing/2014/main" id="{7C9CF57B-6EA3-6BAC-9070-5AFC3BA2460A}"/>
              </a:ext>
            </a:extLst>
          </p:cNvPr>
          <p:cNvSpPr>
            <a:spLocks noGrp="1"/>
          </p:cNvSpPr>
          <p:nvPr>
            <p:ph type="sldNum" sz="quarter" idx="4"/>
          </p:nvPr>
        </p:nvSpPr>
        <p:spPr/>
        <p:txBody>
          <a:bodyPr/>
          <a:lstStyle/>
          <a:p>
            <a:fld id="{39FC9244-15B3-8F40-A6D8-795DD2FF1F30}" type="slidenum">
              <a:rPr lang="en-US" smtClean="0"/>
              <a:pPr/>
              <a:t>13</a:t>
            </a:fld>
            <a:endParaRPr lang="en-US" dirty="0"/>
          </a:p>
        </p:txBody>
      </p:sp>
    </p:spTree>
    <p:extLst>
      <p:ext uri="{BB962C8B-B14F-4D97-AF65-F5344CB8AC3E}">
        <p14:creationId xmlns:p14="http://schemas.microsoft.com/office/powerpoint/2010/main" val="178286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USDA Non-Discrimination Statement</a:t>
            </a:r>
          </a:p>
        </p:txBody>
      </p:sp>
      <p:sp>
        <p:nvSpPr>
          <p:cNvPr id="3" name="Content Placeholder 2"/>
          <p:cNvSpPr>
            <a:spLocks noGrp="1"/>
          </p:cNvSpPr>
          <p:nvPr>
            <p:ph idx="1"/>
          </p:nvPr>
        </p:nvSpPr>
        <p:spPr/>
        <p:txBody>
          <a:bodyPr>
            <a:normAutofit fontScale="70000" lnSpcReduction="20000"/>
          </a:bodyPr>
          <a:lstStyle/>
          <a:p>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p>
          <a:p>
            <a:endParaRPr lang="en-US" dirty="0"/>
          </a:p>
          <a:p>
            <a:r>
              <a:rPr lang="en-US" dirty="0"/>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endParaRPr lang="en-US" dirty="0"/>
          </a:p>
          <a:p>
            <a:r>
              <a:rPr lang="en-US" dirty="0"/>
              <a:t>To file a program discrimination complaint, complete the USDA Program Discrimination Complaint Form, AD-3027, found online at How to File a Program Discrimination Complaint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 </a:t>
            </a:r>
          </a:p>
          <a:p>
            <a:pPr>
              <a:lnSpc>
                <a:spcPct val="80000"/>
              </a:lnSpc>
            </a:pPr>
            <a:endParaRPr lang="en-US" sz="3200" i="1" dirty="0">
              <a:solidFill>
                <a:srgbClr val="FFFF99"/>
              </a:solidFill>
              <a:latin typeface="Arial" pitchFamily="34" charset="0"/>
            </a:endParaRPr>
          </a:p>
          <a:p>
            <a:endParaRPr lang="en-US" dirty="0"/>
          </a:p>
        </p:txBody>
      </p:sp>
      <p:pic>
        <p:nvPicPr>
          <p:cNvPr id="6" name="Picture Placeholder 5"/>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4" name="Slide Number Placeholder 3">
            <a:extLst>
              <a:ext uri="{FF2B5EF4-FFF2-40B4-BE49-F238E27FC236}">
                <a16:creationId xmlns:a16="http://schemas.microsoft.com/office/drawing/2014/main" id="{3266725F-9E38-4061-657B-F8DFBEC34920}"/>
              </a:ext>
            </a:extLst>
          </p:cNvPr>
          <p:cNvSpPr>
            <a:spLocks noGrp="1"/>
          </p:cNvSpPr>
          <p:nvPr>
            <p:ph type="sldNum" sz="quarter" idx="4"/>
          </p:nvPr>
        </p:nvSpPr>
        <p:spPr/>
        <p:txBody>
          <a:bodyPr/>
          <a:lstStyle/>
          <a:p>
            <a:fld id="{39FC9244-15B3-8F40-A6D8-795DD2FF1F30}" type="slidenum">
              <a:rPr lang="en-US" smtClean="0"/>
              <a:pPr/>
              <a:t>14</a:t>
            </a:fld>
            <a:endParaRPr lang="en-US" dirty="0"/>
          </a:p>
        </p:txBody>
      </p:sp>
    </p:spTree>
    <p:extLst>
      <p:ext uri="{BB962C8B-B14F-4D97-AF65-F5344CB8AC3E}">
        <p14:creationId xmlns:p14="http://schemas.microsoft.com/office/powerpoint/2010/main" val="246603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3E7A-9CCA-4711-8470-6CCE592DDC97}"/>
              </a:ext>
            </a:extLst>
          </p:cNvPr>
          <p:cNvSpPr>
            <a:spLocks noGrp="1"/>
          </p:cNvSpPr>
          <p:nvPr>
            <p:ph type="title"/>
          </p:nvPr>
        </p:nvSpPr>
        <p:spPr/>
        <p:txBody>
          <a:bodyPr/>
          <a:lstStyle/>
          <a:p>
            <a:r>
              <a:rPr lang="en-US" dirty="0"/>
              <a:t>Inflation Reduction Act (IRA)</a:t>
            </a:r>
          </a:p>
        </p:txBody>
      </p:sp>
      <p:sp>
        <p:nvSpPr>
          <p:cNvPr id="3" name="Content Placeholder 2">
            <a:extLst>
              <a:ext uri="{FF2B5EF4-FFF2-40B4-BE49-F238E27FC236}">
                <a16:creationId xmlns:a16="http://schemas.microsoft.com/office/drawing/2014/main" id="{2EAEBE1C-D64A-4F06-8910-D664DFFC2C5B}"/>
              </a:ext>
            </a:extLst>
          </p:cNvPr>
          <p:cNvSpPr>
            <a:spLocks noGrp="1"/>
          </p:cNvSpPr>
          <p:nvPr>
            <p:ph idx="1"/>
          </p:nvPr>
        </p:nvSpPr>
        <p:spPr>
          <a:xfrm>
            <a:off x="349086" y="1441938"/>
            <a:ext cx="10455037" cy="4923351"/>
          </a:xfrm>
        </p:spPr>
        <p:txBody>
          <a:bodyPr numCol="2">
            <a:normAutofit fontScale="77500" lnSpcReduction="20000"/>
          </a:bodyPr>
          <a:lstStyle/>
          <a:p>
            <a:pPr marL="342900" indent="-342900">
              <a:buFont typeface="Arial" panose="020B0604020202020204" pitchFamily="34" charset="0"/>
              <a:buChar char="•"/>
            </a:pPr>
            <a:r>
              <a:rPr lang="en-US" b="0" dirty="0"/>
              <a:t>No IRA funds will be disbursed after 9/30/2031</a:t>
            </a:r>
          </a:p>
          <a:p>
            <a:pPr marL="342900" indent="-342900">
              <a:buFont typeface="Arial" panose="020B0604020202020204" pitchFamily="34" charset="0"/>
              <a:buChar char="•"/>
            </a:pPr>
            <a:r>
              <a:rPr lang="en-US" sz="2100" b="0" dirty="0"/>
              <a:t>Provides $20 billion to support USDA’s conservation programs that yield climate-related benefits while building resilience in agricultural operations. </a:t>
            </a:r>
            <a:r>
              <a:rPr lang="en-US" sz="2100" b="0" i="1" dirty="0"/>
              <a:t>(For practices, enhancements and activities that improve soil carbon, reduce nitrogen losses, or reduce, capture, avoid, or sequester CO2, methane, or NOx emissions associated with ag. production)</a:t>
            </a:r>
          </a:p>
          <a:p>
            <a:pPr marL="1085850" lvl="1" indent="-342900">
              <a:buFont typeface="Wingdings" panose="05000000000000000000" pitchFamily="2" charset="2"/>
              <a:buChar char="Ø"/>
            </a:pPr>
            <a:endParaRPr lang="en-US" b="0" dirty="0">
              <a:solidFill>
                <a:srgbClr val="000000"/>
              </a:solidFill>
              <a:effectLst/>
              <a:latin typeface="Public Sans Web"/>
            </a:endParaRPr>
          </a:p>
          <a:p>
            <a:pPr marL="1085850" lvl="1" indent="-342900">
              <a:buFont typeface="Wingdings" panose="05000000000000000000" pitchFamily="2" charset="2"/>
              <a:buChar char="Ø"/>
            </a:pPr>
            <a:endParaRPr lang="en-US" dirty="0">
              <a:solidFill>
                <a:srgbClr val="000000"/>
              </a:solidFill>
              <a:latin typeface="Public Sans Web"/>
            </a:endParaRPr>
          </a:p>
          <a:p>
            <a:pPr marL="1085850" lvl="1" indent="-342900">
              <a:buFont typeface="Wingdings" panose="05000000000000000000" pitchFamily="2" charset="2"/>
              <a:buChar char="Ø"/>
            </a:pPr>
            <a:r>
              <a:rPr lang="en-US" b="0" dirty="0">
                <a:solidFill>
                  <a:srgbClr val="000000"/>
                </a:solidFill>
                <a:effectLst/>
                <a:latin typeface="Public Sans Web"/>
              </a:rPr>
              <a:t>$8.45 billion for the </a:t>
            </a:r>
            <a:r>
              <a:rPr lang="en-US" b="0" dirty="0">
                <a:solidFill>
                  <a:srgbClr val="19567B"/>
                </a:solidFill>
                <a:effectLst/>
                <a:latin typeface="Public Sans Web"/>
                <a:hlinkClick r:id="rId3" tooltip="Environmental Quality Incentives Program"/>
              </a:rPr>
              <a:t>Environmental </a:t>
            </a:r>
            <a:r>
              <a:rPr lang="en-US" b="0" i="0" dirty="0">
                <a:solidFill>
                  <a:srgbClr val="19567B"/>
                </a:solidFill>
                <a:effectLst/>
                <a:latin typeface="Public Sans Web"/>
                <a:hlinkClick r:id="rId3" tooltip="Environmental Quality Incentives Program"/>
              </a:rPr>
              <a:t>Quality Incentives Program</a:t>
            </a:r>
            <a:endParaRPr lang="en-US" b="0" i="0" dirty="0">
              <a:solidFill>
                <a:srgbClr val="19567B"/>
              </a:solidFill>
              <a:effectLst/>
              <a:latin typeface="Public Sans Web"/>
            </a:endParaRPr>
          </a:p>
          <a:p>
            <a:pPr marL="1485900" lvl="2" indent="-342900">
              <a:buFont typeface="Wingdings" panose="05000000000000000000" pitchFamily="2" charset="2"/>
              <a:buChar char="Ø"/>
            </a:pPr>
            <a:r>
              <a:rPr lang="en-US" b="0" i="0" dirty="0">
                <a:solidFill>
                  <a:srgbClr val="000000"/>
                </a:solidFill>
                <a:effectLst/>
                <a:latin typeface="Public Sans Web"/>
              </a:rPr>
              <a:t>FY23- $250 million</a:t>
            </a:r>
          </a:p>
          <a:p>
            <a:pPr marL="1485900" lvl="2" indent="-342900">
              <a:buFont typeface="Wingdings" panose="05000000000000000000" pitchFamily="2" charset="2"/>
              <a:buChar char="Ø"/>
            </a:pPr>
            <a:r>
              <a:rPr lang="en-US" dirty="0">
                <a:solidFill>
                  <a:srgbClr val="000000"/>
                </a:solidFill>
                <a:latin typeface="Public Sans Web"/>
              </a:rPr>
              <a:t>FY24- $1.75 billion</a:t>
            </a:r>
          </a:p>
          <a:p>
            <a:pPr marL="1485900" lvl="2" indent="-342900">
              <a:buFont typeface="Wingdings" panose="05000000000000000000" pitchFamily="2" charset="2"/>
              <a:buChar char="Ø"/>
            </a:pPr>
            <a:r>
              <a:rPr lang="en-US" b="0" i="0" dirty="0">
                <a:solidFill>
                  <a:srgbClr val="000000"/>
                </a:solidFill>
                <a:effectLst/>
                <a:latin typeface="Public Sans Web"/>
              </a:rPr>
              <a:t>FY25- $3.0 billion</a:t>
            </a:r>
          </a:p>
          <a:p>
            <a:pPr marL="1485900" lvl="2" indent="-342900">
              <a:buFont typeface="Wingdings" panose="05000000000000000000" pitchFamily="2" charset="2"/>
              <a:buChar char="Ø"/>
            </a:pPr>
            <a:r>
              <a:rPr lang="en-US" dirty="0">
                <a:solidFill>
                  <a:srgbClr val="000000"/>
                </a:solidFill>
                <a:latin typeface="Public Sans Web"/>
              </a:rPr>
              <a:t>FY26- $3.45 billion</a:t>
            </a:r>
            <a:endParaRPr lang="en-US" b="0" i="0" dirty="0">
              <a:solidFill>
                <a:srgbClr val="000000"/>
              </a:solidFill>
              <a:effectLst/>
              <a:latin typeface="Public Sans Web"/>
            </a:endParaRPr>
          </a:p>
          <a:p>
            <a:pPr marL="1085850" lvl="1" indent="-342900">
              <a:buFont typeface="Wingdings" panose="05000000000000000000" pitchFamily="2" charset="2"/>
              <a:buChar char="Ø"/>
            </a:pPr>
            <a:endParaRPr lang="en-US" dirty="0">
              <a:solidFill>
                <a:srgbClr val="000000"/>
              </a:solidFill>
              <a:latin typeface="Public Sans Web"/>
            </a:endParaRPr>
          </a:p>
          <a:p>
            <a:pPr marL="1085850" lvl="1" indent="-342900">
              <a:buFont typeface="Wingdings" panose="05000000000000000000" pitchFamily="2" charset="2"/>
              <a:buChar char="Ø"/>
            </a:pPr>
            <a:r>
              <a:rPr lang="en-US" dirty="0">
                <a:solidFill>
                  <a:srgbClr val="000000"/>
                </a:solidFill>
                <a:latin typeface="Public Sans Web"/>
              </a:rPr>
              <a:t>$3.25 billion for the </a:t>
            </a:r>
            <a:r>
              <a:rPr lang="en-US" dirty="0">
                <a:solidFill>
                  <a:srgbClr val="19567B"/>
                </a:solidFill>
                <a:latin typeface="Public Sans Web"/>
                <a:hlinkClick r:id="rId4" tooltip="Conservation Stewardship Program"/>
              </a:rPr>
              <a:t>Conservation Stewardship Program</a:t>
            </a:r>
            <a:endParaRPr lang="en-US" dirty="0">
              <a:solidFill>
                <a:srgbClr val="19567B"/>
              </a:solidFill>
              <a:latin typeface="Public Sans Web"/>
            </a:endParaRPr>
          </a:p>
          <a:p>
            <a:pPr marL="1485900" lvl="2" indent="-342900">
              <a:buFont typeface="Wingdings" panose="05000000000000000000" pitchFamily="2" charset="2"/>
              <a:buChar char="Ø"/>
            </a:pPr>
            <a:r>
              <a:rPr lang="en-US" b="0" i="0" dirty="0">
                <a:solidFill>
                  <a:srgbClr val="000000"/>
                </a:solidFill>
                <a:effectLst/>
                <a:latin typeface="Public Sans Web"/>
              </a:rPr>
              <a:t>FY23- $250 million</a:t>
            </a:r>
          </a:p>
          <a:p>
            <a:pPr marL="1485900" lvl="2" indent="-342900">
              <a:buFont typeface="Wingdings" panose="05000000000000000000" pitchFamily="2" charset="2"/>
              <a:buChar char="Ø"/>
            </a:pPr>
            <a:r>
              <a:rPr lang="en-US" dirty="0">
                <a:solidFill>
                  <a:srgbClr val="000000"/>
                </a:solidFill>
                <a:latin typeface="Public Sans Web"/>
              </a:rPr>
              <a:t>FY24- $500 million</a:t>
            </a:r>
          </a:p>
          <a:p>
            <a:pPr marL="1485900" lvl="2" indent="-342900">
              <a:buFont typeface="Wingdings" panose="05000000000000000000" pitchFamily="2" charset="2"/>
              <a:buChar char="Ø"/>
            </a:pPr>
            <a:r>
              <a:rPr lang="en-US" b="0" i="0" dirty="0">
                <a:solidFill>
                  <a:srgbClr val="000000"/>
                </a:solidFill>
                <a:effectLst/>
                <a:latin typeface="Public Sans Web"/>
              </a:rPr>
              <a:t>FY25- $1.0 billion</a:t>
            </a:r>
          </a:p>
          <a:p>
            <a:pPr marL="1485900" lvl="2" indent="-342900">
              <a:buFont typeface="Wingdings" panose="05000000000000000000" pitchFamily="2" charset="2"/>
              <a:buChar char="Ø"/>
            </a:pPr>
            <a:r>
              <a:rPr lang="en-US" dirty="0">
                <a:solidFill>
                  <a:srgbClr val="000000"/>
                </a:solidFill>
                <a:latin typeface="Public Sans Web"/>
              </a:rPr>
              <a:t>FY26- $1.5 billion</a:t>
            </a:r>
            <a:endParaRPr lang="en-US" b="0" i="0" dirty="0">
              <a:solidFill>
                <a:srgbClr val="000000"/>
              </a:solidFill>
              <a:effectLst/>
              <a:latin typeface="Public Sans Web"/>
            </a:endParaRPr>
          </a:p>
          <a:p>
            <a:pPr marL="1085850" lvl="1" indent="-342900">
              <a:buFont typeface="Wingdings" panose="05000000000000000000" pitchFamily="2" charset="2"/>
              <a:buChar char="Ø"/>
            </a:pPr>
            <a:endParaRPr lang="en-US" dirty="0">
              <a:solidFill>
                <a:srgbClr val="000000"/>
              </a:solidFill>
              <a:latin typeface="Public Sans Web"/>
            </a:endParaRPr>
          </a:p>
          <a:p>
            <a:pPr marL="1085850" lvl="1" indent="-342900">
              <a:buFont typeface="Wingdings" panose="05000000000000000000" pitchFamily="2" charset="2"/>
              <a:buChar char="Ø"/>
            </a:pPr>
            <a:endParaRPr lang="en-US" dirty="0">
              <a:solidFill>
                <a:srgbClr val="000000"/>
              </a:solidFill>
              <a:latin typeface="Public Sans Web"/>
            </a:endParaRPr>
          </a:p>
          <a:p>
            <a:pPr lvl="1" indent="0">
              <a:buNone/>
            </a:pPr>
            <a:r>
              <a:rPr lang="en-US" u="sng" dirty="0">
                <a:solidFill>
                  <a:srgbClr val="000000"/>
                </a:solidFill>
                <a:latin typeface="Public Sans Web"/>
                <a:hlinkClick r:id="rId5"/>
              </a:rPr>
              <a:t>IRA Law _ </a:t>
            </a:r>
            <a:r>
              <a:rPr lang="en-US" dirty="0">
                <a:solidFill>
                  <a:srgbClr val="000000"/>
                </a:solidFill>
                <a:latin typeface="Public Sans Web"/>
                <a:hlinkClick r:id="rId5"/>
              </a:rPr>
              <a:t>https://www.congress.gov/117/plaws/publ169/PLAW-117publ169.pdf</a:t>
            </a: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085850" lvl="1" indent="-342900">
              <a:buFont typeface="Wingdings" panose="05000000000000000000" pitchFamily="2" charset="2"/>
              <a:buChar char="Ø"/>
            </a:pPr>
            <a:r>
              <a:rPr lang="en-US" dirty="0">
                <a:solidFill>
                  <a:srgbClr val="000000"/>
                </a:solidFill>
                <a:latin typeface="Public Sans Web"/>
              </a:rPr>
              <a:t>$1.4 billion for the </a:t>
            </a:r>
            <a:r>
              <a:rPr lang="en-US" dirty="0">
                <a:solidFill>
                  <a:srgbClr val="19567B"/>
                </a:solidFill>
                <a:latin typeface="Public Sans Web"/>
                <a:hlinkClick r:id="rId6" tooltip="Agricultural Conservation Easement Program"/>
              </a:rPr>
              <a:t>Agricultural Conservation Easement Program</a:t>
            </a:r>
            <a:r>
              <a:rPr lang="en-US" dirty="0">
                <a:solidFill>
                  <a:srgbClr val="000000"/>
                </a:solidFill>
                <a:latin typeface="Public Sans Web"/>
              </a:rPr>
              <a:t>  (for easements or interests in land that will most reduce, capture, avoid, or sequester CO2, methane or NOx emissions associated with land eligible for the program)</a:t>
            </a:r>
          </a:p>
          <a:p>
            <a:pPr marL="1485900" lvl="2" indent="-342900">
              <a:buFont typeface="Wingdings" panose="05000000000000000000" pitchFamily="2" charset="2"/>
              <a:buChar char="Ø"/>
            </a:pPr>
            <a:r>
              <a:rPr lang="en-US" b="0" i="0" dirty="0">
                <a:solidFill>
                  <a:srgbClr val="000000"/>
                </a:solidFill>
                <a:effectLst/>
                <a:latin typeface="Public Sans Web"/>
              </a:rPr>
              <a:t>FY23- $100 million (EPD said most of this FY’s $ would be pushed to FY24)</a:t>
            </a:r>
          </a:p>
          <a:p>
            <a:pPr marL="1485900" lvl="2" indent="-342900">
              <a:buFont typeface="Wingdings" panose="05000000000000000000" pitchFamily="2" charset="2"/>
              <a:buChar char="Ø"/>
            </a:pPr>
            <a:r>
              <a:rPr lang="en-US" dirty="0">
                <a:solidFill>
                  <a:srgbClr val="000000"/>
                </a:solidFill>
                <a:latin typeface="Public Sans Web"/>
              </a:rPr>
              <a:t>FY24- $200 million </a:t>
            </a:r>
          </a:p>
          <a:p>
            <a:pPr marL="1485900" lvl="2" indent="-342900">
              <a:buFont typeface="Wingdings" panose="05000000000000000000" pitchFamily="2" charset="2"/>
              <a:buChar char="Ø"/>
            </a:pPr>
            <a:r>
              <a:rPr lang="en-US" b="0" i="0" dirty="0">
                <a:solidFill>
                  <a:srgbClr val="000000"/>
                </a:solidFill>
                <a:effectLst/>
                <a:latin typeface="Public Sans Web"/>
              </a:rPr>
              <a:t>FY25- $500 million</a:t>
            </a:r>
          </a:p>
          <a:p>
            <a:pPr marL="1485900" lvl="2" indent="-342900">
              <a:buFont typeface="Wingdings" panose="05000000000000000000" pitchFamily="2" charset="2"/>
              <a:buChar char="Ø"/>
            </a:pPr>
            <a:r>
              <a:rPr lang="en-US" dirty="0">
                <a:solidFill>
                  <a:srgbClr val="000000"/>
                </a:solidFill>
                <a:latin typeface="Public Sans Web"/>
              </a:rPr>
              <a:t>FY26- $600 million</a:t>
            </a:r>
          </a:p>
          <a:p>
            <a:pPr marL="1085850" lvl="1" indent="-342900">
              <a:buFont typeface="Wingdings" panose="05000000000000000000" pitchFamily="2" charset="2"/>
              <a:buChar char="Ø"/>
            </a:pPr>
            <a:endParaRPr lang="en-US" b="0" i="0" dirty="0">
              <a:solidFill>
                <a:srgbClr val="000000"/>
              </a:solidFill>
              <a:effectLst/>
              <a:latin typeface="Public Sans Web"/>
            </a:endParaRPr>
          </a:p>
          <a:p>
            <a:pPr marL="1085850" lvl="1" indent="-342900">
              <a:buFont typeface="Wingdings" panose="05000000000000000000" pitchFamily="2" charset="2"/>
              <a:buChar char="Ø"/>
            </a:pPr>
            <a:endParaRPr lang="en-US" b="0" i="0" dirty="0">
              <a:solidFill>
                <a:srgbClr val="000000"/>
              </a:solidFill>
              <a:effectLst/>
              <a:latin typeface="Public Sans Web"/>
            </a:endParaRPr>
          </a:p>
          <a:p>
            <a:pPr marL="1085850" lvl="1" indent="-342900">
              <a:buFont typeface="Wingdings" panose="05000000000000000000" pitchFamily="2" charset="2"/>
              <a:buChar char="Ø"/>
            </a:pPr>
            <a:r>
              <a:rPr lang="en-US" b="0" i="0" dirty="0">
                <a:solidFill>
                  <a:srgbClr val="000000"/>
                </a:solidFill>
                <a:effectLst/>
                <a:latin typeface="Public Sans Web"/>
              </a:rPr>
              <a:t>$4.95 billion for the </a:t>
            </a:r>
            <a:r>
              <a:rPr lang="en-US" b="0" i="0" dirty="0">
                <a:solidFill>
                  <a:srgbClr val="19567B"/>
                </a:solidFill>
                <a:effectLst/>
                <a:latin typeface="Public Sans Web"/>
                <a:hlinkClick r:id="rId7" tooltip="Regional Conservation Partnership Program"/>
              </a:rPr>
              <a:t>Regional Conservation Partnership Program</a:t>
            </a:r>
            <a:r>
              <a:rPr lang="en-US" b="0" i="0" dirty="0">
                <a:solidFill>
                  <a:srgbClr val="000000"/>
                </a:solidFill>
                <a:effectLst/>
                <a:latin typeface="Public Sans Web"/>
              </a:rPr>
              <a:t>  (shall prioritize partnership agreements that support the implementation of conservation projects that assist… )</a:t>
            </a:r>
          </a:p>
          <a:p>
            <a:pPr marL="1485900" lvl="2" indent="-342900">
              <a:buFont typeface="Wingdings" panose="05000000000000000000" pitchFamily="2" charset="2"/>
              <a:buChar char="Ø"/>
            </a:pPr>
            <a:r>
              <a:rPr lang="en-US" b="0" i="0" dirty="0">
                <a:solidFill>
                  <a:srgbClr val="000000"/>
                </a:solidFill>
                <a:effectLst/>
                <a:latin typeface="Public Sans Web"/>
              </a:rPr>
              <a:t>FY23- $250 million</a:t>
            </a:r>
          </a:p>
          <a:p>
            <a:pPr marL="1485900" lvl="2" indent="-342900">
              <a:buFont typeface="Wingdings" panose="05000000000000000000" pitchFamily="2" charset="2"/>
              <a:buChar char="Ø"/>
            </a:pPr>
            <a:r>
              <a:rPr lang="en-US" dirty="0">
                <a:solidFill>
                  <a:srgbClr val="000000"/>
                </a:solidFill>
                <a:latin typeface="Public Sans Web"/>
              </a:rPr>
              <a:t>FY24- $800 million</a:t>
            </a:r>
          </a:p>
          <a:p>
            <a:pPr marL="1485900" lvl="2" indent="-342900">
              <a:buFont typeface="Wingdings" panose="05000000000000000000" pitchFamily="2" charset="2"/>
              <a:buChar char="Ø"/>
            </a:pPr>
            <a:r>
              <a:rPr lang="en-US" b="0" i="0" dirty="0">
                <a:solidFill>
                  <a:srgbClr val="000000"/>
                </a:solidFill>
                <a:effectLst/>
                <a:latin typeface="Public Sans Web"/>
              </a:rPr>
              <a:t>FY25- $1.5 billion</a:t>
            </a:r>
          </a:p>
          <a:p>
            <a:pPr marL="1485900" lvl="2" indent="-342900">
              <a:buFont typeface="Wingdings" panose="05000000000000000000" pitchFamily="2" charset="2"/>
              <a:buChar char="Ø"/>
            </a:pPr>
            <a:r>
              <a:rPr lang="en-US" b="0" i="0" dirty="0">
                <a:solidFill>
                  <a:srgbClr val="000000"/>
                </a:solidFill>
                <a:effectLst/>
                <a:latin typeface="Public Sans Web"/>
              </a:rPr>
              <a:t>FY26- $2.4 billion</a:t>
            </a:r>
          </a:p>
          <a:p>
            <a:pPr marL="1085850" lvl="1" indent="-342900">
              <a:buFont typeface="Wingdings" panose="05000000000000000000" pitchFamily="2" charset="2"/>
              <a:buChar char="Ø"/>
            </a:pPr>
            <a:endParaRPr lang="en-US" b="0" i="0" dirty="0">
              <a:solidFill>
                <a:srgbClr val="000000"/>
              </a:solidFill>
              <a:effectLst/>
              <a:latin typeface="Public Sans Web"/>
            </a:endParaRPr>
          </a:p>
          <a:p>
            <a:pPr marL="1085850" lvl="1" indent="-342900">
              <a:buFont typeface="Wingdings" panose="05000000000000000000" pitchFamily="2" charset="2"/>
              <a:buChar char="Ø"/>
            </a:pPr>
            <a:r>
              <a:rPr lang="en-US" b="0" i="0" dirty="0">
                <a:solidFill>
                  <a:srgbClr val="000000"/>
                </a:solidFill>
                <a:effectLst/>
                <a:latin typeface="Public Sans Web"/>
              </a:rPr>
              <a:t>$1 billion for conservation technical assistance</a:t>
            </a:r>
          </a:p>
          <a:p>
            <a:pPr marL="1085850" lvl="1" indent="-342900">
              <a:buFont typeface="Wingdings" panose="05000000000000000000" pitchFamily="2" charset="2"/>
              <a:buChar char="Ø"/>
            </a:pPr>
            <a:endParaRPr lang="en-US" b="0" i="0" dirty="0">
              <a:solidFill>
                <a:srgbClr val="000000"/>
              </a:solidFill>
              <a:effectLst/>
              <a:latin typeface="Public Sans Web"/>
            </a:endParaRPr>
          </a:p>
          <a:p>
            <a:pPr marL="1085850" lvl="1" indent="-342900">
              <a:buFont typeface="Wingdings" panose="05000000000000000000" pitchFamily="2" charset="2"/>
              <a:buChar char="Ø"/>
            </a:pPr>
            <a:r>
              <a:rPr lang="en-US" b="0" i="0" dirty="0">
                <a:solidFill>
                  <a:srgbClr val="000000"/>
                </a:solidFill>
                <a:effectLst/>
                <a:latin typeface="Public Sans Web"/>
              </a:rPr>
              <a:t>$300 million to measure, evaluate, quantify carbon </a:t>
            </a:r>
            <a:endParaRPr lang="en-US" dirty="0">
              <a:solidFill>
                <a:srgbClr val="000000"/>
              </a:solidFill>
              <a:latin typeface="Public Sans Web"/>
            </a:endParaRPr>
          </a:p>
          <a:p>
            <a:pPr lvl="1" indent="0">
              <a:buNone/>
            </a:pPr>
            <a:r>
              <a:rPr lang="en-US" b="0" i="0" dirty="0">
                <a:solidFill>
                  <a:srgbClr val="000000"/>
                </a:solidFill>
                <a:effectLst/>
                <a:latin typeface="Public Sans Web"/>
              </a:rPr>
              <a:t>          sequestration and greenhouse gas emission reductions from              	     conservation investments</a:t>
            </a:r>
          </a:p>
        </p:txBody>
      </p:sp>
      <p:sp>
        <p:nvSpPr>
          <p:cNvPr id="5" name="Slide Number Placeholder 4">
            <a:extLst>
              <a:ext uri="{FF2B5EF4-FFF2-40B4-BE49-F238E27FC236}">
                <a16:creationId xmlns:a16="http://schemas.microsoft.com/office/drawing/2014/main" id="{20E909A4-CD08-451C-88FC-A835E0CAC1A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C9244-15B3-8F40-A6D8-795DD2FF1F30}"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88072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3E7A-9CCA-4711-8470-6CCE592DDC97}"/>
              </a:ext>
            </a:extLst>
          </p:cNvPr>
          <p:cNvSpPr>
            <a:spLocks noGrp="1"/>
          </p:cNvSpPr>
          <p:nvPr>
            <p:ph type="title"/>
          </p:nvPr>
        </p:nvSpPr>
        <p:spPr/>
        <p:txBody>
          <a:bodyPr/>
          <a:lstStyle/>
          <a:p>
            <a:r>
              <a:rPr lang="en-US" dirty="0"/>
              <a:t>Oregon-Inflation Reduction Act (IRA) Forecast</a:t>
            </a:r>
          </a:p>
        </p:txBody>
      </p:sp>
      <p:sp>
        <p:nvSpPr>
          <p:cNvPr id="3" name="Content Placeholder 2">
            <a:extLst>
              <a:ext uri="{FF2B5EF4-FFF2-40B4-BE49-F238E27FC236}">
                <a16:creationId xmlns:a16="http://schemas.microsoft.com/office/drawing/2014/main" id="{2EAEBE1C-D64A-4F06-8910-D664DFFC2C5B}"/>
              </a:ext>
            </a:extLst>
          </p:cNvPr>
          <p:cNvSpPr>
            <a:spLocks noGrp="1"/>
          </p:cNvSpPr>
          <p:nvPr>
            <p:ph idx="1"/>
          </p:nvPr>
        </p:nvSpPr>
        <p:spPr>
          <a:xfrm>
            <a:off x="349086" y="1441938"/>
            <a:ext cx="10455037" cy="4923351"/>
          </a:xfrm>
        </p:spPr>
        <p:txBody>
          <a:bodyPr numCol="2">
            <a:normAutofit fontScale="92500" lnSpcReduction="20000"/>
          </a:bodyPr>
          <a:lstStyle/>
          <a:p>
            <a:pPr marL="342900" indent="-342900">
              <a:buFont typeface="Arial" panose="020B0604020202020204" pitchFamily="34" charset="0"/>
              <a:buChar char="•"/>
            </a:pPr>
            <a:r>
              <a:rPr lang="en-US" sz="2100" b="0" i="1" dirty="0"/>
              <a:t>IRA funding is in addition to OR’s regular FB funding </a:t>
            </a:r>
          </a:p>
          <a:p>
            <a:pPr marL="342900" indent="-342900">
              <a:buFont typeface="Arial" panose="020B0604020202020204" pitchFamily="34" charset="0"/>
              <a:buChar char="•"/>
            </a:pPr>
            <a:r>
              <a:rPr lang="en-US" sz="2100" b="0" i="1" dirty="0"/>
              <a:t>Financial Assistance funds dispersed to states FY23-FY26</a:t>
            </a:r>
          </a:p>
          <a:p>
            <a:pPr marL="1085850" lvl="1" indent="-342900">
              <a:buFont typeface="Arial" panose="020B0604020202020204" pitchFamily="34" charset="0"/>
              <a:buChar char="•"/>
            </a:pPr>
            <a:r>
              <a:rPr lang="en-US" sz="1700" i="1" dirty="0"/>
              <a:t>Funds will be expended by 9/30/2031</a:t>
            </a:r>
            <a:endParaRPr lang="en-US" sz="1700" b="0" i="1" dirty="0"/>
          </a:p>
          <a:p>
            <a:pPr lvl="1" indent="0">
              <a:buNone/>
            </a:pPr>
            <a:endParaRPr lang="en-US" sz="1700" b="0" i="1" dirty="0"/>
          </a:p>
          <a:p>
            <a:pPr marL="1085850" lvl="1" indent="-342900">
              <a:buFont typeface="Wingdings" panose="05000000000000000000" pitchFamily="2" charset="2"/>
              <a:buChar char="Ø"/>
            </a:pPr>
            <a:endParaRPr lang="en-US" b="0" dirty="0">
              <a:solidFill>
                <a:srgbClr val="000000"/>
              </a:solidFill>
              <a:effectLst/>
              <a:latin typeface="Public Sans Web"/>
            </a:endParaRPr>
          </a:p>
          <a:p>
            <a:pPr marL="1085850" lvl="1" indent="-342900">
              <a:buFont typeface="Wingdings" panose="05000000000000000000" pitchFamily="2" charset="2"/>
              <a:buChar char="Ø"/>
            </a:pPr>
            <a:endParaRPr lang="en-US" dirty="0">
              <a:solidFill>
                <a:srgbClr val="000000"/>
              </a:solidFill>
              <a:latin typeface="Public Sans Web"/>
            </a:endParaRPr>
          </a:p>
          <a:p>
            <a:pPr marL="1085850" lvl="1" indent="-342900">
              <a:buFont typeface="Wingdings" panose="05000000000000000000" pitchFamily="2" charset="2"/>
              <a:buChar char="Ø"/>
            </a:pPr>
            <a:r>
              <a:rPr lang="en-US" b="0" dirty="0">
                <a:solidFill>
                  <a:srgbClr val="19567B"/>
                </a:solidFill>
                <a:effectLst/>
                <a:latin typeface="Public Sans Web"/>
                <a:hlinkClick r:id="rId3" tooltip="Environmental Quality Incentives Program"/>
              </a:rPr>
              <a:t>Environmental </a:t>
            </a:r>
            <a:r>
              <a:rPr lang="en-US" b="0" i="0" dirty="0">
                <a:solidFill>
                  <a:srgbClr val="19567B"/>
                </a:solidFill>
                <a:effectLst/>
                <a:latin typeface="Public Sans Web"/>
                <a:hlinkClick r:id="rId3" tooltip="Environmental Quality Incentives Program"/>
              </a:rPr>
              <a:t>Quality Incentives Program</a:t>
            </a:r>
            <a:r>
              <a:rPr lang="en-US" b="0" i="0" dirty="0">
                <a:solidFill>
                  <a:srgbClr val="19567B"/>
                </a:solidFill>
                <a:effectLst/>
                <a:latin typeface="Public Sans Web"/>
              </a:rPr>
              <a:t>- </a:t>
            </a:r>
            <a:r>
              <a:rPr lang="en-US" sz="1500" dirty="0">
                <a:solidFill>
                  <a:srgbClr val="19567B"/>
                </a:solidFill>
                <a:latin typeface="Public Sans Web"/>
              </a:rPr>
              <a:t>Financial Assistance</a:t>
            </a:r>
          </a:p>
          <a:p>
            <a:pPr marL="1485900" lvl="2" indent="-342900">
              <a:buFont typeface="Wingdings" panose="05000000000000000000" pitchFamily="2" charset="2"/>
              <a:buChar char="Ø"/>
            </a:pPr>
            <a:r>
              <a:rPr lang="en-US" b="0" i="0" dirty="0">
                <a:solidFill>
                  <a:srgbClr val="000000"/>
                </a:solidFill>
                <a:effectLst/>
                <a:latin typeface="Public Sans Web"/>
              </a:rPr>
              <a:t>FY23- $2.1 million</a:t>
            </a:r>
          </a:p>
          <a:p>
            <a:pPr marL="1485900" lvl="2" indent="-342900">
              <a:buFont typeface="Wingdings" panose="05000000000000000000" pitchFamily="2" charset="2"/>
              <a:buChar char="Ø"/>
            </a:pPr>
            <a:r>
              <a:rPr lang="en-US" dirty="0">
                <a:solidFill>
                  <a:srgbClr val="000000"/>
                </a:solidFill>
                <a:latin typeface="Public Sans Web"/>
              </a:rPr>
              <a:t>FY24- $13  million</a:t>
            </a:r>
          </a:p>
          <a:p>
            <a:pPr marL="1485900" lvl="2" indent="-342900">
              <a:buFont typeface="Wingdings" panose="05000000000000000000" pitchFamily="2" charset="2"/>
              <a:buChar char="Ø"/>
            </a:pPr>
            <a:r>
              <a:rPr lang="en-US" b="0" i="0" dirty="0">
                <a:solidFill>
                  <a:srgbClr val="000000"/>
                </a:solidFill>
                <a:effectLst/>
                <a:latin typeface="Public Sans Web"/>
              </a:rPr>
              <a:t>FY25- $23  </a:t>
            </a:r>
            <a:r>
              <a:rPr lang="en-US" dirty="0">
                <a:solidFill>
                  <a:srgbClr val="000000"/>
                </a:solidFill>
                <a:latin typeface="Public Sans Web"/>
              </a:rPr>
              <a:t>m</a:t>
            </a:r>
            <a:r>
              <a:rPr lang="en-US" b="0" i="0" dirty="0">
                <a:solidFill>
                  <a:srgbClr val="000000"/>
                </a:solidFill>
                <a:effectLst/>
                <a:latin typeface="Public Sans Web"/>
              </a:rPr>
              <a:t>illion</a:t>
            </a:r>
          </a:p>
          <a:p>
            <a:pPr marL="1485900" lvl="2" indent="-342900">
              <a:buFont typeface="Wingdings" panose="05000000000000000000" pitchFamily="2" charset="2"/>
              <a:buChar char="Ø"/>
            </a:pPr>
            <a:r>
              <a:rPr lang="en-US" dirty="0">
                <a:solidFill>
                  <a:srgbClr val="000000"/>
                </a:solidFill>
                <a:latin typeface="Public Sans Web"/>
              </a:rPr>
              <a:t>FY26- $26 million</a:t>
            </a:r>
            <a:endParaRPr lang="en-US" b="0" i="0" dirty="0">
              <a:solidFill>
                <a:srgbClr val="000000"/>
              </a:solidFill>
              <a:effectLst/>
              <a:latin typeface="Public Sans Web"/>
            </a:endParaRPr>
          </a:p>
          <a:p>
            <a:pPr marL="1085850" lvl="1" indent="-342900">
              <a:buFont typeface="Wingdings" panose="05000000000000000000" pitchFamily="2" charset="2"/>
              <a:buChar char="Ø"/>
            </a:pPr>
            <a:endParaRPr lang="en-US" dirty="0">
              <a:solidFill>
                <a:srgbClr val="000000"/>
              </a:solidFill>
              <a:latin typeface="Public Sans Web"/>
            </a:endParaRPr>
          </a:p>
          <a:p>
            <a:pPr marL="1085850" lvl="1" indent="-342900">
              <a:buFont typeface="Wingdings" panose="05000000000000000000" pitchFamily="2" charset="2"/>
              <a:buChar char="Ø"/>
            </a:pPr>
            <a:r>
              <a:rPr lang="en-US" dirty="0">
                <a:solidFill>
                  <a:srgbClr val="19567B"/>
                </a:solidFill>
                <a:latin typeface="Public Sans Web"/>
                <a:hlinkClick r:id="rId4" tooltip="Conservation Stewardship Program"/>
              </a:rPr>
              <a:t>Conservation Stewardship Program</a:t>
            </a:r>
            <a:r>
              <a:rPr lang="en-US" dirty="0">
                <a:solidFill>
                  <a:srgbClr val="19567B"/>
                </a:solidFill>
                <a:latin typeface="Public Sans Web"/>
              </a:rPr>
              <a:t>- Financial Assistance</a:t>
            </a:r>
          </a:p>
          <a:p>
            <a:pPr marL="1485900" lvl="2" indent="-342900">
              <a:buFont typeface="Wingdings" panose="05000000000000000000" pitchFamily="2" charset="2"/>
              <a:buChar char="Ø"/>
            </a:pPr>
            <a:r>
              <a:rPr lang="en-US" b="0" i="0" dirty="0">
                <a:solidFill>
                  <a:srgbClr val="000000"/>
                </a:solidFill>
                <a:effectLst/>
                <a:latin typeface="Public Sans Web"/>
              </a:rPr>
              <a:t>FY23- $</a:t>
            </a:r>
            <a:r>
              <a:rPr lang="en-US" dirty="0">
                <a:solidFill>
                  <a:srgbClr val="000000"/>
                </a:solidFill>
                <a:latin typeface="Public Sans Web"/>
              </a:rPr>
              <a:t>4.8</a:t>
            </a:r>
            <a:r>
              <a:rPr lang="en-US" b="0" i="0" dirty="0">
                <a:solidFill>
                  <a:srgbClr val="000000"/>
                </a:solidFill>
                <a:effectLst/>
                <a:latin typeface="Public Sans Web"/>
              </a:rPr>
              <a:t> million</a:t>
            </a:r>
          </a:p>
          <a:p>
            <a:pPr marL="1485900" lvl="2" indent="-342900">
              <a:buFont typeface="Wingdings" panose="05000000000000000000" pitchFamily="2" charset="2"/>
              <a:buChar char="Ø"/>
            </a:pPr>
            <a:r>
              <a:rPr lang="en-US" dirty="0">
                <a:solidFill>
                  <a:srgbClr val="000000"/>
                </a:solidFill>
                <a:latin typeface="Public Sans Web"/>
              </a:rPr>
              <a:t>FY24- $7.5 million</a:t>
            </a:r>
          </a:p>
          <a:p>
            <a:pPr marL="1485900" lvl="2" indent="-342900">
              <a:buFont typeface="Wingdings" panose="05000000000000000000" pitchFamily="2" charset="2"/>
              <a:buChar char="Ø"/>
            </a:pPr>
            <a:r>
              <a:rPr lang="en-US" b="0" i="0" dirty="0">
                <a:solidFill>
                  <a:srgbClr val="000000"/>
                </a:solidFill>
                <a:effectLst/>
                <a:latin typeface="Public Sans Web"/>
              </a:rPr>
              <a:t>FY25- $15.2 </a:t>
            </a:r>
            <a:r>
              <a:rPr lang="en-US" dirty="0">
                <a:solidFill>
                  <a:srgbClr val="000000"/>
                </a:solidFill>
                <a:latin typeface="Public Sans Web"/>
              </a:rPr>
              <a:t>m</a:t>
            </a:r>
            <a:r>
              <a:rPr lang="en-US" b="0" i="0" dirty="0">
                <a:solidFill>
                  <a:srgbClr val="000000"/>
                </a:solidFill>
                <a:effectLst/>
                <a:latin typeface="Public Sans Web"/>
              </a:rPr>
              <a:t>illion</a:t>
            </a:r>
          </a:p>
          <a:p>
            <a:pPr marL="1485900" lvl="2" indent="-342900">
              <a:buFont typeface="Wingdings" panose="05000000000000000000" pitchFamily="2" charset="2"/>
              <a:buChar char="Ø"/>
            </a:pPr>
            <a:r>
              <a:rPr lang="en-US" dirty="0">
                <a:solidFill>
                  <a:srgbClr val="000000"/>
                </a:solidFill>
                <a:latin typeface="Public Sans Web"/>
              </a:rPr>
              <a:t>FY26- $23 million</a:t>
            </a:r>
            <a:endParaRPr lang="en-US" b="0" i="0" dirty="0">
              <a:solidFill>
                <a:srgbClr val="000000"/>
              </a:solidFill>
              <a:effectLst/>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485900" lvl="2" indent="-342900">
              <a:buFont typeface="Wingdings" panose="05000000000000000000" pitchFamily="2" charset="2"/>
              <a:buChar char="Ø"/>
            </a:pPr>
            <a:endParaRPr lang="en-US" dirty="0">
              <a:solidFill>
                <a:srgbClr val="000000"/>
              </a:solidFill>
              <a:latin typeface="Public Sans Web"/>
            </a:endParaRPr>
          </a:p>
          <a:p>
            <a:pPr marL="1085850" lvl="1" indent="-342900">
              <a:buFont typeface="Wingdings" panose="05000000000000000000" pitchFamily="2" charset="2"/>
              <a:buChar char="Ø"/>
            </a:pPr>
            <a:r>
              <a:rPr lang="en-US" dirty="0">
                <a:solidFill>
                  <a:srgbClr val="19567B"/>
                </a:solidFill>
                <a:latin typeface="Public Sans Web"/>
                <a:hlinkClick r:id="rId5" tooltip="Agricultural Conservation Easement Program"/>
              </a:rPr>
              <a:t>Agricultural Conservation Easement Program</a:t>
            </a:r>
            <a:r>
              <a:rPr lang="en-US" dirty="0">
                <a:solidFill>
                  <a:srgbClr val="000000"/>
                </a:solidFill>
                <a:latin typeface="Public Sans Web"/>
              </a:rPr>
              <a:t>  (for easements or interests in land that will most reduce, capture, avoid, or sequester CO2, methane or NOx emissions associated with land eligible for the program)</a:t>
            </a:r>
          </a:p>
          <a:p>
            <a:pPr marL="1485900" lvl="2" indent="-342900">
              <a:buFont typeface="Wingdings" panose="05000000000000000000" pitchFamily="2" charset="2"/>
              <a:buChar char="Ø"/>
            </a:pPr>
            <a:r>
              <a:rPr lang="en-US" b="0" i="0" dirty="0">
                <a:solidFill>
                  <a:srgbClr val="000000"/>
                </a:solidFill>
                <a:effectLst/>
                <a:latin typeface="Public Sans Web"/>
              </a:rPr>
              <a:t>FY23- $0</a:t>
            </a:r>
          </a:p>
          <a:p>
            <a:pPr marL="1485900" lvl="2" indent="-342900">
              <a:buFont typeface="Wingdings" panose="05000000000000000000" pitchFamily="2" charset="2"/>
              <a:buChar char="Ø"/>
            </a:pPr>
            <a:r>
              <a:rPr lang="en-US" dirty="0">
                <a:solidFill>
                  <a:srgbClr val="000000"/>
                </a:solidFill>
                <a:latin typeface="Public Sans Web"/>
              </a:rPr>
              <a:t>FY24- $0</a:t>
            </a:r>
          </a:p>
          <a:p>
            <a:pPr marL="1485900" lvl="2" indent="-342900">
              <a:buFont typeface="Wingdings" panose="05000000000000000000" pitchFamily="2" charset="2"/>
              <a:buChar char="Ø"/>
            </a:pPr>
            <a:r>
              <a:rPr lang="en-US" b="0" i="0" dirty="0">
                <a:solidFill>
                  <a:srgbClr val="000000"/>
                </a:solidFill>
                <a:effectLst/>
                <a:latin typeface="Public Sans Web"/>
              </a:rPr>
              <a:t>FY25- $6.7 million</a:t>
            </a:r>
          </a:p>
          <a:p>
            <a:pPr marL="1485900" lvl="2" indent="-342900">
              <a:buFont typeface="Wingdings" panose="05000000000000000000" pitchFamily="2" charset="2"/>
              <a:buChar char="Ø"/>
            </a:pPr>
            <a:r>
              <a:rPr lang="en-US" dirty="0">
                <a:solidFill>
                  <a:srgbClr val="000000"/>
                </a:solidFill>
                <a:latin typeface="Public Sans Web"/>
              </a:rPr>
              <a:t>FY26- $8 million</a:t>
            </a:r>
          </a:p>
          <a:p>
            <a:pPr marL="1085850" lvl="1" indent="-342900">
              <a:buFont typeface="Wingdings" panose="05000000000000000000" pitchFamily="2" charset="2"/>
              <a:buChar char="Ø"/>
            </a:pPr>
            <a:endParaRPr lang="en-US" b="0" i="0" dirty="0">
              <a:solidFill>
                <a:srgbClr val="000000"/>
              </a:solidFill>
              <a:effectLst/>
              <a:latin typeface="Public Sans Web"/>
            </a:endParaRPr>
          </a:p>
          <a:p>
            <a:pPr marL="1085850" lvl="1" indent="-342900">
              <a:buFont typeface="Wingdings" panose="05000000000000000000" pitchFamily="2" charset="2"/>
              <a:buChar char="Ø"/>
            </a:pPr>
            <a:endParaRPr lang="en-US" b="0" i="0" dirty="0">
              <a:solidFill>
                <a:srgbClr val="000000"/>
              </a:solidFill>
              <a:effectLst/>
              <a:latin typeface="Public Sans Web"/>
            </a:endParaRPr>
          </a:p>
        </p:txBody>
      </p:sp>
      <p:sp>
        <p:nvSpPr>
          <p:cNvPr id="5" name="Slide Number Placeholder 4">
            <a:extLst>
              <a:ext uri="{FF2B5EF4-FFF2-40B4-BE49-F238E27FC236}">
                <a16:creationId xmlns:a16="http://schemas.microsoft.com/office/drawing/2014/main" id="{20E909A4-CD08-451C-88FC-A835E0CAC1A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C9244-15B3-8F40-A6D8-795DD2FF1F30}"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92261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6DBC-57EC-44DF-A725-B9B7BC54669B}"/>
              </a:ext>
            </a:extLst>
          </p:cNvPr>
          <p:cNvSpPr>
            <a:spLocks noGrp="1"/>
          </p:cNvSpPr>
          <p:nvPr>
            <p:ph type="title"/>
          </p:nvPr>
        </p:nvSpPr>
        <p:spPr>
          <a:xfrm>
            <a:off x="349087" y="793263"/>
            <a:ext cx="11676183" cy="806938"/>
          </a:xfrm>
        </p:spPr>
        <p:txBody>
          <a:bodyPr>
            <a:normAutofit fontScale="90000"/>
          </a:bodyPr>
          <a:lstStyle/>
          <a:p>
            <a:r>
              <a:rPr lang="en-US" dirty="0"/>
              <a:t>IRA uses Climate- Smart Agriculture and Forestry (CSAF) Mitigation Activities </a:t>
            </a:r>
          </a:p>
        </p:txBody>
      </p:sp>
      <p:sp>
        <p:nvSpPr>
          <p:cNvPr id="3" name="Content Placeholder 2">
            <a:extLst>
              <a:ext uri="{FF2B5EF4-FFF2-40B4-BE49-F238E27FC236}">
                <a16:creationId xmlns:a16="http://schemas.microsoft.com/office/drawing/2014/main" id="{FA37754F-33A5-4628-B93F-3D1A7ECD3C75}"/>
              </a:ext>
            </a:extLst>
          </p:cNvPr>
          <p:cNvSpPr>
            <a:spLocks noGrp="1"/>
          </p:cNvSpPr>
          <p:nvPr>
            <p:ph idx="1"/>
          </p:nvPr>
        </p:nvSpPr>
        <p:spPr>
          <a:xfrm>
            <a:off x="349087" y="1741488"/>
            <a:ext cx="10384016" cy="4525963"/>
          </a:xfrm>
        </p:spPr>
        <p:txBody>
          <a:bodyPr>
            <a:normAutofit/>
          </a:bodyPr>
          <a:lstStyle/>
          <a:p>
            <a:r>
              <a:rPr lang="en-US" dirty="0"/>
              <a:t>NRCS climate-smart agriculture and forestry mitigation practices are divided into mitigation categories and delivered through NRCS programs such as EQIP and CSP</a:t>
            </a:r>
          </a:p>
          <a:p>
            <a:pPr marL="1085850" lvl="1" indent="-342900">
              <a:buFont typeface="Wingdings" panose="05000000000000000000" pitchFamily="2" charset="2"/>
              <a:buChar char="Ø"/>
            </a:pPr>
            <a:r>
              <a:rPr lang="en-US" b="1" i="0" dirty="0">
                <a:solidFill>
                  <a:srgbClr val="000000"/>
                </a:solidFill>
                <a:effectLst/>
                <a:latin typeface="Public Sans Web"/>
              </a:rPr>
              <a:t>Soil Health</a:t>
            </a:r>
            <a:r>
              <a:rPr lang="en-US" b="0" i="0" dirty="0">
                <a:solidFill>
                  <a:srgbClr val="000000"/>
                </a:solidFill>
                <a:effectLst/>
                <a:latin typeface="Public Sans Web"/>
              </a:rPr>
              <a:t> – Reducing emissions and enhancing soil carbon sequestration.</a:t>
            </a:r>
          </a:p>
          <a:p>
            <a:pPr marL="1085850" lvl="1" indent="-342900">
              <a:buFont typeface="Wingdings" panose="05000000000000000000" pitchFamily="2" charset="2"/>
              <a:buChar char="Ø"/>
            </a:pPr>
            <a:r>
              <a:rPr lang="en-US" b="1" i="0" dirty="0">
                <a:solidFill>
                  <a:srgbClr val="000000"/>
                </a:solidFill>
                <a:effectLst/>
                <a:latin typeface="Public Sans Web"/>
              </a:rPr>
              <a:t>Nitrogen Management</a:t>
            </a:r>
            <a:r>
              <a:rPr lang="en-US" b="0" i="0" dirty="0">
                <a:solidFill>
                  <a:srgbClr val="000000"/>
                </a:solidFill>
                <a:effectLst/>
                <a:latin typeface="Public Sans Web"/>
              </a:rPr>
              <a:t> – Implementing the 4Rs of nitrogen management and reducing nitrous oxide, a potent greenhouse gas. The 4Rs are Right Source, Right Rate, Right Time and Right Place.</a:t>
            </a:r>
          </a:p>
          <a:p>
            <a:pPr marL="1085850" lvl="1" indent="-342900">
              <a:buFont typeface="Wingdings" panose="05000000000000000000" pitchFamily="2" charset="2"/>
              <a:buChar char="Ø"/>
            </a:pPr>
            <a:r>
              <a:rPr lang="en-US" b="1" i="0" dirty="0">
                <a:solidFill>
                  <a:srgbClr val="000000"/>
                </a:solidFill>
                <a:effectLst/>
                <a:latin typeface="Public Sans Web"/>
              </a:rPr>
              <a:t>Livestock Waste Management</a:t>
            </a:r>
            <a:r>
              <a:rPr lang="en-US" b="0" i="0" dirty="0">
                <a:solidFill>
                  <a:srgbClr val="000000"/>
                </a:solidFill>
                <a:effectLst/>
                <a:latin typeface="Public Sans Web"/>
              </a:rPr>
              <a:t> – Reducing potent methane emissions from manure.</a:t>
            </a:r>
          </a:p>
          <a:p>
            <a:pPr marL="1085850" lvl="1" indent="-342900">
              <a:buFont typeface="Wingdings" panose="05000000000000000000" pitchFamily="2" charset="2"/>
              <a:buChar char="Ø"/>
            </a:pPr>
            <a:r>
              <a:rPr lang="en-US" b="1" i="0" dirty="0">
                <a:solidFill>
                  <a:srgbClr val="000000"/>
                </a:solidFill>
                <a:effectLst/>
                <a:latin typeface="Public Sans Web"/>
              </a:rPr>
              <a:t>Grazing Land Management</a:t>
            </a:r>
            <a:r>
              <a:rPr lang="en-US" b="0" i="0" dirty="0">
                <a:solidFill>
                  <a:srgbClr val="000000"/>
                </a:solidFill>
                <a:effectLst/>
                <a:latin typeface="Public Sans Web"/>
              </a:rPr>
              <a:t> – Reducing emissions and building soil carbon stocks in grazing systems.</a:t>
            </a:r>
          </a:p>
          <a:p>
            <a:pPr marL="1085850" lvl="1" indent="-342900">
              <a:buFont typeface="Wingdings" panose="05000000000000000000" pitchFamily="2" charset="2"/>
              <a:buChar char="Ø"/>
            </a:pPr>
            <a:r>
              <a:rPr lang="en-US" b="1" i="0" dirty="0">
                <a:solidFill>
                  <a:srgbClr val="000000"/>
                </a:solidFill>
                <a:effectLst/>
                <a:latin typeface="Public Sans Web"/>
              </a:rPr>
              <a:t>Agroforestry, Forestry and Upland Wildlife Habitat</a:t>
            </a:r>
            <a:r>
              <a:rPr lang="en-US" b="0" i="0" dirty="0">
                <a:solidFill>
                  <a:srgbClr val="000000"/>
                </a:solidFill>
                <a:effectLst/>
                <a:latin typeface="Public Sans Web"/>
              </a:rPr>
              <a:t> – Building carbon stocks in perennial biomass and soils.</a:t>
            </a:r>
          </a:p>
          <a:p>
            <a:pPr marL="1085850" lvl="1" indent="-342900">
              <a:buFont typeface="Wingdings" panose="05000000000000000000" pitchFamily="2" charset="2"/>
              <a:buChar char="Ø"/>
            </a:pPr>
            <a:r>
              <a:rPr lang="en-US" b="1" i="0" dirty="0">
                <a:solidFill>
                  <a:srgbClr val="000000"/>
                </a:solidFill>
                <a:effectLst/>
                <a:latin typeface="Public Sans Web"/>
              </a:rPr>
              <a:t>Restoration of Disturbed Lands</a:t>
            </a:r>
            <a:r>
              <a:rPr lang="en-US" b="0" i="0" dirty="0">
                <a:solidFill>
                  <a:srgbClr val="000000"/>
                </a:solidFill>
                <a:effectLst/>
                <a:latin typeface="Public Sans Web"/>
              </a:rPr>
              <a:t> – Improving the quality of previously mined or degraded lands to increase soil and perennial biomass carbon stocks.</a:t>
            </a:r>
          </a:p>
          <a:p>
            <a:pPr marL="1085850" lvl="1" indent="-342900">
              <a:buFont typeface="Wingdings" panose="05000000000000000000" pitchFamily="2" charset="2"/>
              <a:buChar char="Ø"/>
            </a:pPr>
            <a:r>
              <a:rPr lang="en-US" b="1" i="0" dirty="0">
                <a:solidFill>
                  <a:srgbClr val="000000"/>
                </a:solidFill>
                <a:effectLst/>
                <a:latin typeface="Public Sans Web"/>
              </a:rPr>
              <a:t>Rice Production</a:t>
            </a:r>
            <a:r>
              <a:rPr lang="en-US" b="0" i="0" dirty="0">
                <a:solidFill>
                  <a:srgbClr val="000000"/>
                </a:solidFill>
                <a:effectLst/>
                <a:latin typeface="Public Sans Web"/>
              </a:rPr>
              <a:t> – Reducing methane emissions from rice fields by minimizing methane production during the growing season.</a:t>
            </a:r>
          </a:p>
          <a:p>
            <a:pPr marL="457200" lvl="1" indent="0">
              <a:buNone/>
            </a:pPr>
            <a:endParaRPr lang="en-US" dirty="0"/>
          </a:p>
          <a:p>
            <a:pPr marL="457200" lvl="1" indent="0">
              <a:buNone/>
            </a:pPr>
            <a:r>
              <a:rPr lang="en-US" dirty="0">
                <a:hlinkClick r:id="rId2"/>
              </a:rPr>
              <a:t>https://www.nrcs.usda.gov/conservation-basics/natural-resource-concerns/climate/climate-smart-mitigation-activities</a:t>
            </a:r>
            <a:endParaRPr lang="en-US" dirty="0"/>
          </a:p>
          <a:p>
            <a:endParaRPr lang="en-US" b="0" dirty="0"/>
          </a:p>
          <a:p>
            <a:endParaRPr lang="en-US" b="0" dirty="0"/>
          </a:p>
          <a:p>
            <a:endParaRPr lang="en-US" dirty="0"/>
          </a:p>
        </p:txBody>
      </p:sp>
      <p:sp>
        <p:nvSpPr>
          <p:cNvPr id="5" name="Slide Number Placeholder 4">
            <a:extLst>
              <a:ext uri="{FF2B5EF4-FFF2-40B4-BE49-F238E27FC236}">
                <a16:creationId xmlns:a16="http://schemas.microsoft.com/office/drawing/2014/main" id="{278907CC-AA6A-4FCC-84BA-064DDBEDB9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C9244-15B3-8F40-A6D8-795DD2FF1F30}"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31269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624CB2-7146-4A49-A65C-7DD6AD3447D8}"/>
              </a:ext>
            </a:extLst>
          </p:cNvPr>
          <p:cNvSpPr>
            <a:spLocks noGrp="1"/>
          </p:cNvSpPr>
          <p:nvPr>
            <p:ph type="sldNum" sz="quarter" idx="4"/>
          </p:nvPr>
        </p:nvSpPr>
        <p:spPr/>
        <p:txBody>
          <a:bodyPr/>
          <a:lstStyle/>
          <a:p>
            <a:fld id="{39FC9244-15B3-8F40-A6D8-795DD2FF1F30}" type="slidenum">
              <a:rPr lang="en-US" smtClean="0"/>
              <a:pPr/>
              <a:t>5</a:t>
            </a:fld>
            <a:endParaRPr lang="en-US" dirty="0"/>
          </a:p>
        </p:txBody>
      </p:sp>
      <p:sp useBgFill="1">
        <p:nvSpPr>
          <p:cNvPr id="6" name="Rectangle 11">
            <a:extLst>
              <a:ext uri="{FF2B5EF4-FFF2-40B4-BE49-F238E27FC236}">
                <a16:creationId xmlns:a16="http://schemas.microsoft.com/office/drawing/2014/main" id="{8335D949-264C-4E43-ADC6-C21696A9A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9320B46-E2A0-48D1-86D3-CF76684CDDC7}"/>
              </a:ext>
            </a:extLst>
          </p:cNvPr>
          <p:cNvSpPr txBox="1">
            <a:spLocks/>
          </p:cNvSpPr>
          <p:nvPr/>
        </p:nvSpPr>
        <p:spPr>
          <a:xfrm>
            <a:off x="6935190" y="604007"/>
            <a:ext cx="4595750" cy="156842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a:solidFill>
                  <a:srgbClr val="58595B"/>
                </a:solidFill>
                <a:latin typeface="+mj-lt"/>
                <a:ea typeface="+mj-ea"/>
                <a:cs typeface="+mj-cs"/>
              </a:defRPr>
            </a:lvl1pPr>
          </a:lstStyle>
          <a:p>
            <a:pPr algn="ctr" defTabSz="914400">
              <a:lnSpc>
                <a:spcPct val="90000"/>
              </a:lnSpc>
            </a:pPr>
            <a:r>
              <a:rPr lang="en-US" sz="4100" dirty="0">
                <a:solidFill>
                  <a:schemeClr val="tx1"/>
                </a:solidFill>
              </a:rPr>
              <a:t>IRA supported Climate Smart Agriculture and Forestry (CSAF) </a:t>
            </a:r>
          </a:p>
        </p:txBody>
      </p:sp>
      <p:pic>
        <p:nvPicPr>
          <p:cNvPr id="8" name="Picture Placeholder 6">
            <a:extLst>
              <a:ext uri="{FF2B5EF4-FFF2-40B4-BE49-F238E27FC236}">
                <a16:creationId xmlns:a16="http://schemas.microsoft.com/office/drawing/2014/main" id="{6BBA1AC6-ECED-445B-8245-2995448FFE31}"/>
              </a:ext>
            </a:extLst>
          </p:cNvPr>
          <p:cNvPicPr>
            <a:picLocks noChangeAspect="1"/>
          </p:cNvPicPr>
          <p:nvPr/>
        </p:nvPicPr>
        <p:blipFill rotWithShape="1">
          <a:blip r:embed="rId3">
            <a:extLst>
              <a:ext uri="{28A0092B-C50C-407E-A947-70E740481C1C}">
                <a14:useLocalDpi xmlns:a14="http://schemas.microsoft.com/office/drawing/2010/main" val="0"/>
              </a:ext>
            </a:extLst>
          </a:blip>
          <a:srcRect t="4645" b="4645"/>
          <a:stretch/>
        </p:blipFill>
        <p:spPr>
          <a:xfrm>
            <a:off x="-22073" y="-12412"/>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ontent Placeholder 2">
            <a:extLst>
              <a:ext uri="{FF2B5EF4-FFF2-40B4-BE49-F238E27FC236}">
                <a16:creationId xmlns:a16="http://schemas.microsoft.com/office/drawing/2014/main" id="{9EA9069E-35A9-4406-B4BE-D86A95205760}"/>
              </a:ext>
            </a:extLst>
          </p:cNvPr>
          <p:cNvSpPr txBox="1">
            <a:spLocks/>
          </p:cNvSpPr>
          <p:nvPr/>
        </p:nvSpPr>
        <p:spPr>
          <a:xfrm>
            <a:off x="6513788" y="2172430"/>
            <a:ext cx="5104964" cy="409502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lnSpc>
                <a:spcPct val="90000"/>
              </a:lnSpc>
            </a:pPr>
            <a:endParaRPr lang="en-US" sz="1500" b="0" dirty="0">
              <a:solidFill>
                <a:schemeClr val="tx1"/>
              </a:solidFill>
            </a:endParaRPr>
          </a:p>
          <a:p>
            <a:pPr defTabSz="914400">
              <a:lnSpc>
                <a:spcPct val="90000"/>
              </a:lnSpc>
            </a:pPr>
            <a:r>
              <a:rPr lang="en-US" sz="1500" b="0" dirty="0">
                <a:solidFill>
                  <a:schemeClr val="tx1">
                    <a:lumMod val="65000"/>
                    <a:lumOff val="35000"/>
                  </a:schemeClr>
                </a:solidFill>
              </a:rPr>
              <a:t>The full CSAF list can be viewed here:</a:t>
            </a:r>
          </a:p>
          <a:p>
            <a:pPr defTabSz="914400">
              <a:lnSpc>
                <a:spcPct val="90000"/>
              </a:lnSpc>
            </a:pPr>
            <a:r>
              <a:rPr lang="en-US" sz="1500" dirty="0">
                <a:solidFill>
                  <a:schemeClr val="tx1"/>
                </a:solidFill>
                <a:hlinkClick r:id="rId4"/>
              </a:rPr>
              <a:t>https://www.nrcs.usda.gov/conservation-basics/natural-resource-concerns/climate/climate-smart-mitigation-activities</a:t>
            </a:r>
            <a:endParaRPr lang="en-US" sz="1500" dirty="0">
              <a:solidFill>
                <a:schemeClr val="tx1"/>
              </a:solidFill>
            </a:endParaRPr>
          </a:p>
        </p:txBody>
      </p:sp>
      <p:sp>
        <p:nvSpPr>
          <p:cNvPr id="10" name="Slide Number Placeholder 4">
            <a:extLst>
              <a:ext uri="{FF2B5EF4-FFF2-40B4-BE49-F238E27FC236}">
                <a16:creationId xmlns:a16="http://schemas.microsoft.com/office/drawing/2014/main" id="{73B2AAFC-072F-4A40-A3B9-E74657F75BF3}"/>
              </a:ext>
            </a:extLst>
          </p:cNvPr>
          <p:cNvSpPr txBox="1">
            <a:spLocks/>
          </p:cNvSpPr>
          <p:nvPr/>
        </p:nvSpPr>
        <p:spPr>
          <a:xfrm>
            <a:off x="7855590" y="6480453"/>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fld id="{39FC9244-15B3-8F40-A6D8-795DD2FF1F30}" type="slidenum">
              <a:rPr lang="en-US" smtClean="0">
                <a:solidFill>
                  <a:prstClr val="black">
                    <a:tint val="75000"/>
                  </a:prstClr>
                </a:solidFill>
                <a:latin typeface="Calibri" panose="020F0502020204030204"/>
              </a:rPr>
              <a:pPr algn="r">
                <a:spcAft>
                  <a:spcPts val="600"/>
                </a:spcAft>
                <a:defRPr/>
              </a:pPr>
              <a:t>5</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66521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Agricultural Conservation Easement Program (ACEP)</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60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ACEP Components</a:t>
            </a:r>
          </a:p>
        </p:txBody>
      </p:sp>
      <p:sp>
        <p:nvSpPr>
          <p:cNvPr id="8" name="Content Placeholder 7"/>
          <p:cNvSpPr>
            <a:spLocks noGrp="1"/>
          </p:cNvSpPr>
          <p:nvPr>
            <p:ph idx="1"/>
          </p:nvPr>
        </p:nvSpPr>
        <p:spPr/>
        <p:txBody>
          <a:bodyPr/>
          <a:lstStyle/>
          <a:p>
            <a:r>
              <a:rPr lang="en-US" dirty="0"/>
              <a:t>Agricultural Land Easements (ACEP-ALE)</a:t>
            </a:r>
          </a:p>
          <a:p>
            <a:endParaRPr lang="en-US" dirty="0"/>
          </a:p>
          <a:p>
            <a:pPr marL="342900" indent="-342900">
              <a:buFont typeface="Arial" panose="020B0604020202020204" pitchFamily="34" charset="0"/>
              <a:buChar char="•"/>
            </a:pPr>
            <a:r>
              <a:rPr lang="en-US" b="0" dirty="0">
                <a:solidFill>
                  <a:schemeClr val="tx2"/>
                </a:solidFill>
                <a:latin typeface="Arial" panose="020B0604020202020204" pitchFamily="34" charset="0"/>
                <a:cs typeface="Arial" panose="020B0604020202020204" pitchFamily="34" charset="0"/>
              </a:rPr>
              <a:t>NRCS provides cost-share assistance to eligible entities for the purchase of agricultural land easements on eligible land from eligible landowners. Entity holds the easement.</a:t>
            </a:r>
          </a:p>
          <a:p>
            <a:endParaRPr lang="en-US" sz="1600" b="0" dirty="0">
              <a:solidFill>
                <a:schemeClr val="tx1">
                  <a:lumMod val="75000"/>
                  <a:lumOff val="25000"/>
                </a:schemeClr>
              </a:solidFill>
              <a:latin typeface="Arial" panose="020B0604020202020204" pitchFamily="34" charset="0"/>
              <a:cs typeface="Arial" panose="020B0604020202020204" pitchFamily="34" charset="0"/>
            </a:endParaRPr>
          </a:p>
          <a:p>
            <a:r>
              <a:rPr lang="en-US" dirty="0"/>
              <a:t>Purpose of ALE</a:t>
            </a:r>
          </a:p>
          <a:p>
            <a:endParaRPr lang="en-US" dirty="0"/>
          </a:p>
          <a:p>
            <a:pPr marL="285750" indent="-285750">
              <a:buFont typeface="Arial" panose="020B0604020202020204" pitchFamily="34" charset="0"/>
              <a:buChar char="•"/>
            </a:pPr>
            <a:r>
              <a:rPr lang="en-US" b="0" dirty="0">
                <a:solidFill>
                  <a:schemeClr val="tx2"/>
                </a:solidFill>
                <a:latin typeface="Arial" panose="020B0604020202020204" pitchFamily="34" charset="0"/>
                <a:cs typeface="Arial" panose="020B0604020202020204" pitchFamily="34" charset="0"/>
              </a:rPr>
              <a:t>Protect the agricultural use, viability and related conservation values of eligible land by limiting non-agricultural uses.</a:t>
            </a:r>
          </a:p>
          <a:p>
            <a:endParaRPr lang="en-US" b="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dirty="0">
                <a:solidFill>
                  <a:schemeClr val="tx2"/>
                </a:solidFill>
                <a:latin typeface="Arial" panose="020B0604020202020204" pitchFamily="34" charset="0"/>
                <a:cs typeface="Arial" panose="020B0604020202020204" pitchFamily="34" charset="0"/>
              </a:rPr>
              <a:t>Protect grazing uses and related conservation values by restoring and conserving eligible land.</a:t>
            </a:r>
          </a:p>
          <a:p>
            <a:endParaRPr lang="en-US" sz="1600" b="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p>
        </p:txBody>
      </p:sp>
      <p:pic>
        <p:nvPicPr>
          <p:cNvPr id="2" name="Picture Placeholder 1"/>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401"/>
          <a:stretch/>
        </p:blipFill>
        <p:spPr/>
      </p:pic>
      <p:sp>
        <p:nvSpPr>
          <p:cNvPr id="3" name="Slide Number Placeholder 2">
            <a:extLst>
              <a:ext uri="{FF2B5EF4-FFF2-40B4-BE49-F238E27FC236}">
                <a16:creationId xmlns:a16="http://schemas.microsoft.com/office/drawing/2014/main" id="{7BCA4DE0-89C7-F596-5071-08FCA3CA085B}"/>
              </a:ext>
            </a:extLst>
          </p:cNvPr>
          <p:cNvSpPr>
            <a:spLocks noGrp="1"/>
          </p:cNvSpPr>
          <p:nvPr>
            <p:ph type="sldNum" sz="quarter" idx="4"/>
          </p:nvPr>
        </p:nvSpPr>
        <p:spPr/>
        <p:txBody>
          <a:bodyPr/>
          <a:lstStyle/>
          <a:p>
            <a:fld id="{39FC9244-15B3-8F40-A6D8-795DD2FF1F30}" type="slidenum">
              <a:rPr lang="en-US" smtClean="0"/>
              <a:pPr/>
              <a:t>7</a:t>
            </a:fld>
            <a:endParaRPr lang="en-US" dirty="0"/>
          </a:p>
        </p:txBody>
      </p:sp>
    </p:spTree>
    <p:extLst>
      <p:ext uri="{BB962C8B-B14F-4D97-AF65-F5344CB8AC3E}">
        <p14:creationId xmlns:p14="http://schemas.microsoft.com/office/powerpoint/2010/main" val="175584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ACEP Components</a:t>
            </a:r>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10735524" y="1668484"/>
            <a:ext cx="949203" cy="3792660"/>
          </a:xfrm>
        </p:spPr>
      </p:pic>
      <p:sp>
        <p:nvSpPr>
          <p:cNvPr id="6" name="Content Placeholder 7"/>
          <p:cNvSpPr>
            <a:spLocks noGrp="1"/>
          </p:cNvSpPr>
          <p:nvPr>
            <p:ph idx="1"/>
          </p:nvPr>
        </p:nvSpPr>
        <p:spPr>
          <a:xfrm>
            <a:off x="349087" y="1600201"/>
            <a:ext cx="9068045" cy="4525963"/>
          </a:xfrm>
        </p:spPr>
        <p:txBody>
          <a:bodyPr>
            <a:normAutofit/>
          </a:bodyPr>
          <a:lstStyle/>
          <a:p>
            <a:r>
              <a:rPr lang="en-US" dirty="0"/>
              <a:t>Wetland Reserve Easements (ACEP-WRE)</a:t>
            </a:r>
          </a:p>
          <a:p>
            <a:endParaRPr lang="en-US" dirty="0"/>
          </a:p>
          <a:p>
            <a:pPr marL="342900" indent="-342900">
              <a:buFont typeface="Arial" panose="020B0604020202020204" pitchFamily="34" charset="0"/>
              <a:buChar char="•"/>
            </a:pPr>
            <a:r>
              <a:rPr lang="en-US" b="0" dirty="0">
                <a:solidFill>
                  <a:schemeClr val="tx2"/>
                </a:solidFill>
                <a:latin typeface="Arial" panose="020B0604020202020204" pitchFamily="34" charset="0"/>
                <a:cs typeface="Arial" panose="020B0604020202020204" pitchFamily="34" charset="0"/>
              </a:rPr>
              <a:t>NRCS purchases easements directly from eligible landowners through a reserved interest deed on eligible land to restore, protect, and enhance wetlands and associated habitats. NRCS holds the easement.</a:t>
            </a:r>
          </a:p>
          <a:p>
            <a:endParaRPr lang="en-US" sz="1600" b="0" dirty="0">
              <a:solidFill>
                <a:schemeClr val="tx1">
                  <a:lumMod val="75000"/>
                  <a:lumOff val="25000"/>
                </a:schemeClr>
              </a:solidFill>
              <a:latin typeface="Arial" panose="020B0604020202020204" pitchFamily="34" charset="0"/>
              <a:cs typeface="Arial" panose="020B0604020202020204" pitchFamily="34" charset="0"/>
            </a:endParaRPr>
          </a:p>
          <a:p>
            <a:r>
              <a:rPr lang="en-US" dirty="0"/>
              <a:t>Purpose of WRE</a:t>
            </a:r>
          </a:p>
          <a:p>
            <a:endParaRPr lang="en-US" dirty="0"/>
          </a:p>
          <a:p>
            <a:pPr marL="285750" indent="-285750">
              <a:buFont typeface="Arial" panose="020B0604020202020204" pitchFamily="34" charset="0"/>
              <a:buChar char="•"/>
            </a:pPr>
            <a:r>
              <a:rPr lang="en-US" b="0" dirty="0">
                <a:solidFill>
                  <a:schemeClr val="tx2"/>
                </a:solidFill>
                <a:latin typeface="Arial" panose="020B0604020202020204" pitchFamily="34" charset="0"/>
                <a:cs typeface="Arial" panose="020B0604020202020204" pitchFamily="34" charset="0"/>
              </a:rPr>
              <a:t>Restore, protect, and enhance wetlands on eligible land while maximizing wetland wildlife habitat.</a:t>
            </a:r>
          </a:p>
          <a:p>
            <a:pPr marL="285750" indent="-285750">
              <a:buFont typeface="Arial" panose="020B0604020202020204" pitchFamily="34" charset="0"/>
              <a:buChar char="•"/>
            </a:pPr>
            <a:endParaRPr lang="en-US" sz="1600" b="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F0654692-8C4B-739B-BD85-F943470354F2}"/>
              </a:ext>
            </a:extLst>
          </p:cNvPr>
          <p:cNvSpPr>
            <a:spLocks noGrp="1"/>
          </p:cNvSpPr>
          <p:nvPr>
            <p:ph type="sldNum" sz="quarter" idx="4"/>
          </p:nvPr>
        </p:nvSpPr>
        <p:spPr/>
        <p:txBody>
          <a:bodyPr/>
          <a:lstStyle/>
          <a:p>
            <a:fld id="{39FC9244-15B3-8F40-A6D8-795DD2FF1F30}" type="slidenum">
              <a:rPr lang="en-US" smtClean="0"/>
              <a:pPr/>
              <a:t>8</a:t>
            </a:fld>
            <a:endParaRPr lang="en-US" dirty="0"/>
          </a:p>
        </p:txBody>
      </p:sp>
    </p:spTree>
    <p:extLst>
      <p:ext uri="{BB962C8B-B14F-4D97-AF65-F5344CB8AC3E}">
        <p14:creationId xmlns:p14="http://schemas.microsoft.com/office/powerpoint/2010/main" val="13652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F3C47D1-1162-36A9-04DC-AD39EDECBD60}"/>
              </a:ext>
            </a:extLst>
          </p:cNvPr>
          <p:cNvPicPr>
            <a:picLocks noGrp="1" noChangeAspect="1"/>
          </p:cNvPicPr>
          <p:nvPr>
            <p:ph idx="1"/>
          </p:nvPr>
        </p:nvPicPr>
        <p:blipFill>
          <a:blip r:embed="rId2"/>
          <a:stretch>
            <a:fillRect/>
          </a:stretch>
        </p:blipFill>
        <p:spPr>
          <a:xfrm>
            <a:off x="1785938" y="1837864"/>
            <a:ext cx="7631112" cy="4050637"/>
          </a:xfrm>
        </p:spPr>
      </p:pic>
      <p:pic>
        <p:nvPicPr>
          <p:cNvPr id="13" name="Picture Placeholder 4">
            <a:extLst>
              <a:ext uri="{FF2B5EF4-FFF2-40B4-BE49-F238E27FC236}">
                <a16:creationId xmlns:a16="http://schemas.microsoft.com/office/drawing/2014/main" id="{70969E09-D544-E945-CC68-3F13A2EF23F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63" b="63"/>
          <a:stretch/>
        </p:blipFill>
        <p:spPr>
          <a:xfrm>
            <a:off x="9583739" y="1609725"/>
            <a:ext cx="949325" cy="3792538"/>
          </a:xfrm>
        </p:spPr>
      </p:pic>
      <p:pic>
        <p:nvPicPr>
          <p:cNvPr id="3" name="Picture 2">
            <a:extLst>
              <a:ext uri="{FF2B5EF4-FFF2-40B4-BE49-F238E27FC236}">
                <a16:creationId xmlns:a16="http://schemas.microsoft.com/office/drawing/2014/main" id="{71D86BCC-1265-D509-7270-408DFEC80244}"/>
              </a:ext>
            </a:extLst>
          </p:cNvPr>
          <p:cNvPicPr>
            <a:picLocks noChangeAspect="1"/>
          </p:cNvPicPr>
          <p:nvPr/>
        </p:nvPicPr>
        <p:blipFill>
          <a:blip r:embed="rId4"/>
          <a:stretch>
            <a:fillRect/>
          </a:stretch>
        </p:blipFill>
        <p:spPr>
          <a:xfrm>
            <a:off x="2123613" y="874713"/>
            <a:ext cx="7696200" cy="581025"/>
          </a:xfrm>
          <a:prstGeom prst="rect">
            <a:avLst/>
          </a:prstGeom>
        </p:spPr>
      </p:pic>
      <p:sp>
        <p:nvSpPr>
          <p:cNvPr id="4" name="Slide Number Placeholder 3">
            <a:extLst>
              <a:ext uri="{FF2B5EF4-FFF2-40B4-BE49-F238E27FC236}">
                <a16:creationId xmlns:a16="http://schemas.microsoft.com/office/drawing/2014/main" id="{5AF6D42B-4D55-AA48-BA02-35E3A9C4AB05}"/>
              </a:ext>
            </a:extLst>
          </p:cNvPr>
          <p:cNvSpPr>
            <a:spLocks noGrp="1"/>
          </p:cNvSpPr>
          <p:nvPr>
            <p:ph type="sldNum" sz="quarter" idx="4"/>
          </p:nvPr>
        </p:nvSpPr>
        <p:spPr/>
        <p:txBody>
          <a:bodyPr/>
          <a:lstStyle/>
          <a:p>
            <a:fld id="{39FC9244-15B3-8F40-A6D8-795DD2FF1F30}" type="slidenum">
              <a:rPr lang="en-US" smtClean="0"/>
              <a:pPr/>
              <a:t>9</a:t>
            </a:fld>
            <a:endParaRPr lang="en-US" dirty="0"/>
          </a:p>
        </p:txBody>
      </p:sp>
    </p:spTree>
    <p:extLst>
      <p:ext uri="{BB962C8B-B14F-4D97-AF65-F5344CB8AC3E}">
        <p14:creationId xmlns:p14="http://schemas.microsoft.com/office/powerpoint/2010/main" val="3819677822"/>
      </p:ext>
    </p:extLst>
  </p:cSld>
  <p:clrMapOvr>
    <a:masterClrMapping/>
  </p:clrMapOvr>
</p:sld>
</file>

<file path=ppt/theme/theme1.xml><?xml version="1.0" encoding="utf-8"?>
<a:theme xmlns:a="http://schemas.openxmlformats.org/drawingml/2006/main" name="2_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7807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1390</Words>
  <Application>Microsoft Office PowerPoint</Application>
  <PresentationFormat>Widescreen</PresentationFormat>
  <Paragraphs>176</Paragraphs>
  <Slides>14</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Public Sans Web</vt:lpstr>
      <vt:lpstr>Wingdings</vt:lpstr>
      <vt:lpstr>2_Office Theme</vt:lpstr>
      <vt:lpstr>1_Custom Design</vt:lpstr>
      <vt:lpstr>NRCS Programs Update </vt:lpstr>
      <vt:lpstr>Inflation Reduction Act (IRA)</vt:lpstr>
      <vt:lpstr>Oregon-Inflation Reduction Act (IRA) Forecast</vt:lpstr>
      <vt:lpstr>IRA uses Climate- Smart Agriculture and Forestry (CSAF) Mitigation Activities </vt:lpstr>
      <vt:lpstr>PowerPoint Presentation</vt:lpstr>
      <vt:lpstr>Agricultural Conservation Easement Program (ACEP)</vt:lpstr>
      <vt:lpstr>ACEP Components</vt:lpstr>
      <vt:lpstr>ACEP Components</vt:lpstr>
      <vt:lpstr>PowerPoint Presentation</vt:lpstr>
      <vt:lpstr>FY 2023 IRA ACEP-ALE Prioritization</vt:lpstr>
      <vt:lpstr>FY 2023 IRA ACEP-WRE Prioritization</vt:lpstr>
      <vt:lpstr>ACEP-ALE Update</vt:lpstr>
      <vt:lpstr>ACEP-WRE</vt:lpstr>
      <vt:lpstr>USDA Non-Discrimination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NRCS Farm Bill Programs Erin Kaczmarczyk ASTC-Programs</dc:title>
  <dc:creator>Kaczmarczyk, Erin - NRCS, Portland OR</dc:creator>
  <cp:lastModifiedBy>Kaczmarczyk, Erin - FPAC-NRCS, OR</cp:lastModifiedBy>
  <cp:revision>14</cp:revision>
  <dcterms:created xsi:type="dcterms:W3CDTF">2022-10-26T15:38:37Z</dcterms:created>
  <dcterms:modified xsi:type="dcterms:W3CDTF">2023-03-23T17:48:35Z</dcterms:modified>
</cp:coreProperties>
</file>