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75" r:id="rId2"/>
    <p:sldId id="273" r:id="rId3"/>
    <p:sldId id="365" r:id="rId4"/>
    <p:sldId id="358" r:id="rId5"/>
    <p:sldId id="359" r:id="rId6"/>
    <p:sldId id="363" r:id="rId7"/>
    <p:sldId id="367" r:id="rId8"/>
    <p:sldId id="369" r:id="rId9"/>
    <p:sldId id="366" r:id="rId10"/>
    <p:sldId id="271" r:id="rId11"/>
    <p:sldId id="344" r:id="rId12"/>
    <p:sldId id="345" r:id="rId13"/>
    <p:sldId id="350" r:id="rId14"/>
    <p:sldId id="353" r:id="rId15"/>
    <p:sldId id="364" r:id="rId16"/>
    <p:sldId id="362" r:id="rId17"/>
    <p:sldId id="3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p:restoredTop sz="94694"/>
  </p:normalViewPr>
  <p:slideViewPr>
    <p:cSldViewPr snapToGrid="0" snapToObjects="1">
      <p:cViewPr varScale="1">
        <p:scale>
          <a:sx n="121" d="100"/>
          <a:sy n="121" d="100"/>
        </p:scale>
        <p:origin x="576" y="17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D341D-D21B-414F-BF15-12250EC87F3C}" type="datetimeFigureOut">
              <a:rPr lang="en-US" smtClean="0"/>
              <a:t>3/23/23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2EA39-18D2-F849-B1CB-F5F161930F9D}" type="slidenum">
              <a:rPr lang="en-US" smtClean="0"/>
              <a:t>‹#›</a:t>
            </a:fld>
            <a:endParaRPr lang="en-US" dirty="0"/>
          </a:p>
        </p:txBody>
      </p:sp>
    </p:spTree>
    <p:extLst>
      <p:ext uri="{BB962C8B-B14F-4D97-AF65-F5344CB8AC3E}">
        <p14:creationId xmlns:p14="http://schemas.microsoft.com/office/powerpoint/2010/main" val="1779375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9653" y="926432"/>
            <a:ext cx="10932694" cy="2233863"/>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29653" y="3582414"/>
            <a:ext cx="10932694" cy="1336636"/>
          </a:xfrm>
        </p:spPr>
        <p:txBody>
          <a:bodyPr>
            <a:normAutofit/>
          </a:bodyPr>
          <a:lstStyle>
            <a:lvl1pPr marL="0" indent="0" algn="ctr">
              <a:buNone/>
              <a:defRPr sz="30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Freeform 9"/>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Tree>
    <p:extLst>
      <p:ext uri="{BB962C8B-B14F-4D97-AF65-F5344CB8AC3E}">
        <p14:creationId xmlns:p14="http://schemas.microsoft.com/office/powerpoint/2010/main" val="2408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itle, 2 Col. Content-G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Rectangle 8"/>
          <p:cNvSpPr/>
          <p:nvPr userDrawn="1"/>
        </p:nvSpPr>
        <p:spPr>
          <a:xfrm>
            <a:off x="0" y="0"/>
            <a:ext cx="12192000" cy="6858000"/>
          </a:xfrm>
          <a:prstGeom prst="rect">
            <a:avLst/>
          </a:prstGeom>
          <a:noFill/>
          <a:ln w="254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8226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Gree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accent2"/>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11" name="Rectangle 10"/>
          <p:cNvSpPr/>
          <p:nvPr userDrawn="1"/>
        </p:nvSpPr>
        <p:spPr>
          <a:xfrm>
            <a:off x="0" y="0"/>
            <a:ext cx="12192000" cy="6858000"/>
          </a:xfrm>
          <a:prstGeom prst="rect">
            <a:avLst/>
          </a:prstGeom>
          <a:noFill/>
          <a:ln w="254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32391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Yellow">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0000" y="567892"/>
            <a:ext cx="9652000" cy="4182180"/>
          </a:xfrm>
        </p:spPr>
        <p:txBody>
          <a:bodyPr anchor="ctr" anchorCtr="0">
            <a:noAutofit/>
          </a:bodyPr>
          <a:lstStyle>
            <a:lvl1pPr algn="ctr">
              <a:defRPr sz="6000">
                <a:solidFill>
                  <a:schemeClr val="tx2"/>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subtitle)-Yellow">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 name="Freeform 9"/>
          <p:cNvSpPr/>
          <p:nvPr userDrawn="1"/>
        </p:nvSpPr>
        <p:spPr>
          <a:xfrm>
            <a:off x="595086" y="-1"/>
            <a:ext cx="11001828" cy="6858001"/>
          </a:xfrm>
          <a:custGeom>
            <a:avLst/>
            <a:gdLst>
              <a:gd name="connsiteX0" fmla="*/ 1167829 w 11001828"/>
              <a:gd name="connsiteY0" fmla="*/ 0 h 6858001"/>
              <a:gd name="connsiteX1" fmla="*/ 9833999 w 11001828"/>
              <a:gd name="connsiteY1" fmla="*/ 0 h 6858001"/>
              <a:gd name="connsiteX2" fmla="*/ 9908991 w 11001828"/>
              <a:gd name="connsiteY2" fmla="*/ 96959 h 6858001"/>
              <a:gd name="connsiteX3" fmla="*/ 11001828 w 11001828"/>
              <a:gd name="connsiteY3" fmla="*/ 3441034 h 6858001"/>
              <a:gd name="connsiteX4" fmla="*/ 9908991 w 11001828"/>
              <a:gd name="connsiteY4" fmla="*/ 6785109 h 6858001"/>
              <a:gd name="connsiteX5" fmla="*/ 9852614 w 11001828"/>
              <a:gd name="connsiteY5" fmla="*/ 6858001 h 6858001"/>
              <a:gd name="connsiteX6" fmla="*/ 1149214 w 11001828"/>
              <a:gd name="connsiteY6" fmla="*/ 6858001 h 6858001"/>
              <a:gd name="connsiteX7" fmla="*/ 1092837 w 11001828"/>
              <a:gd name="connsiteY7" fmla="*/ 6785109 h 6858001"/>
              <a:gd name="connsiteX8" fmla="*/ 0 w 11001828"/>
              <a:gd name="connsiteY8" fmla="*/ 3441034 h 6858001"/>
              <a:gd name="connsiteX9" fmla="*/ 1092837 w 11001828"/>
              <a:gd name="connsiteY9" fmla="*/ 96959 h 6858001"/>
              <a:gd name="connsiteX10" fmla="*/ 1167829 w 11001828"/>
              <a:gd name="connsiteY10"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01828" h="6858001">
                <a:moveTo>
                  <a:pt x="1167829" y="0"/>
                </a:moveTo>
                <a:lnTo>
                  <a:pt x="9833999" y="0"/>
                </a:lnTo>
                <a:lnTo>
                  <a:pt x="9908991" y="96959"/>
                </a:lnTo>
                <a:cubicBezTo>
                  <a:pt x="10595363" y="1029467"/>
                  <a:pt x="11001828" y="2187021"/>
                  <a:pt x="11001828" y="3441034"/>
                </a:cubicBezTo>
                <a:cubicBezTo>
                  <a:pt x="11001828" y="4695046"/>
                  <a:pt x="10595363" y="5852601"/>
                  <a:pt x="9908991" y="6785109"/>
                </a:cubicBezTo>
                <a:lnTo>
                  <a:pt x="9852614" y="6858001"/>
                </a:lnTo>
                <a:lnTo>
                  <a:pt x="1149214" y="6858001"/>
                </a:lnTo>
                <a:lnTo>
                  <a:pt x="1092837" y="6785109"/>
                </a:lnTo>
                <a:cubicBezTo>
                  <a:pt x="406465" y="5852601"/>
                  <a:pt x="0" y="4695046"/>
                  <a:pt x="0" y="3441034"/>
                </a:cubicBezTo>
                <a:cubicBezTo>
                  <a:pt x="0" y="2187021"/>
                  <a:pt x="406465" y="1029467"/>
                  <a:pt x="1092837" y="96959"/>
                </a:cubicBezTo>
                <a:lnTo>
                  <a:pt x="1167829"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1270000" y="407003"/>
            <a:ext cx="9652000" cy="2576060"/>
          </a:xfrm>
        </p:spPr>
        <p:txBody>
          <a:bodyPr anchor="b" anchorCtr="0">
            <a:noAutofit/>
          </a:bodyPr>
          <a:lstStyle>
            <a:lvl1pPr algn="ctr">
              <a:defRPr sz="6000">
                <a:solidFill>
                  <a:schemeClr val="tx2"/>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
        <p:nvSpPr>
          <p:cNvPr id="15" name="Text Placeholder 14"/>
          <p:cNvSpPr>
            <a:spLocks noGrp="1"/>
          </p:cNvSpPr>
          <p:nvPr>
            <p:ph type="body" sz="quarter" idx="10"/>
          </p:nvPr>
        </p:nvSpPr>
        <p:spPr>
          <a:xfrm>
            <a:off x="1270000" y="3405182"/>
            <a:ext cx="9652000" cy="1427998"/>
          </a:xfrm>
        </p:spPr>
        <p:txBody>
          <a:bodyPr>
            <a:normAutofit/>
          </a:bodyPr>
          <a:lstStyle>
            <a:lvl1pPr marL="0" indent="0" algn="ctr">
              <a:buNone/>
              <a:defRPr sz="3000" i="1">
                <a:solidFill>
                  <a:schemeClr val="tx2"/>
                </a:solidFill>
              </a:defRPr>
            </a:lvl1pPr>
          </a:lstStyle>
          <a:p>
            <a:pPr lvl="0"/>
            <a:r>
              <a:rPr lang="en-US" dirty="0"/>
              <a:t>Click to edit Master text styles</a:t>
            </a:r>
          </a:p>
        </p:txBody>
      </p:sp>
      <p:cxnSp>
        <p:nvCxnSpPr>
          <p:cNvPr id="16" name="Straight Connector 15"/>
          <p:cNvCxnSpPr/>
          <p:nvPr userDrawn="1"/>
        </p:nvCxnSpPr>
        <p:spPr>
          <a:xfrm>
            <a:off x="1270000" y="3221867"/>
            <a:ext cx="9652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Yellow">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1713297"/>
            <a:ext cx="8212774" cy="3522846"/>
          </a:xfrm>
        </p:spPr>
        <p:txBody>
          <a:bodyPr anchor="t"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5801627"/>
            <a:ext cx="8212138" cy="490889"/>
          </a:xfrm>
          <a:ln>
            <a:noFill/>
          </a:ln>
        </p:spPr>
        <p:txBody>
          <a:bodyPr>
            <a:normAutofit/>
          </a:bodyPr>
          <a:lstStyle>
            <a:lvl1pPr marL="0" indent="0">
              <a:buNone/>
              <a:tabLst>
                <a:tab pos="7821613" algn="l"/>
              </a:tabLst>
              <a:defRPr sz="2400" i="1">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pic>
        <p:nvPicPr>
          <p:cNvPr id="24" name="Pictur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125" y="740447"/>
            <a:ext cx="786163" cy="570602"/>
          </a:xfrm>
          <a:prstGeom prst="rect">
            <a:avLst/>
          </a:prstGeom>
        </p:spPr>
      </p:pic>
      <p:cxnSp>
        <p:nvCxnSpPr>
          <p:cNvPr id="26" name="Straight Connector 25"/>
          <p:cNvCxnSpPr/>
          <p:nvPr userDrawn="1"/>
        </p:nvCxnSpPr>
        <p:spPr>
          <a:xfrm>
            <a:off x="1722922" y="972152"/>
            <a:ext cx="710834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741146" y="5698156"/>
            <a:ext cx="1790299"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in Circle)-Yellow">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2184400"/>
            <a:ext cx="8212138" cy="3619500"/>
          </a:xfrm>
        </p:spPr>
        <p:txBody>
          <a:bodyPr/>
          <a:lstStyle>
            <a:lvl1pPr marL="0" indent="0">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ircle Photo/Text-Yellow">
    <p:spTree>
      <p:nvGrpSpPr>
        <p:cNvPr id="1" name=""/>
        <p:cNvGrpSpPr/>
        <p:nvPr/>
      </p:nvGrpSpPr>
      <p:grpSpPr>
        <a:xfrm>
          <a:off x="0" y="0"/>
          <a:ext cx="0" cy="0"/>
          <a:chOff x="0" y="0"/>
          <a:chExt cx="0" cy="0"/>
        </a:xfrm>
      </p:grpSpPr>
      <p:sp>
        <p:nvSpPr>
          <p:cNvPr id="6" name="Rectangle 5"/>
          <p:cNvSpPr/>
          <p:nvPr userDrawn="1"/>
        </p:nvSpPr>
        <p:spPr>
          <a:xfrm>
            <a:off x="0" y="0"/>
            <a:ext cx="12192000" cy="2618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95435" y="365125"/>
            <a:ext cx="4918509" cy="2012315"/>
          </a:xfrm>
        </p:spPr>
        <p:txBody>
          <a:bodyPr anchor="b" anchorCtr="0"/>
          <a:lstStyle>
            <a:lvl1pPr>
              <a:defRPr>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Oval 7"/>
          <p:cNvSpPr/>
          <p:nvPr userDrawn="1"/>
        </p:nvSpPr>
        <p:spPr>
          <a:xfrm>
            <a:off x="288758" y="349553"/>
            <a:ext cx="6217920" cy="62179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1017234" y="1078029"/>
            <a:ext cx="4760968" cy="47609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p:cNvSpPr>
            <a:spLocks noGrp="1"/>
          </p:cNvSpPr>
          <p:nvPr>
            <p:ph type="pic" sz="quarter" idx="10"/>
          </p:nvPr>
        </p:nvSpPr>
        <p:spPr>
          <a:xfrm>
            <a:off x="1225923" y="1232034"/>
            <a:ext cx="4343590" cy="4452958"/>
          </a:xfrm>
          <a:prstGeom prst="ellipse">
            <a:avLst/>
          </a:prstGeom>
          <a:solidFill>
            <a:schemeClr val="accent2">
              <a:lumMod val="20000"/>
              <a:lumOff val="80000"/>
            </a:schemeClr>
          </a:solidFill>
        </p:spPr>
        <p:txBody>
          <a:bodyPr/>
          <a:lstStyle/>
          <a:p>
            <a:endParaRPr lang="en-US" dirty="0"/>
          </a:p>
        </p:txBody>
      </p:sp>
      <p:sp>
        <p:nvSpPr>
          <p:cNvPr id="13" name="Text Placeholder 12"/>
          <p:cNvSpPr>
            <a:spLocks noGrp="1"/>
          </p:cNvSpPr>
          <p:nvPr>
            <p:ph type="body" sz="quarter" idx="11"/>
          </p:nvPr>
        </p:nvSpPr>
        <p:spPr>
          <a:xfrm>
            <a:off x="6795435" y="2858068"/>
            <a:ext cx="4918509" cy="2550545"/>
          </a:xfrm>
        </p:spPr>
        <p:txBody>
          <a:bodyPr/>
          <a:lstStyle>
            <a:lvl1pPr marL="0" indent="0">
              <a:buNone/>
              <a:defRPr/>
            </a:lvl1pPr>
          </a:lstStyle>
          <a:p>
            <a:pPr lvl="0"/>
            <a:r>
              <a:rPr lang="en-US" dirty="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mall Photo-Yellow">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3724977" y="2184400"/>
            <a:ext cx="5106922" cy="3619500"/>
          </a:xfrm>
        </p:spPr>
        <p:txBody>
          <a:bodyPr anchor="ctr" anchorCtr="1"/>
          <a:lstStyle>
            <a:lvl1pPr marL="0" indent="0">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
        <p:nvSpPr>
          <p:cNvPr id="4" name="Picture Placeholder 3"/>
          <p:cNvSpPr>
            <a:spLocks noGrp="1"/>
          </p:cNvSpPr>
          <p:nvPr>
            <p:ph type="pic" sz="quarter" idx="11"/>
          </p:nvPr>
        </p:nvSpPr>
        <p:spPr>
          <a:xfrm>
            <a:off x="619125" y="2560318"/>
            <a:ext cx="2800350" cy="2800350"/>
          </a:xfrm>
          <a:prstGeom prst="ellipse">
            <a:avLst/>
          </a:prstGeom>
          <a:solidFill>
            <a:schemeClr val="accent4">
              <a:lumMod val="20000"/>
              <a:lumOff val="80000"/>
            </a:schemeClr>
          </a:solidFill>
          <a:ln>
            <a:noFill/>
          </a:ln>
        </p:spPr>
        <p:txBody>
          <a:body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Content-Yel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Photo, Content-Yel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474720" y="1825625"/>
            <a:ext cx="787908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9"/>
          <p:cNvSpPr>
            <a:spLocks noGrp="1"/>
          </p:cNvSpPr>
          <p:nvPr>
            <p:ph type="pic" sz="quarter" idx="10"/>
          </p:nvPr>
        </p:nvSpPr>
        <p:spPr>
          <a:xfrm>
            <a:off x="838200" y="1825625"/>
            <a:ext cx="2405514" cy="4351338"/>
          </a:xfrm>
          <a:solidFill>
            <a:schemeClr val="accent4">
              <a:lumMod val="20000"/>
              <a:lumOff val="80000"/>
            </a:schemeClr>
          </a:solidFill>
          <a:ln>
            <a:noFill/>
          </a:ln>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0000" y="567892"/>
            <a:ext cx="9652000" cy="4182180"/>
          </a:xfrm>
        </p:spPr>
        <p:txBody>
          <a:bodyPr anchor="ctr" anchorCtr="0">
            <a:noAutofit/>
          </a:bodyPr>
          <a:lstStyle>
            <a:lvl1pPr algn="ctr">
              <a:defRPr sz="6000">
                <a:solidFill>
                  <a:schemeClr val="tx2"/>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itle, 2 Col. Content-Yel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Rectangle 8"/>
          <p:cNvSpPr/>
          <p:nvPr userDrawn="1"/>
        </p:nvSpPr>
        <p:spPr>
          <a:xfrm>
            <a:off x="0" y="0"/>
            <a:ext cx="12192000" cy="6858000"/>
          </a:xfrm>
          <a:prstGeom prst="rect">
            <a:avLst/>
          </a:prstGeom>
          <a:noFill/>
          <a:ln w="254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Yellow">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11" name="Rectangle 10"/>
          <p:cNvSpPr/>
          <p:nvPr userDrawn="1"/>
        </p:nvSpPr>
        <p:spPr>
          <a:xfrm>
            <a:off x="0" y="0"/>
            <a:ext cx="12192000" cy="6858000"/>
          </a:xfrm>
          <a:prstGeom prst="rect">
            <a:avLst/>
          </a:prstGeom>
          <a:noFill/>
          <a:ln w="254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Break-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0000" y="567892"/>
            <a:ext cx="9652000" cy="4182180"/>
          </a:xfrm>
        </p:spPr>
        <p:txBody>
          <a:bodyPr anchor="ctr" anchorCtr="0">
            <a:noAutofit/>
          </a:bodyPr>
          <a:lstStyle>
            <a:lvl1pPr algn="ctr">
              <a:defRPr sz="6000">
                <a:solidFill>
                  <a:schemeClr val="bg1"/>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Break (subtitle)-Blu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Freeform 9"/>
          <p:cNvSpPr/>
          <p:nvPr userDrawn="1"/>
        </p:nvSpPr>
        <p:spPr>
          <a:xfrm>
            <a:off x="595086" y="-1"/>
            <a:ext cx="11001828" cy="6858001"/>
          </a:xfrm>
          <a:custGeom>
            <a:avLst/>
            <a:gdLst>
              <a:gd name="connsiteX0" fmla="*/ 1167829 w 11001828"/>
              <a:gd name="connsiteY0" fmla="*/ 0 h 6858001"/>
              <a:gd name="connsiteX1" fmla="*/ 9833999 w 11001828"/>
              <a:gd name="connsiteY1" fmla="*/ 0 h 6858001"/>
              <a:gd name="connsiteX2" fmla="*/ 9908991 w 11001828"/>
              <a:gd name="connsiteY2" fmla="*/ 96959 h 6858001"/>
              <a:gd name="connsiteX3" fmla="*/ 11001828 w 11001828"/>
              <a:gd name="connsiteY3" fmla="*/ 3441034 h 6858001"/>
              <a:gd name="connsiteX4" fmla="*/ 9908991 w 11001828"/>
              <a:gd name="connsiteY4" fmla="*/ 6785109 h 6858001"/>
              <a:gd name="connsiteX5" fmla="*/ 9852614 w 11001828"/>
              <a:gd name="connsiteY5" fmla="*/ 6858001 h 6858001"/>
              <a:gd name="connsiteX6" fmla="*/ 1149214 w 11001828"/>
              <a:gd name="connsiteY6" fmla="*/ 6858001 h 6858001"/>
              <a:gd name="connsiteX7" fmla="*/ 1092837 w 11001828"/>
              <a:gd name="connsiteY7" fmla="*/ 6785109 h 6858001"/>
              <a:gd name="connsiteX8" fmla="*/ 0 w 11001828"/>
              <a:gd name="connsiteY8" fmla="*/ 3441034 h 6858001"/>
              <a:gd name="connsiteX9" fmla="*/ 1092837 w 11001828"/>
              <a:gd name="connsiteY9" fmla="*/ 96959 h 6858001"/>
              <a:gd name="connsiteX10" fmla="*/ 1167829 w 11001828"/>
              <a:gd name="connsiteY10"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01828" h="6858001">
                <a:moveTo>
                  <a:pt x="1167829" y="0"/>
                </a:moveTo>
                <a:lnTo>
                  <a:pt x="9833999" y="0"/>
                </a:lnTo>
                <a:lnTo>
                  <a:pt x="9908991" y="96959"/>
                </a:lnTo>
                <a:cubicBezTo>
                  <a:pt x="10595363" y="1029467"/>
                  <a:pt x="11001828" y="2187021"/>
                  <a:pt x="11001828" y="3441034"/>
                </a:cubicBezTo>
                <a:cubicBezTo>
                  <a:pt x="11001828" y="4695046"/>
                  <a:pt x="10595363" y="5852601"/>
                  <a:pt x="9908991" y="6785109"/>
                </a:cubicBezTo>
                <a:lnTo>
                  <a:pt x="9852614" y="6858001"/>
                </a:lnTo>
                <a:lnTo>
                  <a:pt x="1149214" y="6858001"/>
                </a:lnTo>
                <a:lnTo>
                  <a:pt x="1092837" y="6785109"/>
                </a:lnTo>
                <a:cubicBezTo>
                  <a:pt x="406465" y="5852601"/>
                  <a:pt x="0" y="4695046"/>
                  <a:pt x="0" y="3441034"/>
                </a:cubicBezTo>
                <a:cubicBezTo>
                  <a:pt x="0" y="2187021"/>
                  <a:pt x="406465" y="1029467"/>
                  <a:pt x="1092837" y="96959"/>
                </a:cubicBezTo>
                <a:lnTo>
                  <a:pt x="1167829"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1270000" y="407003"/>
            <a:ext cx="9652000" cy="2576060"/>
          </a:xfrm>
        </p:spPr>
        <p:txBody>
          <a:bodyPr anchor="b" anchorCtr="0">
            <a:noAutofit/>
          </a:bodyPr>
          <a:lstStyle>
            <a:lvl1pPr algn="ctr">
              <a:defRPr sz="6000">
                <a:solidFill>
                  <a:schemeClr val="bg1"/>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
        <p:nvSpPr>
          <p:cNvPr id="15" name="Text Placeholder 14"/>
          <p:cNvSpPr>
            <a:spLocks noGrp="1"/>
          </p:cNvSpPr>
          <p:nvPr>
            <p:ph type="body" sz="quarter" idx="10"/>
          </p:nvPr>
        </p:nvSpPr>
        <p:spPr>
          <a:xfrm>
            <a:off x="1270000" y="3405182"/>
            <a:ext cx="9652000" cy="1427998"/>
          </a:xfrm>
        </p:spPr>
        <p:txBody>
          <a:bodyPr>
            <a:normAutofit/>
          </a:bodyPr>
          <a:lstStyle>
            <a:lvl1pPr marL="0" indent="0" algn="ctr">
              <a:buNone/>
              <a:defRPr sz="3000" i="1">
                <a:solidFill>
                  <a:schemeClr val="bg1"/>
                </a:solidFill>
              </a:defRPr>
            </a:lvl1pPr>
          </a:lstStyle>
          <a:p>
            <a:pPr lvl="0"/>
            <a:r>
              <a:rPr lang="en-US" dirty="0"/>
              <a:t>Click to edit Master text styles</a:t>
            </a:r>
          </a:p>
        </p:txBody>
      </p:sp>
      <p:cxnSp>
        <p:nvCxnSpPr>
          <p:cNvPr id="16" name="Straight Connector 15"/>
          <p:cNvCxnSpPr/>
          <p:nvPr userDrawn="1"/>
        </p:nvCxnSpPr>
        <p:spPr>
          <a:xfrm>
            <a:off x="1270000" y="3221867"/>
            <a:ext cx="965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Quote-Blue">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1713297"/>
            <a:ext cx="8212774" cy="3522846"/>
          </a:xfrm>
        </p:spPr>
        <p:txBody>
          <a:bodyPr anchor="t" anchorCtr="0">
            <a:normAutofit/>
          </a:bodyPr>
          <a:lstStyle>
            <a:lvl1pPr>
              <a:defRPr sz="40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5801627"/>
            <a:ext cx="8212138" cy="490889"/>
          </a:xfrm>
          <a:ln>
            <a:noFill/>
          </a:ln>
        </p:spPr>
        <p:txBody>
          <a:bodyPr>
            <a:normAutofit/>
          </a:bodyPr>
          <a:lstStyle>
            <a:lvl1pPr marL="0" indent="0">
              <a:buNone/>
              <a:tabLst>
                <a:tab pos="7821613" algn="l"/>
              </a:tabLst>
              <a:defRPr sz="2400" i="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pic>
        <p:nvPicPr>
          <p:cNvPr id="24" name="Pictur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125" y="740447"/>
            <a:ext cx="786162" cy="570602"/>
          </a:xfrm>
          <a:prstGeom prst="rect">
            <a:avLst/>
          </a:prstGeom>
        </p:spPr>
      </p:pic>
      <p:cxnSp>
        <p:nvCxnSpPr>
          <p:cNvPr id="26" name="Straight Connector 25"/>
          <p:cNvCxnSpPr/>
          <p:nvPr userDrawn="1"/>
        </p:nvCxnSpPr>
        <p:spPr>
          <a:xfrm>
            <a:off x="1722922" y="972152"/>
            <a:ext cx="710834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741146" y="5698156"/>
            <a:ext cx="179029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ext (in Circle)-Blue">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2184400"/>
            <a:ext cx="8212138" cy="3619500"/>
          </a:xfrm>
        </p:spPr>
        <p:txBody>
          <a:bodyPr/>
          <a:lstStyle>
            <a:lvl1pPr marL="0" indent="0">
              <a:buNone/>
              <a:defRPr>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ircle Photo/Text-Blue">
    <p:spTree>
      <p:nvGrpSpPr>
        <p:cNvPr id="1" name=""/>
        <p:cNvGrpSpPr/>
        <p:nvPr/>
      </p:nvGrpSpPr>
      <p:grpSpPr>
        <a:xfrm>
          <a:off x="0" y="0"/>
          <a:ext cx="0" cy="0"/>
          <a:chOff x="0" y="0"/>
          <a:chExt cx="0" cy="0"/>
        </a:xfrm>
      </p:grpSpPr>
      <p:sp>
        <p:nvSpPr>
          <p:cNvPr id="6" name="Rectangle 5"/>
          <p:cNvSpPr/>
          <p:nvPr userDrawn="1"/>
        </p:nvSpPr>
        <p:spPr>
          <a:xfrm>
            <a:off x="0" y="0"/>
            <a:ext cx="12192000" cy="261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95435" y="365125"/>
            <a:ext cx="4918509" cy="2012315"/>
          </a:xfrm>
        </p:spPr>
        <p:txBody>
          <a:bodyPr anchor="b" anchorCtr="0"/>
          <a:lstStyle>
            <a:lvl1pPr>
              <a:defRPr>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Oval 7"/>
          <p:cNvSpPr/>
          <p:nvPr userDrawn="1"/>
        </p:nvSpPr>
        <p:spPr>
          <a:xfrm>
            <a:off x="288758" y="349553"/>
            <a:ext cx="6217920" cy="62179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1017234" y="1078029"/>
            <a:ext cx="4760968" cy="47609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p:cNvSpPr>
            <a:spLocks noGrp="1"/>
          </p:cNvSpPr>
          <p:nvPr>
            <p:ph type="pic" sz="quarter" idx="10"/>
          </p:nvPr>
        </p:nvSpPr>
        <p:spPr>
          <a:xfrm>
            <a:off x="1225923" y="1232034"/>
            <a:ext cx="4343590" cy="4452958"/>
          </a:xfrm>
          <a:prstGeom prst="ellipse">
            <a:avLst/>
          </a:prstGeom>
          <a:solidFill>
            <a:schemeClr val="accent2">
              <a:lumMod val="20000"/>
              <a:lumOff val="80000"/>
            </a:schemeClr>
          </a:solidFill>
        </p:spPr>
        <p:txBody>
          <a:bodyPr/>
          <a:lstStyle/>
          <a:p>
            <a:endParaRPr lang="en-US" dirty="0"/>
          </a:p>
        </p:txBody>
      </p:sp>
      <p:sp>
        <p:nvSpPr>
          <p:cNvPr id="13" name="Text Placeholder 12"/>
          <p:cNvSpPr>
            <a:spLocks noGrp="1"/>
          </p:cNvSpPr>
          <p:nvPr>
            <p:ph type="body" sz="quarter" idx="11"/>
          </p:nvPr>
        </p:nvSpPr>
        <p:spPr>
          <a:xfrm>
            <a:off x="6795435" y="2858068"/>
            <a:ext cx="4918509" cy="2550545"/>
          </a:xfrm>
        </p:spPr>
        <p:txBody>
          <a:bodyPr/>
          <a:lstStyle>
            <a:lvl1pPr marL="0" indent="0">
              <a:buNone/>
              <a:defRPr/>
            </a:lvl1pPr>
          </a:lstStyle>
          <a:p>
            <a:pPr lvl="0"/>
            <a:r>
              <a:rPr lang="en-US" dirty="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mall Photo-Blue">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3724977" y="2184400"/>
            <a:ext cx="5106922" cy="3619500"/>
          </a:xfrm>
        </p:spPr>
        <p:txBody>
          <a:bodyPr anchor="ctr" anchorCtr="1"/>
          <a:lstStyle>
            <a:lvl1pPr marL="0" indent="0">
              <a:buNone/>
              <a:defRPr>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
        <p:nvSpPr>
          <p:cNvPr id="4" name="Picture Placeholder 3"/>
          <p:cNvSpPr>
            <a:spLocks noGrp="1"/>
          </p:cNvSpPr>
          <p:nvPr>
            <p:ph type="pic" sz="quarter" idx="11"/>
          </p:nvPr>
        </p:nvSpPr>
        <p:spPr>
          <a:xfrm>
            <a:off x="619125" y="2560318"/>
            <a:ext cx="2800350" cy="2800350"/>
          </a:xfrm>
          <a:prstGeom prst="ellipse">
            <a:avLst/>
          </a:prstGeom>
          <a:solidFill>
            <a:schemeClr val="accent1">
              <a:lumMod val="20000"/>
              <a:lumOff val="80000"/>
            </a:schemeClr>
          </a:solidFill>
          <a:ln>
            <a:noFill/>
          </a:ln>
        </p:spPr>
        <p:txBody>
          <a:bodyPr/>
          <a:lstStyle/>
          <a:p>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Content-Blu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Photo, Content-Blu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474720" y="1825625"/>
            <a:ext cx="787908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9"/>
          <p:cNvSpPr>
            <a:spLocks noGrp="1"/>
          </p:cNvSpPr>
          <p:nvPr>
            <p:ph type="pic" sz="quarter" idx="10"/>
          </p:nvPr>
        </p:nvSpPr>
        <p:spPr>
          <a:xfrm>
            <a:off x="838200" y="1825625"/>
            <a:ext cx="2405514" cy="4351338"/>
          </a:xfrm>
          <a:solidFill>
            <a:schemeClr val="accent1">
              <a:lumMod val="20000"/>
              <a:lumOff val="80000"/>
            </a:schemeClr>
          </a:solidFill>
          <a:ln>
            <a:noFill/>
          </a:ln>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subtitle)-Green">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 name="Freeform 9"/>
          <p:cNvSpPr/>
          <p:nvPr userDrawn="1"/>
        </p:nvSpPr>
        <p:spPr>
          <a:xfrm>
            <a:off x="595086" y="-1"/>
            <a:ext cx="11001828" cy="6858001"/>
          </a:xfrm>
          <a:custGeom>
            <a:avLst/>
            <a:gdLst>
              <a:gd name="connsiteX0" fmla="*/ 1167829 w 11001828"/>
              <a:gd name="connsiteY0" fmla="*/ 0 h 6858001"/>
              <a:gd name="connsiteX1" fmla="*/ 9833999 w 11001828"/>
              <a:gd name="connsiteY1" fmla="*/ 0 h 6858001"/>
              <a:gd name="connsiteX2" fmla="*/ 9908991 w 11001828"/>
              <a:gd name="connsiteY2" fmla="*/ 96959 h 6858001"/>
              <a:gd name="connsiteX3" fmla="*/ 11001828 w 11001828"/>
              <a:gd name="connsiteY3" fmla="*/ 3441034 h 6858001"/>
              <a:gd name="connsiteX4" fmla="*/ 9908991 w 11001828"/>
              <a:gd name="connsiteY4" fmla="*/ 6785109 h 6858001"/>
              <a:gd name="connsiteX5" fmla="*/ 9852614 w 11001828"/>
              <a:gd name="connsiteY5" fmla="*/ 6858001 h 6858001"/>
              <a:gd name="connsiteX6" fmla="*/ 1149214 w 11001828"/>
              <a:gd name="connsiteY6" fmla="*/ 6858001 h 6858001"/>
              <a:gd name="connsiteX7" fmla="*/ 1092837 w 11001828"/>
              <a:gd name="connsiteY7" fmla="*/ 6785109 h 6858001"/>
              <a:gd name="connsiteX8" fmla="*/ 0 w 11001828"/>
              <a:gd name="connsiteY8" fmla="*/ 3441034 h 6858001"/>
              <a:gd name="connsiteX9" fmla="*/ 1092837 w 11001828"/>
              <a:gd name="connsiteY9" fmla="*/ 96959 h 6858001"/>
              <a:gd name="connsiteX10" fmla="*/ 1167829 w 11001828"/>
              <a:gd name="connsiteY10"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01828" h="6858001">
                <a:moveTo>
                  <a:pt x="1167829" y="0"/>
                </a:moveTo>
                <a:lnTo>
                  <a:pt x="9833999" y="0"/>
                </a:lnTo>
                <a:lnTo>
                  <a:pt x="9908991" y="96959"/>
                </a:lnTo>
                <a:cubicBezTo>
                  <a:pt x="10595363" y="1029467"/>
                  <a:pt x="11001828" y="2187021"/>
                  <a:pt x="11001828" y="3441034"/>
                </a:cubicBezTo>
                <a:cubicBezTo>
                  <a:pt x="11001828" y="4695046"/>
                  <a:pt x="10595363" y="5852601"/>
                  <a:pt x="9908991" y="6785109"/>
                </a:cubicBezTo>
                <a:lnTo>
                  <a:pt x="9852614" y="6858001"/>
                </a:lnTo>
                <a:lnTo>
                  <a:pt x="1149214" y="6858001"/>
                </a:lnTo>
                <a:lnTo>
                  <a:pt x="1092837" y="6785109"/>
                </a:lnTo>
                <a:cubicBezTo>
                  <a:pt x="406465" y="5852601"/>
                  <a:pt x="0" y="4695046"/>
                  <a:pt x="0" y="3441034"/>
                </a:cubicBezTo>
                <a:cubicBezTo>
                  <a:pt x="0" y="2187021"/>
                  <a:pt x="406465" y="1029467"/>
                  <a:pt x="1092837" y="96959"/>
                </a:cubicBezTo>
                <a:lnTo>
                  <a:pt x="1167829"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1270000" y="407003"/>
            <a:ext cx="9652000" cy="2576060"/>
          </a:xfrm>
        </p:spPr>
        <p:txBody>
          <a:bodyPr anchor="b" anchorCtr="0">
            <a:noAutofit/>
          </a:bodyPr>
          <a:lstStyle>
            <a:lvl1pPr algn="ctr">
              <a:defRPr sz="6000">
                <a:solidFill>
                  <a:schemeClr val="tx2"/>
                </a:solidFill>
              </a:defRPr>
            </a:lvl1pPr>
          </a:lstStyle>
          <a:p>
            <a:r>
              <a:rPr lang="en-US" dirty="0"/>
              <a:t>Click to edit Master title style</a:t>
            </a:r>
          </a:p>
        </p:txBody>
      </p:sp>
      <p:sp>
        <p:nvSpPr>
          <p:cNvPr id="3" name="Freeform 2"/>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
        <p:nvSpPr>
          <p:cNvPr id="15" name="Text Placeholder 14"/>
          <p:cNvSpPr>
            <a:spLocks noGrp="1"/>
          </p:cNvSpPr>
          <p:nvPr>
            <p:ph type="body" sz="quarter" idx="10"/>
          </p:nvPr>
        </p:nvSpPr>
        <p:spPr>
          <a:xfrm>
            <a:off x="1270000" y="3405182"/>
            <a:ext cx="9652000" cy="1427998"/>
          </a:xfrm>
        </p:spPr>
        <p:txBody>
          <a:bodyPr>
            <a:normAutofit/>
          </a:bodyPr>
          <a:lstStyle>
            <a:lvl1pPr marL="0" indent="0" algn="ctr">
              <a:buNone/>
              <a:defRPr sz="3000" i="1">
                <a:solidFill>
                  <a:schemeClr val="tx2"/>
                </a:solidFill>
              </a:defRPr>
            </a:lvl1pPr>
          </a:lstStyle>
          <a:p>
            <a:pPr lvl="0"/>
            <a:r>
              <a:rPr lang="en-US" dirty="0"/>
              <a:t>Click to edit Master text styles</a:t>
            </a:r>
          </a:p>
        </p:txBody>
      </p:sp>
      <p:cxnSp>
        <p:nvCxnSpPr>
          <p:cNvPr id="16" name="Straight Connector 15"/>
          <p:cNvCxnSpPr/>
          <p:nvPr userDrawn="1"/>
        </p:nvCxnSpPr>
        <p:spPr>
          <a:xfrm>
            <a:off x="1270000" y="3221867"/>
            <a:ext cx="9652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908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1_Title, 2 Col. Content-Blu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Rectangle 8"/>
          <p:cNvSpPr/>
          <p:nvPr userDrawn="1"/>
        </p:nvSpPr>
        <p:spPr>
          <a:xfrm>
            <a:off x="0" y="0"/>
            <a:ext cx="12192000" cy="6858000"/>
          </a:xfrm>
          <a:prstGeom prst="rect">
            <a:avLst/>
          </a:prstGeom>
          <a:noFill/>
          <a:ln w="254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1_Comparison-Blu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11" name="Rectangle 10"/>
          <p:cNvSpPr/>
          <p:nvPr userDrawn="1"/>
        </p:nvSpPr>
        <p:spPr>
          <a:xfrm>
            <a:off x="0" y="0"/>
            <a:ext cx="12192000" cy="6858000"/>
          </a:xfrm>
          <a:prstGeom prst="rect">
            <a:avLst/>
          </a:prstGeom>
          <a:noFill/>
          <a:ln w="254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hoto 1">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351" y="192940"/>
            <a:ext cx="2285050" cy="763005"/>
          </a:xfrm>
          <a:prstGeom prst="rect">
            <a:avLst/>
          </a:prstGeom>
        </p:spPr>
      </p:pic>
      <p:sp>
        <p:nvSpPr>
          <p:cNvPr id="4" name="Picture Placeholder 3"/>
          <p:cNvSpPr>
            <a:spLocks noGrp="1"/>
          </p:cNvSpPr>
          <p:nvPr>
            <p:ph type="pic" sz="quarter" idx="10"/>
          </p:nvPr>
        </p:nvSpPr>
        <p:spPr>
          <a:xfrm>
            <a:off x="90965" y="-3176"/>
            <a:ext cx="12101035" cy="6861175"/>
          </a:xfrm>
          <a:custGeom>
            <a:avLst/>
            <a:gdLst>
              <a:gd name="connsiteX0" fmla="*/ 0 w 12101035"/>
              <a:gd name="connsiteY0" fmla="*/ 0 h 6858000"/>
              <a:gd name="connsiteX1" fmla="*/ 12101035 w 12101035"/>
              <a:gd name="connsiteY1" fmla="*/ 0 h 6858000"/>
              <a:gd name="connsiteX2" fmla="*/ 12101035 w 12101035"/>
              <a:gd name="connsiteY2" fmla="*/ 6858000 h 6858000"/>
              <a:gd name="connsiteX3" fmla="*/ 0 w 12101035"/>
              <a:gd name="connsiteY3" fmla="*/ 6858000 h 6858000"/>
              <a:gd name="connsiteX4" fmla="*/ 0 w 12101035"/>
              <a:gd name="connsiteY4" fmla="*/ 0 h 6858000"/>
              <a:gd name="connsiteX0" fmla="*/ 1504950 w 12101035"/>
              <a:gd name="connsiteY0" fmla="*/ 1190625 h 6858000"/>
              <a:gd name="connsiteX1" fmla="*/ 12101035 w 12101035"/>
              <a:gd name="connsiteY1" fmla="*/ 0 h 6858000"/>
              <a:gd name="connsiteX2" fmla="*/ 12101035 w 12101035"/>
              <a:gd name="connsiteY2" fmla="*/ 6858000 h 6858000"/>
              <a:gd name="connsiteX3" fmla="*/ 0 w 12101035"/>
              <a:gd name="connsiteY3" fmla="*/ 6858000 h 6858000"/>
              <a:gd name="connsiteX4" fmla="*/ 1504950 w 12101035"/>
              <a:gd name="connsiteY4" fmla="*/ 1190625 h 6858000"/>
              <a:gd name="connsiteX0" fmla="*/ 4886325 w 12101035"/>
              <a:gd name="connsiteY0" fmla="*/ 0 h 6886575"/>
              <a:gd name="connsiteX1" fmla="*/ 12101035 w 12101035"/>
              <a:gd name="connsiteY1" fmla="*/ 28575 h 6886575"/>
              <a:gd name="connsiteX2" fmla="*/ 12101035 w 12101035"/>
              <a:gd name="connsiteY2" fmla="*/ 6886575 h 6886575"/>
              <a:gd name="connsiteX3" fmla="*/ 0 w 12101035"/>
              <a:gd name="connsiteY3" fmla="*/ 6886575 h 6886575"/>
              <a:gd name="connsiteX4" fmla="*/ 4886325 w 12101035"/>
              <a:gd name="connsiteY4" fmla="*/ 0 h 6886575"/>
              <a:gd name="connsiteX0" fmla="*/ 4286250 w 12101035"/>
              <a:gd name="connsiteY0" fmla="*/ 0 h 6867525"/>
              <a:gd name="connsiteX1" fmla="*/ 12101035 w 12101035"/>
              <a:gd name="connsiteY1" fmla="*/ 9525 h 6867525"/>
              <a:gd name="connsiteX2" fmla="*/ 12101035 w 12101035"/>
              <a:gd name="connsiteY2" fmla="*/ 6867525 h 6867525"/>
              <a:gd name="connsiteX3" fmla="*/ 0 w 12101035"/>
              <a:gd name="connsiteY3" fmla="*/ 6867525 h 6867525"/>
              <a:gd name="connsiteX4" fmla="*/ 4286250 w 12101035"/>
              <a:gd name="connsiteY4" fmla="*/ 0 h 6867525"/>
              <a:gd name="connsiteX0" fmla="*/ 4397375 w 12101035"/>
              <a:gd name="connsiteY0" fmla="*/ 28575 h 6858000"/>
              <a:gd name="connsiteX1" fmla="*/ 12101035 w 12101035"/>
              <a:gd name="connsiteY1" fmla="*/ 0 h 6858000"/>
              <a:gd name="connsiteX2" fmla="*/ 12101035 w 12101035"/>
              <a:gd name="connsiteY2" fmla="*/ 6858000 h 6858000"/>
              <a:gd name="connsiteX3" fmla="*/ 0 w 12101035"/>
              <a:gd name="connsiteY3" fmla="*/ 6858000 h 6858000"/>
              <a:gd name="connsiteX4" fmla="*/ 4397375 w 12101035"/>
              <a:gd name="connsiteY4" fmla="*/ 28575 h 6858000"/>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 name="connsiteX0" fmla="*/ 4270375 w 12101035"/>
              <a:gd name="connsiteY0" fmla="*/ 0 h 6861175"/>
              <a:gd name="connsiteX1" fmla="*/ 12101035 w 12101035"/>
              <a:gd name="connsiteY1" fmla="*/ 3175 h 6861175"/>
              <a:gd name="connsiteX2" fmla="*/ 12101035 w 12101035"/>
              <a:gd name="connsiteY2" fmla="*/ 6861175 h 6861175"/>
              <a:gd name="connsiteX3" fmla="*/ 0 w 12101035"/>
              <a:gd name="connsiteY3" fmla="*/ 6861175 h 6861175"/>
              <a:gd name="connsiteX4" fmla="*/ 4270375 w 12101035"/>
              <a:gd name="connsiteY4" fmla="*/ 0 h 6861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01035" h="6861175">
                <a:moveTo>
                  <a:pt x="4270375" y="0"/>
                </a:moveTo>
                <a:lnTo>
                  <a:pt x="12101035" y="3175"/>
                </a:lnTo>
                <a:lnTo>
                  <a:pt x="12101035" y="6861175"/>
                </a:lnTo>
                <a:lnTo>
                  <a:pt x="0" y="6861175"/>
                </a:lnTo>
                <a:cubicBezTo>
                  <a:pt x="401274" y="4737208"/>
                  <a:pt x="1545814" y="2078405"/>
                  <a:pt x="4270375" y="0"/>
                </a:cubicBezTo>
                <a:close/>
              </a:path>
            </a:pathLst>
          </a:custGeom>
          <a:solidFill>
            <a:schemeClr val="bg1">
              <a:lumMod val="85000"/>
              <a:alpha val="36000"/>
            </a:schemeClr>
          </a:solidFill>
        </p:spPr>
        <p:txBody>
          <a:bodyPr/>
          <a:lstStyle/>
          <a:p>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hoto 2">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4" name="Picture Placeholder 10"/>
          <p:cNvSpPr>
            <a:spLocks noGrp="1"/>
          </p:cNvSpPr>
          <p:nvPr>
            <p:ph type="pic" sz="quarter" idx="10"/>
          </p:nvPr>
        </p:nvSpPr>
        <p:spPr>
          <a:xfrm>
            <a:off x="2665645" y="-6304"/>
            <a:ext cx="6695712" cy="6864304"/>
          </a:xfrm>
          <a:prstGeom prst="ellipse">
            <a:avLst/>
          </a:prstGeom>
          <a:solidFill>
            <a:schemeClr val="bg1">
              <a:lumMod val="95000"/>
            </a:schemeClr>
          </a:solidFill>
        </p:spPr>
        <p:txBody>
          <a:bodyPr/>
          <a:lstStyle/>
          <a:p>
            <a:endParaRPr lang="en-US" dirty="0"/>
          </a:p>
        </p:txBody>
      </p:sp>
    </p:spTree>
    <p:extLst>
      <p:ext uri="{BB962C8B-B14F-4D97-AF65-F5344CB8AC3E}">
        <p14:creationId xmlns:p14="http://schemas.microsoft.com/office/powerpoint/2010/main" val="11807472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hoto/Video 3">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0"/>
            <a:ext cx="12192000" cy="6858000"/>
          </a:xfrm>
          <a:solidFill>
            <a:schemeClr val="bg1">
              <a:lumMod val="95000"/>
            </a:scheme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reeform 4"/>
          <p:cNvSpPr/>
          <p:nvPr userDrawn="1"/>
        </p:nvSpPr>
        <p:spPr>
          <a:xfrm>
            <a:off x="3541295" y="5317964"/>
            <a:ext cx="5109410" cy="1540036"/>
          </a:xfrm>
          <a:custGeom>
            <a:avLst/>
            <a:gdLst>
              <a:gd name="connsiteX0" fmla="*/ 2190679 w 4381358"/>
              <a:gd name="connsiteY0" fmla="*/ 0 h 1320593"/>
              <a:gd name="connsiteX1" fmla="*/ 4370042 w 4381358"/>
              <a:gd name="connsiteY1" fmla="*/ 1297102 h 1320593"/>
              <a:gd name="connsiteX2" fmla="*/ 4381358 w 4381358"/>
              <a:gd name="connsiteY2" fmla="*/ 1320593 h 1320593"/>
              <a:gd name="connsiteX3" fmla="*/ 0 w 4381358"/>
              <a:gd name="connsiteY3" fmla="*/ 1320593 h 1320593"/>
              <a:gd name="connsiteX4" fmla="*/ 11316 w 4381358"/>
              <a:gd name="connsiteY4" fmla="*/ 1297102 h 1320593"/>
              <a:gd name="connsiteX5" fmla="*/ 2190679 w 4381358"/>
              <a:gd name="connsiteY5" fmla="*/ 0 h 132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1358" h="1320593">
                <a:moveTo>
                  <a:pt x="2190679" y="0"/>
                </a:moveTo>
                <a:cubicBezTo>
                  <a:pt x="3131757" y="0"/>
                  <a:pt x="3950334" y="524490"/>
                  <a:pt x="4370042" y="1297102"/>
                </a:cubicBezTo>
                <a:lnTo>
                  <a:pt x="4381358" y="1320593"/>
                </a:lnTo>
                <a:lnTo>
                  <a:pt x="0" y="1320593"/>
                </a:lnTo>
                <a:lnTo>
                  <a:pt x="11316" y="1297102"/>
                </a:lnTo>
                <a:cubicBezTo>
                  <a:pt x="431025" y="524490"/>
                  <a:pt x="1249601" y="0"/>
                  <a:pt x="21906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8724" y="5740083"/>
            <a:ext cx="2658032" cy="88754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Green">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1713297"/>
            <a:ext cx="8212774" cy="3522846"/>
          </a:xfrm>
        </p:spPr>
        <p:txBody>
          <a:bodyPr anchor="t"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5801627"/>
            <a:ext cx="8212138" cy="490889"/>
          </a:xfrm>
          <a:ln>
            <a:noFill/>
          </a:ln>
        </p:spPr>
        <p:txBody>
          <a:bodyPr>
            <a:normAutofit/>
          </a:bodyPr>
          <a:lstStyle>
            <a:lvl1pPr marL="0" indent="0">
              <a:buNone/>
              <a:tabLst>
                <a:tab pos="7821613" algn="l"/>
              </a:tabLst>
              <a:defRPr sz="2400" i="1">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pic>
        <p:nvPicPr>
          <p:cNvPr id="24" name="Pictur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125" y="740447"/>
            <a:ext cx="786163" cy="570602"/>
          </a:xfrm>
          <a:prstGeom prst="rect">
            <a:avLst/>
          </a:prstGeom>
        </p:spPr>
      </p:pic>
      <p:cxnSp>
        <p:nvCxnSpPr>
          <p:cNvPr id="26" name="Straight Connector 25"/>
          <p:cNvCxnSpPr/>
          <p:nvPr userDrawn="1"/>
        </p:nvCxnSpPr>
        <p:spPr>
          <a:xfrm>
            <a:off x="1722922" y="972152"/>
            <a:ext cx="710834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741146" y="5698156"/>
            <a:ext cx="1790299"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in Circle)-Green">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619125" y="2184400"/>
            <a:ext cx="8212138" cy="3619500"/>
          </a:xfrm>
        </p:spPr>
        <p:txBody>
          <a:bodyPr/>
          <a:lstStyle>
            <a:lvl1pPr marL="0" indent="0">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rcle Photo/Text-Green">
    <p:spTree>
      <p:nvGrpSpPr>
        <p:cNvPr id="1" name=""/>
        <p:cNvGrpSpPr/>
        <p:nvPr/>
      </p:nvGrpSpPr>
      <p:grpSpPr>
        <a:xfrm>
          <a:off x="0" y="0"/>
          <a:ext cx="0" cy="0"/>
          <a:chOff x="0" y="0"/>
          <a:chExt cx="0" cy="0"/>
        </a:xfrm>
      </p:grpSpPr>
      <p:sp>
        <p:nvSpPr>
          <p:cNvPr id="6" name="Rectangle 5"/>
          <p:cNvSpPr/>
          <p:nvPr userDrawn="1"/>
        </p:nvSpPr>
        <p:spPr>
          <a:xfrm>
            <a:off x="0" y="0"/>
            <a:ext cx="12192000" cy="2618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95435" y="365125"/>
            <a:ext cx="4918509" cy="2012315"/>
          </a:xfrm>
        </p:spPr>
        <p:txBody>
          <a:bodyPr anchor="b" anchorCtr="0"/>
          <a:lstStyle>
            <a:lvl1pPr>
              <a:defRPr>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Oval 7"/>
          <p:cNvSpPr/>
          <p:nvPr userDrawn="1"/>
        </p:nvSpPr>
        <p:spPr>
          <a:xfrm>
            <a:off x="288758" y="349553"/>
            <a:ext cx="6217920" cy="62179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1017234" y="1078029"/>
            <a:ext cx="4760968" cy="47609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p:cNvSpPr>
            <a:spLocks noGrp="1"/>
          </p:cNvSpPr>
          <p:nvPr>
            <p:ph type="pic" sz="quarter" idx="10"/>
          </p:nvPr>
        </p:nvSpPr>
        <p:spPr>
          <a:xfrm>
            <a:off x="1225923" y="1232034"/>
            <a:ext cx="4343590" cy="4452958"/>
          </a:xfrm>
          <a:prstGeom prst="ellipse">
            <a:avLst/>
          </a:prstGeom>
          <a:solidFill>
            <a:schemeClr val="accent2">
              <a:lumMod val="20000"/>
              <a:lumOff val="80000"/>
            </a:schemeClr>
          </a:solidFill>
        </p:spPr>
        <p:txBody>
          <a:bodyPr/>
          <a:lstStyle/>
          <a:p>
            <a:endParaRPr lang="en-US" dirty="0"/>
          </a:p>
        </p:txBody>
      </p:sp>
      <p:sp>
        <p:nvSpPr>
          <p:cNvPr id="13" name="Text Placeholder 12"/>
          <p:cNvSpPr>
            <a:spLocks noGrp="1"/>
          </p:cNvSpPr>
          <p:nvPr>
            <p:ph type="body" sz="quarter" idx="11"/>
          </p:nvPr>
        </p:nvSpPr>
        <p:spPr>
          <a:xfrm>
            <a:off x="6795435" y="2858068"/>
            <a:ext cx="4918509" cy="2550545"/>
          </a:xfrm>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182255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Photo-Green">
    <p:spTree>
      <p:nvGrpSpPr>
        <p:cNvPr id="1" name=""/>
        <p:cNvGrpSpPr/>
        <p:nvPr/>
      </p:nvGrpSpPr>
      <p:grpSpPr>
        <a:xfrm>
          <a:off x="0" y="0"/>
          <a:ext cx="0" cy="0"/>
          <a:chOff x="0" y="0"/>
          <a:chExt cx="0" cy="0"/>
        </a:xfrm>
      </p:grpSpPr>
      <p:sp>
        <p:nvSpPr>
          <p:cNvPr id="20" name="Freeform 19"/>
          <p:cNvSpPr/>
          <p:nvPr userDrawn="1"/>
        </p:nvSpPr>
        <p:spPr>
          <a:xfrm>
            <a:off x="-113672" y="1"/>
            <a:ext cx="12101034" cy="6857999"/>
          </a:xfrm>
          <a:custGeom>
            <a:avLst/>
            <a:gdLst>
              <a:gd name="connsiteX0" fmla="*/ 0 w 12101034"/>
              <a:gd name="connsiteY0" fmla="*/ 0 h 6857999"/>
              <a:gd name="connsiteX1" fmla="*/ 12101034 w 12101034"/>
              <a:gd name="connsiteY1" fmla="*/ 0 h 6857999"/>
              <a:gd name="connsiteX2" fmla="*/ 12076358 w 12101034"/>
              <a:gd name="connsiteY2" fmla="*/ 138173 h 6857999"/>
              <a:gd name="connsiteX3" fmla="*/ 8198206 w 12101034"/>
              <a:gd name="connsiteY3" fmla="*/ 6573119 h 6857999"/>
              <a:gd name="connsiteX4" fmla="*/ 7835690 w 12101034"/>
              <a:gd name="connsiteY4" fmla="*/ 6857999 h 6857999"/>
              <a:gd name="connsiteX5" fmla="*/ 0 w 12101034"/>
              <a:gd name="connsiteY5" fmla="*/ 6857999 h 6857999"/>
              <a:gd name="connsiteX6" fmla="*/ 0 w 12101034"/>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1034" h="6857999">
                <a:moveTo>
                  <a:pt x="0" y="0"/>
                </a:moveTo>
                <a:lnTo>
                  <a:pt x="12101034" y="0"/>
                </a:lnTo>
                <a:lnTo>
                  <a:pt x="12076358" y="138173"/>
                </a:lnTo>
                <a:cubicBezTo>
                  <a:pt x="11550118" y="2709849"/>
                  <a:pt x="10149286" y="4962943"/>
                  <a:pt x="8198206" y="6573119"/>
                </a:cubicBezTo>
                <a:lnTo>
                  <a:pt x="7835690" y="6857999"/>
                </a:lnTo>
                <a:lnTo>
                  <a:pt x="0" y="685799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125" y="616017"/>
            <a:ext cx="8212774" cy="1328285"/>
          </a:xfrm>
        </p:spPr>
        <p:txBody>
          <a:bodyPr anchor="b" anchorCtr="0">
            <a:normAutofit/>
          </a:bodyPr>
          <a:lstStyle>
            <a:lvl1pPr>
              <a:defRPr sz="4000">
                <a:solidFill>
                  <a:schemeClr val="tx2"/>
                </a:solidFill>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9" name="Text Placeholder 8"/>
          <p:cNvSpPr>
            <a:spLocks noGrp="1"/>
          </p:cNvSpPr>
          <p:nvPr>
            <p:ph type="body" sz="quarter" idx="10"/>
          </p:nvPr>
        </p:nvSpPr>
        <p:spPr>
          <a:xfrm>
            <a:off x="3724977" y="2184400"/>
            <a:ext cx="5106922" cy="3619500"/>
          </a:xfrm>
        </p:spPr>
        <p:txBody>
          <a:bodyPr anchor="ctr" anchorCtr="1"/>
          <a:lstStyle>
            <a:lvl1pPr marL="0" indent="0">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p:txBody>
      </p:sp>
      <p:sp>
        <p:nvSpPr>
          <p:cNvPr id="4" name="Picture Placeholder 3"/>
          <p:cNvSpPr>
            <a:spLocks noGrp="1"/>
          </p:cNvSpPr>
          <p:nvPr>
            <p:ph type="pic" sz="quarter" idx="11"/>
          </p:nvPr>
        </p:nvSpPr>
        <p:spPr>
          <a:xfrm>
            <a:off x="619125" y="2560318"/>
            <a:ext cx="2800350" cy="2800350"/>
          </a:xfrm>
          <a:prstGeom prst="ellipse">
            <a:avLst/>
          </a:prstGeom>
          <a:solidFill>
            <a:schemeClr val="accent2">
              <a:lumMod val="20000"/>
              <a:lumOff val="80000"/>
            </a:schemeClr>
          </a:solidFill>
          <a:ln>
            <a:noFill/>
          </a:ln>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Content-G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hoto, Content-G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3474720" y="1825625"/>
            <a:ext cx="787908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5105" y="5804468"/>
            <a:ext cx="2285050" cy="763005"/>
          </a:xfrm>
          <a:prstGeom prst="rect">
            <a:avLst/>
          </a:prstGeom>
        </p:spPr>
      </p:pic>
      <p:sp>
        <p:nvSpPr>
          <p:cNvPr id="8" name="Rectangle 7"/>
          <p:cNvSpPr/>
          <p:nvPr userDrawn="1"/>
        </p:nvSpPr>
        <p:spPr>
          <a:xfrm>
            <a:off x="0" y="0"/>
            <a:ext cx="12192000" cy="6858000"/>
          </a:xfrm>
          <a:prstGeom prst="rect">
            <a:avLst/>
          </a:prstGeom>
          <a:noFill/>
          <a:ln w="254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9"/>
          <p:cNvSpPr>
            <a:spLocks noGrp="1"/>
          </p:cNvSpPr>
          <p:nvPr>
            <p:ph type="pic" sz="quarter" idx="10"/>
          </p:nvPr>
        </p:nvSpPr>
        <p:spPr>
          <a:xfrm>
            <a:off x="838200" y="1825625"/>
            <a:ext cx="2405514" cy="4351338"/>
          </a:xfrm>
          <a:solidFill>
            <a:schemeClr val="accent2">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102334927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195223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3" r:id="rId3"/>
    <p:sldLayoutId id="2147483660" r:id="rId4"/>
    <p:sldLayoutId id="2147483661" r:id="rId5"/>
    <p:sldLayoutId id="2147483662" r:id="rId6"/>
    <p:sldLayoutId id="2147483665" r:id="rId7"/>
    <p:sldLayoutId id="2147483666" r:id="rId8"/>
    <p:sldLayoutId id="2147483650" r:id="rId9"/>
    <p:sldLayoutId id="2147483652" r:id="rId10"/>
    <p:sldLayoutId id="2147483653"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 id="2147483685" r:id="rId27"/>
    <p:sldLayoutId id="2147483686" r:id="rId28"/>
    <p:sldLayoutId id="2147483687" r:id="rId29"/>
    <p:sldLayoutId id="2147483688" r:id="rId30"/>
    <p:sldLayoutId id="2147483689" r:id="rId31"/>
    <p:sldLayoutId id="2147483668" r:id="rId32"/>
    <p:sldLayoutId id="2147483667" r:id="rId33"/>
    <p:sldLayoutId id="2147483669" r:id="rId34"/>
  </p:sldLayoutIdLst>
  <p:txStyles>
    <p:titleStyle>
      <a:lvl1pPr algn="l" defTabSz="914400" rtl="0" eaLnBrk="1" latinLnBrk="0" hangingPunct="1">
        <a:lnSpc>
          <a:spcPct val="90000"/>
        </a:lnSpc>
        <a:spcBef>
          <a:spcPct val="0"/>
        </a:spcBef>
        <a:buNone/>
        <a:defRPr sz="4400" b="1" i="0" kern="1200">
          <a:solidFill>
            <a:schemeClr val="accent1"/>
          </a:solidFill>
          <a:latin typeface="Overpass" charset="0"/>
          <a:ea typeface="Overpass" charset="0"/>
          <a:cs typeface="Overpass" charset="0"/>
        </a:defRPr>
      </a:lvl1pPr>
    </p:titleStyle>
    <p:bodyStyle>
      <a:lvl1pPr marL="228600" indent="-228600" algn="l" defTabSz="914400" rtl="0" eaLnBrk="1" latinLnBrk="0" hangingPunct="1">
        <a:lnSpc>
          <a:spcPct val="90000"/>
        </a:lnSpc>
        <a:spcBef>
          <a:spcPts val="1000"/>
        </a:spcBef>
        <a:buFont typeface="Arial"/>
        <a:buChar char="•"/>
        <a:defRPr sz="3000" b="0" i="0" kern="1200">
          <a:solidFill>
            <a:schemeClr val="tx1"/>
          </a:solidFill>
          <a:latin typeface="Overpass" charset="0"/>
          <a:ea typeface="Overpass" charset="0"/>
          <a:cs typeface="Overpass" charset="0"/>
        </a:defRPr>
      </a:lvl1pPr>
      <a:lvl2pPr marL="685800" indent="-228600" algn="l" defTabSz="914400" rtl="0" eaLnBrk="1" latinLnBrk="0" hangingPunct="1">
        <a:lnSpc>
          <a:spcPct val="90000"/>
        </a:lnSpc>
        <a:spcBef>
          <a:spcPts val="500"/>
        </a:spcBef>
        <a:buFont typeface="Arial"/>
        <a:buChar char="•"/>
        <a:defRPr sz="2600" b="0" i="0" kern="1200">
          <a:solidFill>
            <a:schemeClr val="tx1"/>
          </a:solidFill>
          <a:latin typeface="Overpass" charset="0"/>
          <a:ea typeface="Overpass" charset="0"/>
          <a:cs typeface="Overpass" charset="0"/>
        </a:defRPr>
      </a:lvl2pPr>
      <a:lvl3pPr marL="1143000" indent="-228600" algn="l" defTabSz="914400" rtl="0" eaLnBrk="1" latinLnBrk="0" hangingPunct="1">
        <a:lnSpc>
          <a:spcPct val="90000"/>
        </a:lnSpc>
        <a:spcBef>
          <a:spcPts val="500"/>
        </a:spcBef>
        <a:buFont typeface="Arial"/>
        <a:buChar char="•"/>
        <a:defRPr sz="2400" b="0" i="0" kern="1200">
          <a:solidFill>
            <a:schemeClr val="tx1"/>
          </a:solidFill>
          <a:latin typeface="Overpass" charset="0"/>
          <a:ea typeface="Overpass" charset="0"/>
          <a:cs typeface="Overpass" charset="0"/>
        </a:defRPr>
      </a:lvl3pPr>
      <a:lvl4pPr marL="1600200" indent="-228600" algn="l" defTabSz="914400" rtl="0" eaLnBrk="1" latinLnBrk="0" hangingPunct="1">
        <a:lnSpc>
          <a:spcPct val="90000"/>
        </a:lnSpc>
        <a:spcBef>
          <a:spcPts val="500"/>
        </a:spcBef>
        <a:buFont typeface="Arial"/>
        <a:buChar char="•"/>
        <a:defRPr sz="2400" b="0" i="0" kern="1200">
          <a:solidFill>
            <a:schemeClr val="tx1"/>
          </a:solidFill>
          <a:latin typeface="Overpass" charset="0"/>
          <a:ea typeface="Overpass" charset="0"/>
          <a:cs typeface="Overpass" charset="0"/>
        </a:defRPr>
      </a:lvl4pPr>
      <a:lvl5pPr marL="2057400" indent="-228600" algn="l" defTabSz="914400" rtl="0" eaLnBrk="1" latinLnBrk="0" hangingPunct="1">
        <a:lnSpc>
          <a:spcPct val="90000"/>
        </a:lnSpc>
        <a:spcBef>
          <a:spcPts val="500"/>
        </a:spcBef>
        <a:buFont typeface="Arial"/>
        <a:buChar char="•"/>
        <a:defRPr sz="2400" b="0" i="0" kern="1200">
          <a:solidFill>
            <a:schemeClr val="tx1"/>
          </a:solidFill>
          <a:latin typeface="Overpass" charset="0"/>
          <a:ea typeface="Overpass" charset="0"/>
          <a:cs typeface="Overpas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29D7-D9A2-8741-B42A-E82F93C09B33}"/>
              </a:ext>
            </a:extLst>
          </p:cNvPr>
          <p:cNvSpPr>
            <a:spLocks noGrp="1"/>
          </p:cNvSpPr>
          <p:nvPr>
            <p:ph type="title"/>
          </p:nvPr>
        </p:nvSpPr>
        <p:spPr>
          <a:xfrm>
            <a:off x="1270000" y="0"/>
            <a:ext cx="9652000" cy="2983063"/>
          </a:xfrm>
        </p:spPr>
        <p:txBody>
          <a:bodyPr anchor="b">
            <a:normAutofit/>
          </a:bodyPr>
          <a:lstStyle/>
          <a:p>
            <a:r>
              <a:rPr lang="en-US" sz="4000" dirty="0">
                <a:latin typeface="Arial" panose="020B0604020202020204" pitchFamily="34" charset="0"/>
                <a:cs typeface="Arial" panose="020B0604020202020204" pitchFamily="34" charset="0"/>
              </a:rPr>
              <a:t>CAFO Permit Program Outreach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Raw Milk Dairies</a:t>
            </a:r>
          </a:p>
        </p:txBody>
      </p:sp>
      <p:sp>
        <p:nvSpPr>
          <p:cNvPr id="3" name="Text Placeholder 2">
            <a:extLst>
              <a:ext uri="{FF2B5EF4-FFF2-40B4-BE49-F238E27FC236}">
                <a16:creationId xmlns:a16="http://schemas.microsoft.com/office/drawing/2014/main" id="{C028552B-43E8-D644-A9F1-4C0E7A017D6C}"/>
              </a:ext>
            </a:extLst>
          </p:cNvPr>
          <p:cNvSpPr>
            <a:spLocks noGrp="1"/>
          </p:cNvSpPr>
          <p:nvPr>
            <p:ph type="body" sz="quarter" idx="10"/>
          </p:nvPr>
        </p:nvSpPr>
        <p:spPr/>
        <p:txBody>
          <a:bodyPr>
            <a:normAutofit/>
          </a:bodyPr>
          <a:lstStyle/>
          <a:p>
            <a:r>
              <a:rPr lang="en-US" sz="2800" dirty="0">
                <a:latin typeface="Arial" panose="020B0604020202020204" pitchFamily="34" charset="0"/>
                <a:cs typeface="Arial" panose="020B0604020202020204" pitchFamily="34" charset="0"/>
              </a:rPr>
              <a:t>March 23, 2023</a:t>
            </a:r>
          </a:p>
          <a:p>
            <a:r>
              <a:rPr lang="en-US" sz="2800">
                <a:latin typeface="Arial" panose="020B0604020202020204" pitchFamily="34" charset="0"/>
                <a:cs typeface="Arial" panose="020B0604020202020204" pitchFamily="34" charset="0"/>
              </a:rPr>
              <a:t>NRCS OTAC Mtg.</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7052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CAFOs Maintain Permit Compliance</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538514"/>
            <a:ext cx="10515600" cy="4638449"/>
          </a:xfrm>
        </p:spPr>
        <p:txBody>
          <a:bodyPr>
            <a:normAutofit lnSpcReduction="10000"/>
          </a:bodyPr>
          <a:lstStyle/>
          <a:p>
            <a:pPr marL="457200" lvl="1" indent="0">
              <a:buNone/>
            </a:pPr>
            <a:endParaRPr lang="en-US" sz="31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Zero* (0) Discharge of bacteria, nutrients and sediment to surface or ground waters of Oregon is the numeric discharge limit in all CAFO permits.	</a:t>
            </a:r>
          </a:p>
          <a:p>
            <a:pPr marL="457200" lvl="1" indent="0">
              <a:buNone/>
            </a:pPr>
            <a:r>
              <a:rPr lang="en-US" sz="2400" dirty="0">
                <a:latin typeface="Arial" panose="020B0604020202020204" pitchFamily="34" charset="0"/>
                <a:cs typeface="Arial" panose="020B0604020202020204" pitchFamily="34" charset="0"/>
              </a:rPr>
              <a:t>	*subject to lab method quantitation limits	</a:t>
            </a:r>
          </a:p>
          <a:p>
            <a:pPr marL="457200" lvl="1" indent="0" algn="ctr">
              <a:buNone/>
            </a:pPr>
            <a:r>
              <a:rPr lang="en-US" sz="2400" dirty="0">
                <a:latin typeface="Arial" panose="020B0604020202020204" pitchFamily="34" charset="0"/>
                <a:cs typeface="Arial" panose="020B0604020202020204" pitchFamily="34" charset="0"/>
              </a:rPr>
              <a:t>				</a:t>
            </a:r>
          </a:p>
          <a:p>
            <a:pPr marL="457200" lvl="1" indent="0" algn="ctr">
              <a:buNone/>
            </a:pPr>
            <a:r>
              <a:rPr lang="en-US" sz="2400" b="1" dirty="0">
                <a:latin typeface="Arial" panose="020B0604020202020204" pitchFamily="34" charset="0"/>
                <a:cs typeface="Arial" panose="020B0604020202020204" pitchFamily="34" charset="0"/>
              </a:rPr>
              <a:t> Implement Structural Components</a:t>
            </a:r>
          </a:p>
          <a:p>
            <a:pPr marL="457200" lvl="1" indent="0" algn="ctr">
              <a:buNone/>
            </a:pPr>
            <a:endParaRPr lang="en-US" sz="2400" b="1" dirty="0">
              <a:latin typeface="Arial" panose="020B0604020202020204" pitchFamily="34" charset="0"/>
              <a:cs typeface="Arial" panose="020B0604020202020204" pitchFamily="34" charset="0"/>
            </a:endParaRPr>
          </a:p>
          <a:p>
            <a:pPr marL="457200" lvl="1" indent="0" algn="ctr">
              <a:buNone/>
            </a:pPr>
            <a:r>
              <a:rPr lang="en-US" sz="2400" b="1" dirty="0">
                <a:latin typeface="Arial" panose="020B0604020202020204" pitchFamily="34" charset="0"/>
                <a:cs typeface="Arial" panose="020B0604020202020204" pitchFamily="34" charset="0"/>
              </a:rPr>
              <a:t> Continuous Implementation of Management Components</a:t>
            </a:r>
          </a:p>
          <a:p>
            <a:pPr marL="457200" lvl="1" indent="0" algn="ctr">
              <a:buNone/>
            </a:pPr>
            <a:endParaRPr lang="en-US" dirty="0">
              <a:solidFill>
                <a:srgbClr val="00B0F0"/>
              </a:solidFill>
            </a:endParaRPr>
          </a:p>
          <a:p>
            <a:pPr marL="457200" lvl="1" indent="0" algn="ctr">
              <a:buNone/>
            </a:pPr>
            <a:r>
              <a:rPr lang="en-US" dirty="0">
                <a:solidFill>
                  <a:srgbClr val="7030A0"/>
                </a:solidFill>
              </a:rPr>
              <a:t>			</a:t>
            </a:r>
            <a:endParaRPr lang="en-US" sz="3200" b="1" dirty="0">
              <a:solidFill>
                <a:srgbClr val="7030A0"/>
              </a:solidFill>
            </a:endParaRPr>
          </a:p>
          <a:p>
            <a:pPr marL="457200" lvl="1" indent="0" algn="ctr">
              <a:buNone/>
            </a:pPr>
            <a:r>
              <a:rPr lang="en-US" dirty="0">
                <a:solidFill>
                  <a:srgbClr val="00B0F0"/>
                </a:solidFill>
              </a:rPr>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01903509"/>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CAFO Permit requirements </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538514"/>
            <a:ext cx="10515600" cy="4638449"/>
          </a:xfrm>
        </p:spPr>
        <p:txBody>
          <a:bodyPr>
            <a:normAutofit/>
          </a:bodyPr>
          <a:lstStyle/>
          <a:p>
            <a:pPr marL="457200" lvl="1" indent="0">
              <a:buNone/>
            </a:pPr>
            <a:r>
              <a:rPr lang="en-US" sz="2400" dirty="0">
                <a:latin typeface="Arial" panose="020B0604020202020204" pitchFamily="34" charset="0"/>
                <a:cs typeface="Arial" panose="020B0604020202020204" pitchFamily="34" charset="0"/>
              </a:rPr>
              <a:t>All types / sizes of Permits require manure nutrient collection, storage, treatment and utilization system to be described, engineered*, operated and managed to deliver designed water quality protections</a:t>
            </a:r>
          </a:p>
          <a:p>
            <a:pPr marL="457200" lvl="1" indent="0">
              <a:buNone/>
            </a:pPr>
            <a:r>
              <a:rPr lang="en-US" sz="2400" b="1" dirty="0">
                <a:latin typeface="Arial" panose="020B0604020202020204" pitchFamily="34" charset="0"/>
                <a:cs typeface="Arial" panose="020B0604020202020204" pitchFamily="34" charset="0"/>
              </a:rPr>
              <a:t>Structural Component</a:t>
            </a:r>
          </a:p>
          <a:p>
            <a:pPr marL="457200" lvl="1" indent="0">
              <a:buNone/>
            </a:pPr>
            <a:r>
              <a:rPr lang="en-US" sz="2400" b="1" dirty="0">
                <a:latin typeface="Arial" panose="020B0604020202020204" pitchFamily="34" charset="0"/>
                <a:cs typeface="Arial" panose="020B0604020202020204" pitchFamily="34" charset="0"/>
              </a:rPr>
              <a:t>Operation and Management for each infrastructure Component</a:t>
            </a:r>
          </a:p>
          <a:p>
            <a:pPr marL="457200" lvl="1" indent="0">
              <a:buNone/>
            </a:pPr>
            <a:endParaRPr lang="en-US" sz="2400" b="1"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All types / sizes of Permits must either use up all the manure nutrients through growing crops or export manure to other users.  Nutrient Management Plan (NMP)</a:t>
            </a:r>
          </a:p>
          <a:p>
            <a:pPr marL="457200" lvl="1" indent="0">
              <a:buNone/>
            </a:pPr>
            <a:r>
              <a:rPr lang="en-US" sz="2400" b="1" dirty="0">
                <a:latin typeface="Arial" panose="020B0604020202020204" pitchFamily="34" charset="0"/>
                <a:cs typeface="Arial" panose="020B0604020202020204" pitchFamily="34" charset="0"/>
              </a:rPr>
              <a:t>Management Component</a:t>
            </a:r>
          </a:p>
          <a:p>
            <a:pPr marL="457200" lvl="1" indent="0">
              <a:buNone/>
            </a:pPr>
            <a:endParaRPr lang="en-US" b="1" dirty="0">
              <a:solidFill>
                <a:srgbClr val="7030A0"/>
              </a:solidFill>
            </a:endParaRPr>
          </a:p>
          <a:p>
            <a:pPr marL="457200" lvl="1" indent="0">
              <a:buNone/>
            </a:pPr>
            <a:r>
              <a:rPr lang="en-US" dirty="0">
                <a:solidFill>
                  <a:srgbClr val="00B0F0"/>
                </a:solidFill>
              </a:rPr>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86482055"/>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365125"/>
            <a:ext cx="10515600" cy="1042761"/>
          </a:xfrm>
        </p:spPr>
        <p:txBody>
          <a:bodyPr>
            <a:normAutofit fontScale="90000"/>
          </a:bodyPr>
          <a:lstStyle/>
          <a:p>
            <a:pPr algn="ctr"/>
            <a:r>
              <a:rPr lang="en-US" dirty="0">
                <a:latin typeface="Arial" panose="020B0604020202020204" pitchFamily="34" charset="0"/>
                <a:cs typeface="Arial" panose="020B0604020202020204" pitchFamily="34" charset="0"/>
              </a:rPr>
              <a:t>Structural Components</a:t>
            </a:r>
            <a:br>
              <a:rPr lang="en-US" dirty="0">
                <a:solidFill>
                  <a:srgbClr val="7030A0"/>
                </a:solidFill>
              </a:rPr>
            </a:br>
            <a:endParaRPr lang="en-US" dirty="0"/>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609600"/>
            <a:ext cx="10515600" cy="5457371"/>
          </a:xfrm>
        </p:spPr>
        <p:txBody>
          <a:bodyPr>
            <a:normAutofit fontScale="25000" lnSpcReduction="20000"/>
          </a:bodyPr>
          <a:lstStyle/>
          <a:p>
            <a:pPr marL="457200" lvl="1" indent="0">
              <a:buNone/>
            </a:pPr>
            <a:endParaRPr lang="en-US" sz="6200" dirty="0">
              <a:solidFill>
                <a:srgbClr val="00B0F0"/>
              </a:solidFill>
            </a:endParaRPr>
          </a:p>
          <a:p>
            <a:pPr marL="457200" lvl="1" indent="0">
              <a:buNone/>
            </a:pPr>
            <a:endParaRPr lang="en-US" sz="6200" dirty="0">
              <a:solidFill>
                <a:srgbClr val="00B0F0"/>
              </a:solidFill>
            </a:endParaRPr>
          </a:p>
          <a:p>
            <a:pPr marL="457200" lvl="1" indent="0">
              <a:buNone/>
            </a:pPr>
            <a:r>
              <a:rPr lang="en-US" sz="9600" dirty="0">
                <a:latin typeface="Arial" panose="020B0604020202020204" pitchFamily="34" charset="0"/>
                <a:cs typeface="Arial" panose="020B0604020202020204" pitchFamily="34" charset="0"/>
              </a:rPr>
              <a:t>Proposed new animal housing and manure storage areas designed and constructed to following standards</a:t>
            </a:r>
          </a:p>
          <a:p>
            <a:pPr marL="457200" lvl="1" indent="0">
              <a:buNone/>
            </a:pPr>
            <a:endParaRPr lang="en-US" sz="9600" dirty="0">
              <a:latin typeface="Arial" panose="020B0604020202020204" pitchFamily="34" charset="0"/>
              <a:cs typeface="Arial" panose="020B0604020202020204" pitchFamily="34" charset="0"/>
            </a:endParaRPr>
          </a:p>
          <a:p>
            <a:pPr lvl="1"/>
            <a:r>
              <a:rPr lang="en-US" sz="9600" dirty="0">
                <a:latin typeface="Arial" panose="020B0604020202020204" pitchFamily="34" charset="0"/>
                <a:cs typeface="Arial" panose="020B0604020202020204" pitchFamily="34" charset="0"/>
              </a:rPr>
              <a:t>Manure and wastewater storage facilities are constructed of  impermeable material. </a:t>
            </a:r>
          </a:p>
          <a:p>
            <a:pPr lvl="1"/>
            <a:r>
              <a:rPr lang="en-US" sz="9600" dirty="0">
                <a:latin typeface="Arial" panose="020B0604020202020204" pitchFamily="34" charset="0"/>
                <a:cs typeface="Arial" panose="020B0604020202020204" pitchFamily="34" charset="0"/>
              </a:rPr>
              <a:t>Animals housed in open lots require specific discharge metrics be met and all contaminated stormwater is collected.</a:t>
            </a:r>
          </a:p>
          <a:p>
            <a:pPr lvl="1"/>
            <a:r>
              <a:rPr lang="en-US" sz="9600" dirty="0">
                <a:latin typeface="Arial" panose="020B0604020202020204" pitchFamily="34" charset="0"/>
                <a:cs typeface="Arial" panose="020B0604020202020204" pitchFamily="34" charset="0"/>
              </a:rPr>
              <a:t>Feed storage facilities / silage storage areas require all stormwater and silage  leachate to be collected</a:t>
            </a:r>
          </a:p>
          <a:p>
            <a:pPr lvl="1"/>
            <a:r>
              <a:rPr lang="en-US" sz="9600" dirty="0">
                <a:latin typeface="Arial" panose="020B0604020202020204" pitchFamily="34" charset="0"/>
                <a:cs typeface="Arial" panose="020B0604020202020204" pitchFamily="34" charset="0"/>
              </a:rPr>
              <a:t>Mortality management system / area</a:t>
            </a:r>
          </a:p>
          <a:p>
            <a:pPr lvl="1"/>
            <a:r>
              <a:rPr lang="en-US" sz="9600" dirty="0">
                <a:latin typeface="Arial" panose="020B0604020202020204" pitchFamily="34" charset="0"/>
                <a:cs typeface="Arial" panose="020B0604020202020204" pitchFamily="34" charset="0"/>
              </a:rPr>
              <a:t>No (zero) discharge allowed from any Production Area facilities</a:t>
            </a:r>
          </a:p>
          <a:p>
            <a:pPr marL="457200" lvl="1" indent="0">
              <a:buNone/>
            </a:pPr>
            <a:endParaRPr lang="en-US" sz="9600" dirty="0">
              <a:latin typeface="Arial" panose="020B0604020202020204" pitchFamily="34" charset="0"/>
              <a:cs typeface="Arial" panose="020B0604020202020204" pitchFamily="34" charset="0"/>
            </a:endParaRPr>
          </a:p>
          <a:p>
            <a:pPr marL="457200" lvl="1" indent="0">
              <a:buNone/>
            </a:pPr>
            <a:r>
              <a:rPr lang="en-US" sz="9600" dirty="0">
                <a:latin typeface="Arial" panose="020B0604020202020204" pitchFamily="34" charset="0"/>
                <a:cs typeface="Arial" panose="020B0604020202020204" pitchFamily="34" charset="0"/>
              </a:rPr>
              <a:t>					</a:t>
            </a:r>
            <a:endParaRPr lang="en-US" sz="9600" b="1" dirty="0">
              <a:latin typeface="Arial" panose="020B0604020202020204" pitchFamily="34" charset="0"/>
              <a:cs typeface="Arial" panose="020B0604020202020204" pitchFamily="34" charset="0"/>
            </a:endParaRPr>
          </a:p>
          <a:p>
            <a:pPr marL="457200" lvl="1" indent="0">
              <a:buNone/>
            </a:pPr>
            <a:endParaRPr lang="en-US" sz="9600" b="1" dirty="0">
              <a:solidFill>
                <a:srgbClr val="00B050"/>
              </a:solidFill>
              <a:latin typeface="Arial" panose="020B0604020202020204" pitchFamily="34" charset="0"/>
              <a:cs typeface="Arial" panose="020B0604020202020204" pitchFamily="34" charset="0"/>
            </a:endParaRPr>
          </a:p>
          <a:p>
            <a:pPr marL="457200" lvl="1" indent="0">
              <a:buNone/>
            </a:pPr>
            <a:r>
              <a:rPr lang="en-US" sz="9600" b="1" dirty="0">
                <a:solidFill>
                  <a:srgbClr val="00B050"/>
                </a:solidFill>
                <a:latin typeface="Arial" panose="020B0604020202020204" pitchFamily="34" charset="0"/>
                <a:cs typeface="Arial" panose="020B0604020202020204" pitchFamily="34" charset="0"/>
              </a:rPr>
              <a:t>			</a:t>
            </a:r>
          </a:p>
          <a:p>
            <a:pPr marL="457200" lvl="1" indent="0">
              <a:buNone/>
            </a:pPr>
            <a:endParaRPr lang="en-US" b="1" dirty="0">
              <a:solidFill>
                <a:srgbClr val="00B050"/>
              </a:solidFill>
            </a:endParaRPr>
          </a:p>
          <a:p>
            <a:pPr marL="457200" lvl="1" indent="0">
              <a:buNone/>
            </a:pPr>
            <a:endParaRPr lang="en-US" dirty="0">
              <a:solidFill>
                <a:srgbClr val="00B0F0"/>
              </a:solidFill>
            </a:endParaRPr>
          </a:p>
          <a:p>
            <a:pPr marL="457200" lvl="1" indent="0">
              <a:buNone/>
            </a:pPr>
            <a:r>
              <a:rPr lang="en-US" dirty="0">
                <a:solidFill>
                  <a:srgbClr val="7030A0"/>
                </a:solidFill>
              </a:rPr>
              <a:t>		</a:t>
            </a:r>
            <a:endParaRPr lang="en-US" b="1" dirty="0">
              <a:solidFill>
                <a:srgbClr val="7030A0"/>
              </a:solidFill>
            </a:endParaRPr>
          </a:p>
          <a:p>
            <a:pPr marL="457200" lvl="1" indent="0">
              <a:buNone/>
            </a:pPr>
            <a:endParaRPr lang="en-US" b="1" dirty="0">
              <a:solidFill>
                <a:srgbClr val="7030A0"/>
              </a:solidFill>
            </a:endParaRPr>
          </a:p>
          <a:p>
            <a:pPr marL="457200" lvl="1" indent="0">
              <a:buNone/>
            </a:pPr>
            <a:r>
              <a:rPr lang="en-US" dirty="0">
                <a:solidFill>
                  <a:srgbClr val="00B0F0"/>
                </a:solidFill>
              </a:rPr>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8019795"/>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365125"/>
            <a:ext cx="10515600" cy="1042761"/>
          </a:xfrm>
        </p:spPr>
        <p:txBody>
          <a:bodyPr>
            <a:normAutofit fontScale="90000"/>
          </a:bodyPr>
          <a:lstStyle/>
          <a:p>
            <a:pPr algn="ctr"/>
            <a:r>
              <a:rPr lang="en-US" sz="4900" dirty="0">
                <a:latin typeface="Arial" panose="020B0604020202020204" pitchFamily="34" charset="0"/>
                <a:cs typeface="Arial" panose="020B0604020202020204" pitchFamily="34" charset="0"/>
              </a:rPr>
              <a:t>Management Components</a:t>
            </a:r>
            <a:br>
              <a:rPr lang="en-US" dirty="0">
                <a:solidFill>
                  <a:srgbClr val="7030A0"/>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051034"/>
            <a:ext cx="10515600" cy="4950373"/>
          </a:xfrm>
        </p:spPr>
        <p:txBody>
          <a:bodyPr>
            <a:normAutofit fontScale="25000" lnSpcReduction="20000"/>
          </a:bodyPr>
          <a:lstStyle/>
          <a:p>
            <a:pPr marL="457200" lvl="1" indent="0">
              <a:buNone/>
            </a:pPr>
            <a:endParaRPr lang="en-US" sz="9600" dirty="0">
              <a:solidFill>
                <a:srgbClr val="00B050"/>
              </a:solidFill>
            </a:endParaRPr>
          </a:p>
          <a:p>
            <a:pPr lvl="1"/>
            <a:r>
              <a:rPr lang="en-US" sz="9600" dirty="0">
                <a:latin typeface="Arial" panose="020B0604020202020204" pitchFamily="34" charset="0"/>
                <a:cs typeface="Arial" panose="020B0604020202020204" pitchFamily="34" charset="0"/>
              </a:rPr>
              <a:t>Successful implementation of all parts of ODA-approved AWMP/NMP		</a:t>
            </a:r>
          </a:p>
          <a:p>
            <a:pPr lvl="1"/>
            <a:r>
              <a:rPr lang="en-US" sz="9600" dirty="0">
                <a:latin typeface="Arial" panose="020B0604020202020204" pitchFamily="34" charset="0"/>
                <a:cs typeface="Arial" panose="020B0604020202020204" pitchFamily="34" charset="0"/>
              </a:rPr>
              <a:t>Great attention to detail for all permitted land application activities </a:t>
            </a:r>
          </a:p>
          <a:p>
            <a:pPr lvl="1"/>
            <a:r>
              <a:rPr lang="en-US" sz="9600" dirty="0">
                <a:latin typeface="Arial" panose="020B0604020202020204" pitchFamily="34" charset="0"/>
                <a:cs typeface="Arial" panose="020B0604020202020204" pitchFamily="34" charset="0"/>
              </a:rPr>
              <a:t>Ability to adapt management to ensure permit compliance with weather conditions</a:t>
            </a:r>
          </a:p>
          <a:p>
            <a:pPr lvl="1"/>
            <a:r>
              <a:rPr lang="en-US" sz="9600" dirty="0">
                <a:latin typeface="Arial" panose="020B0604020202020204" pitchFamily="34" charset="0"/>
                <a:cs typeface="Arial" panose="020B0604020202020204" pitchFamily="34" charset="0"/>
              </a:rPr>
              <a:t>Demonstrated understanding of the challenges of conducting agricultural livestock operations in the region</a:t>
            </a:r>
          </a:p>
          <a:p>
            <a:pPr lvl="1"/>
            <a:r>
              <a:rPr lang="en-US" sz="9600" dirty="0">
                <a:latin typeface="Arial" panose="020B0604020202020204" pitchFamily="34" charset="0"/>
                <a:cs typeface="Arial" panose="020B0604020202020204" pitchFamily="34" charset="0"/>
              </a:rPr>
              <a:t>Demonstrated commitment to sustainable operations with successful environmental outcomes</a:t>
            </a:r>
          </a:p>
          <a:p>
            <a:pPr lvl="1"/>
            <a:r>
              <a:rPr lang="en-US" sz="9600" dirty="0">
                <a:latin typeface="Arial" panose="020B0604020202020204" pitchFamily="34" charset="0"/>
                <a:cs typeface="Arial" panose="020B0604020202020204" pitchFamily="34" charset="0"/>
              </a:rPr>
              <a:t>Self reporting discharges or Permit noncompliance.</a:t>
            </a:r>
          </a:p>
          <a:p>
            <a:pPr lvl="1"/>
            <a:r>
              <a:rPr lang="en-US" sz="9600" dirty="0">
                <a:latin typeface="Arial" panose="020B0604020202020204" pitchFamily="34" charset="0"/>
                <a:cs typeface="Arial" panose="020B0604020202020204" pitchFamily="34" charset="0"/>
              </a:rPr>
              <a:t>The operator is required to collect soil samples on  fields that receive manure </a:t>
            </a:r>
            <a:r>
              <a:rPr lang="en-US" sz="9600">
                <a:latin typeface="Arial" panose="020B0604020202020204" pitchFamily="34" charset="0"/>
                <a:cs typeface="Arial" panose="020B0604020202020204" pitchFamily="34" charset="0"/>
              </a:rPr>
              <a:t>or process </a:t>
            </a:r>
            <a:r>
              <a:rPr lang="en-US" sz="9600" dirty="0">
                <a:latin typeface="Arial" panose="020B0604020202020204" pitchFamily="34" charset="0"/>
                <a:cs typeface="Arial" panose="020B0604020202020204" pitchFamily="34" charset="0"/>
              </a:rPr>
              <a:t>wastewater.</a:t>
            </a:r>
          </a:p>
          <a:p>
            <a:pPr lvl="1"/>
            <a:r>
              <a:rPr lang="en-US" sz="9600" dirty="0">
                <a:latin typeface="Arial" panose="020B0604020202020204" pitchFamily="34" charset="0"/>
                <a:cs typeface="Arial" panose="020B0604020202020204" pitchFamily="34" charset="0"/>
              </a:rPr>
              <a:t>The permit requires comprehensive record keeping and reporting requirements to ensure permit conditions are met.</a:t>
            </a:r>
          </a:p>
          <a:p>
            <a:pPr marL="457200" lvl="1" indent="0">
              <a:buNone/>
            </a:pPr>
            <a:endParaRPr lang="en-US" sz="9600" dirty="0">
              <a:latin typeface="Arial" panose="020B0604020202020204" pitchFamily="34" charset="0"/>
              <a:cs typeface="Arial" panose="020B0604020202020204" pitchFamily="34" charset="0"/>
            </a:endParaRPr>
          </a:p>
          <a:p>
            <a:pPr lvl="1"/>
            <a:endParaRPr lang="en-US" sz="9600" dirty="0">
              <a:latin typeface="Arial" panose="020B0604020202020204" pitchFamily="34" charset="0"/>
              <a:cs typeface="Arial" panose="020B0604020202020204" pitchFamily="34" charset="0"/>
            </a:endParaRPr>
          </a:p>
          <a:p>
            <a:pPr marL="457200" lvl="1" indent="0">
              <a:buNone/>
            </a:pPr>
            <a:endParaRPr lang="en-US" sz="8000" b="1" dirty="0">
              <a:solidFill>
                <a:srgbClr val="00B050"/>
              </a:solidFill>
            </a:endParaRPr>
          </a:p>
          <a:p>
            <a:pPr marL="457200" lvl="1" indent="0">
              <a:buNone/>
            </a:pPr>
            <a:r>
              <a:rPr lang="en-US" b="1" dirty="0">
                <a:solidFill>
                  <a:srgbClr val="00B050"/>
                </a:solidFill>
              </a:rPr>
              <a:t>			</a:t>
            </a:r>
          </a:p>
          <a:p>
            <a:pPr marL="457200" lvl="1" indent="0">
              <a:buNone/>
            </a:pPr>
            <a:endParaRPr lang="en-US" b="1" dirty="0">
              <a:solidFill>
                <a:srgbClr val="00B050"/>
              </a:solidFill>
            </a:endParaRPr>
          </a:p>
          <a:p>
            <a:pPr marL="457200" lvl="1" indent="0">
              <a:buNone/>
            </a:pPr>
            <a:endParaRPr lang="en-US" dirty="0">
              <a:solidFill>
                <a:srgbClr val="00B0F0"/>
              </a:solidFill>
            </a:endParaRPr>
          </a:p>
          <a:p>
            <a:pPr marL="457200" lvl="1" indent="0">
              <a:buNone/>
            </a:pPr>
            <a:r>
              <a:rPr lang="en-US" dirty="0">
                <a:solidFill>
                  <a:srgbClr val="7030A0"/>
                </a:solidFill>
              </a:rPr>
              <a:t>		</a:t>
            </a:r>
            <a:endParaRPr lang="en-US" b="1" dirty="0">
              <a:solidFill>
                <a:srgbClr val="7030A0"/>
              </a:solidFill>
            </a:endParaRPr>
          </a:p>
          <a:p>
            <a:pPr marL="457200" lvl="1" indent="0">
              <a:buNone/>
            </a:pPr>
            <a:endParaRPr lang="en-US" b="1" dirty="0">
              <a:solidFill>
                <a:srgbClr val="7030A0"/>
              </a:solidFill>
            </a:endParaRPr>
          </a:p>
          <a:p>
            <a:pPr marL="457200" lvl="1" indent="0">
              <a:buNone/>
            </a:pPr>
            <a:r>
              <a:rPr lang="en-US" dirty="0">
                <a:solidFill>
                  <a:srgbClr val="00B0F0"/>
                </a:solidFill>
              </a:rPr>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1151373"/>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CAFO Permit </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306286"/>
            <a:ext cx="10515600" cy="4870677"/>
          </a:xfrm>
        </p:spPr>
        <p:txBody>
          <a:bodyPr>
            <a:normAutofit/>
          </a:bodyPr>
          <a:lstStyle/>
          <a:p>
            <a:pPr marL="457200" lvl="1" indent="0">
              <a:buNone/>
            </a:pPr>
            <a:endParaRPr lang="en-US" dirty="0">
              <a:solidFill>
                <a:srgbClr val="00B0F0"/>
              </a:solidFill>
            </a:endParaRPr>
          </a:p>
          <a:p>
            <a:pPr marL="0" indent="0">
              <a:buNone/>
              <a:defRPr/>
            </a:pPr>
            <a:r>
              <a:rPr lang="en-US" sz="2400" dirty="0">
                <a:latin typeface="Arial" panose="020B0604020202020204" pitchFamily="34" charset="0"/>
                <a:cs typeface="Arial" panose="020B0604020202020204" pitchFamily="34" charset="0"/>
              </a:rPr>
              <a:t>ODA ensures that the Permit requirements are being followed through:</a:t>
            </a:r>
          </a:p>
          <a:p>
            <a:pPr marL="0" indent="0">
              <a:buNone/>
              <a:defRPr/>
            </a:pPr>
            <a:endParaRPr lang="en-US" sz="2400" dirty="0">
              <a:latin typeface="Arial" panose="020B0604020202020204" pitchFamily="34" charset="0"/>
              <a:cs typeface="Arial" panose="020B0604020202020204" pitchFamily="34" charset="0"/>
            </a:endParaRPr>
          </a:p>
          <a:p>
            <a:pPr>
              <a:defRPr/>
            </a:pPr>
            <a:r>
              <a:rPr lang="en-US" sz="2400" dirty="0">
                <a:latin typeface="Arial" panose="020B0604020202020204" pitchFamily="34" charset="0"/>
                <a:cs typeface="Arial" panose="020B0604020202020204" pitchFamily="34" charset="0"/>
              </a:rPr>
              <a:t>Routine inspections every 10 months</a:t>
            </a:r>
          </a:p>
          <a:p>
            <a:pPr>
              <a:defRPr/>
            </a:pPr>
            <a:r>
              <a:rPr lang="en-US" sz="2400" dirty="0">
                <a:latin typeface="Arial" panose="020B0604020202020204" pitchFamily="34" charset="0"/>
                <a:cs typeface="Arial" panose="020B0604020202020204" pitchFamily="34" charset="0"/>
              </a:rPr>
              <a:t>Complaint inspections</a:t>
            </a:r>
          </a:p>
          <a:p>
            <a:pPr>
              <a:defRPr/>
            </a:pPr>
            <a:r>
              <a:rPr lang="en-US" sz="2400" dirty="0">
                <a:latin typeface="Arial" panose="020B0604020202020204" pitchFamily="34" charset="0"/>
                <a:cs typeface="Arial" panose="020B0604020202020204" pitchFamily="34" charset="0"/>
              </a:rPr>
              <a:t>Enforcement actions</a:t>
            </a:r>
          </a:p>
          <a:p>
            <a:pPr>
              <a:defRPr/>
            </a:pPr>
            <a:r>
              <a:rPr lang="en-US" sz="2400" dirty="0">
                <a:latin typeface="Arial" panose="020B0604020202020204" pitchFamily="34" charset="0"/>
                <a:cs typeface="Arial" panose="020B0604020202020204" pitchFamily="34" charset="0"/>
              </a:rPr>
              <a:t>Monitoring and reporting requirements</a:t>
            </a:r>
          </a:p>
          <a:p>
            <a:pPr>
              <a:defRPr/>
            </a:pPr>
            <a:r>
              <a:rPr lang="en-US" sz="2400" dirty="0">
                <a:latin typeface="Arial" panose="020B0604020202020204" pitchFamily="34" charset="0"/>
                <a:cs typeface="Arial" panose="020B0604020202020204" pitchFamily="34" charset="0"/>
              </a:rPr>
              <a:t>Coordination with partner agencies</a:t>
            </a: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35313095-29E5-844B-B40F-5C678F275805}"/>
              </a:ext>
            </a:extLst>
          </p:cNvPr>
          <p:cNvPicPr>
            <a:picLocks noChangeAspect="1"/>
          </p:cNvPicPr>
          <p:nvPr/>
        </p:nvPicPr>
        <p:blipFill>
          <a:blip r:embed="rId2"/>
          <a:stretch>
            <a:fillRect/>
          </a:stretch>
        </p:blipFill>
        <p:spPr>
          <a:xfrm>
            <a:off x="6626816" y="2409986"/>
            <a:ext cx="3014421" cy="3014421"/>
          </a:xfrm>
          <a:prstGeom prst="rect">
            <a:avLst/>
          </a:prstGeom>
        </p:spPr>
      </p:pic>
    </p:spTree>
    <p:extLst>
      <p:ext uri="{BB962C8B-B14F-4D97-AF65-F5344CB8AC3E}">
        <p14:creationId xmlns:p14="http://schemas.microsoft.com/office/powerpoint/2010/main" val="1994094083"/>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CAFO Permit </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306286"/>
            <a:ext cx="10515600" cy="4870677"/>
          </a:xfrm>
        </p:spPr>
        <p:txBody>
          <a:bodyPr>
            <a:normAutofit/>
          </a:bodyPr>
          <a:lstStyle/>
          <a:p>
            <a:pPr marL="0" indent="0">
              <a:buNone/>
              <a:defRPr/>
            </a:pPr>
            <a:r>
              <a:rPr lang="en-US" dirty="0">
                <a:solidFill>
                  <a:srgbClr val="00B0F0"/>
                </a:solidFill>
                <a:cs typeface="Arial" panose="020B0604020202020204" pitchFamily="34" charset="0"/>
              </a:rPr>
              <a:t>	</a:t>
            </a:r>
            <a:r>
              <a:rPr lang="en-US" sz="2400" dirty="0">
                <a:latin typeface="Arial" panose="020B0604020202020204" pitchFamily="34" charset="0"/>
                <a:cs typeface="Arial" panose="020B0604020202020204" pitchFamily="34" charset="0"/>
              </a:rPr>
              <a:t>Progressive Enforcement Steps</a:t>
            </a:r>
          </a:p>
          <a:p>
            <a:pPr marL="0" indent="0">
              <a:buNone/>
              <a:defRPr/>
            </a:pPr>
            <a:endParaRPr lang="en-US" sz="2400" dirty="0">
              <a:latin typeface="Arial" panose="020B0604020202020204" pitchFamily="34" charset="0"/>
              <a:cs typeface="Arial" panose="020B0604020202020204" pitchFamily="34" charset="0"/>
            </a:endParaRPr>
          </a:p>
          <a:p>
            <a:pPr>
              <a:defRPr/>
            </a:pPr>
            <a:r>
              <a:rPr lang="en-US" sz="2400" dirty="0">
                <a:latin typeface="Arial" panose="020B0604020202020204" pitchFamily="34" charset="0"/>
                <a:cs typeface="Arial" panose="020B0604020202020204" pitchFamily="34" charset="0"/>
              </a:rPr>
              <a:t>Review concerning activities at inspections</a:t>
            </a:r>
          </a:p>
          <a:p>
            <a:pPr>
              <a:defRPr/>
            </a:pPr>
            <a:r>
              <a:rPr lang="en-US" sz="2400" dirty="0">
                <a:latin typeface="Arial" panose="020B0604020202020204" pitchFamily="34" charset="0"/>
                <a:cs typeface="Arial" panose="020B0604020202020204" pitchFamily="34" charset="0"/>
              </a:rPr>
              <a:t>Written Water Quality Advisories</a:t>
            </a:r>
          </a:p>
          <a:p>
            <a:pPr>
              <a:defRPr/>
            </a:pPr>
            <a:r>
              <a:rPr lang="en-US" sz="2400" dirty="0">
                <a:latin typeface="Arial" panose="020B0604020202020204" pitchFamily="34" charset="0"/>
                <a:cs typeface="Arial" panose="020B0604020202020204" pitchFamily="34" charset="0"/>
              </a:rPr>
              <a:t>Written Notice of Noncompliance and Plan</a:t>
            </a:r>
          </a:p>
          <a:p>
            <a:pPr marL="0" indent="0">
              <a:buNone/>
              <a:defRPr/>
            </a:pPr>
            <a:r>
              <a:rPr lang="en-US" sz="2400" dirty="0">
                <a:latin typeface="Arial" panose="020B0604020202020204" pitchFamily="34" charset="0"/>
                <a:cs typeface="Arial" panose="020B0604020202020204" pitchFamily="34" charset="0"/>
              </a:rPr>
              <a:t>    of Correction</a:t>
            </a:r>
          </a:p>
          <a:p>
            <a:pPr>
              <a:defRPr/>
            </a:pPr>
            <a:r>
              <a:rPr lang="en-US" sz="2400" dirty="0">
                <a:latin typeface="Arial" panose="020B0604020202020204" pitchFamily="34" charset="0"/>
                <a:cs typeface="Arial" panose="020B0604020202020204" pitchFamily="34" charset="0"/>
              </a:rPr>
              <a:t>Civil Penalties</a:t>
            </a:r>
          </a:p>
          <a:p>
            <a:pPr>
              <a:defRPr/>
            </a:pPr>
            <a:r>
              <a:rPr lang="en-US" sz="2400" dirty="0">
                <a:latin typeface="Arial" panose="020B0604020202020204" pitchFamily="34" charset="0"/>
                <a:cs typeface="Arial" panose="020B0604020202020204" pitchFamily="34" charset="0"/>
              </a:rPr>
              <a:t>Involve criminal division, criminal investigations</a:t>
            </a:r>
          </a:p>
          <a:p>
            <a:pPr>
              <a:defRPr/>
            </a:pPr>
            <a:r>
              <a:rPr lang="en-US" sz="2400" dirty="0">
                <a:latin typeface="Arial" panose="020B0604020202020204" pitchFamily="34" charset="0"/>
                <a:cs typeface="Arial" panose="020B0604020202020204" pitchFamily="34" charset="0"/>
              </a:rPr>
              <a:t>Terminate CAFO Permit, TRO</a:t>
            </a:r>
          </a:p>
          <a:p>
            <a:pPr>
              <a:defRPr/>
            </a:pPr>
            <a:r>
              <a:rPr lang="en-US" sz="2400" dirty="0">
                <a:latin typeface="Arial" panose="020B0604020202020204" pitchFamily="34" charset="0"/>
                <a:cs typeface="Arial" panose="020B0604020202020204" pitchFamily="34" charset="0"/>
              </a:rPr>
              <a:t>Coordination with partner agencies on unique / difficult cases</a:t>
            </a: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35313095-29E5-844B-B40F-5C678F275805}"/>
              </a:ext>
            </a:extLst>
          </p:cNvPr>
          <p:cNvPicPr>
            <a:picLocks noChangeAspect="1"/>
          </p:cNvPicPr>
          <p:nvPr/>
        </p:nvPicPr>
        <p:blipFill>
          <a:blip r:embed="rId2"/>
          <a:stretch>
            <a:fillRect/>
          </a:stretch>
        </p:blipFill>
        <p:spPr>
          <a:xfrm>
            <a:off x="8056223" y="2136717"/>
            <a:ext cx="3014421" cy="3014421"/>
          </a:xfrm>
          <a:prstGeom prst="rect">
            <a:avLst/>
          </a:prstGeom>
        </p:spPr>
      </p:pic>
    </p:spTree>
    <p:extLst>
      <p:ext uri="{BB962C8B-B14F-4D97-AF65-F5344CB8AC3E}">
        <p14:creationId xmlns:p14="http://schemas.microsoft.com/office/powerpoint/2010/main" val="4058665066"/>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CAFO Permit Statistics</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1306286"/>
            <a:ext cx="10515600" cy="4870677"/>
          </a:xfrm>
        </p:spPr>
        <p:txBody>
          <a:bodyPr>
            <a:normAutofit/>
          </a:bodyPr>
          <a:lstStyle/>
          <a:p>
            <a:pPr marL="457200" lvl="1" indent="0">
              <a:buNone/>
            </a:pPr>
            <a:endParaRPr lang="en-US" dirty="0">
              <a:solidFill>
                <a:srgbClr val="00B0F0"/>
              </a:solidFill>
            </a:endParaRPr>
          </a:p>
          <a:p>
            <a:pPr>
              <a:defRPr/>
            </a:pPr>
            <a:r>
              <a:rPr lang="en-US" altLang="en-US" sz="2400" dirty="0">
                <a:latin typeface="Arial" panose="020B0604020202020204" pitchFamily="34" charset="0"/>
                <a:cs typeface="Arial" panose="020B0604020202020204" pitchFamily="34" charset="0"/>
              </a:rPr>
              <a:t>Compliance rate 2022 = 97% of Routine Inspections in compliance</a:t>
            </a:r>
          </a:p>
          <a:p>
            <a:pPr marL="0" indent="0">
              <a:buNone/>
              <a:defRPr/>
            </a:pPr>
            <a:endParaRPr lang="en-US" altLang="en-US" sz="24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ODA staff conducts routine CAFO inspection on a 10-month schedule</a:t>
            </a:r>
          </a:p>
          <a:p>
            <a:pPr>
              <a:defRPr/>
            </a:pPr>
            <a:endParaRPr lang="en-US" altLang="en-US" sz="24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ODA staff respond to complaints, permittee requests for technical and planning assistance and follow up inspections as needed to assure compliance. </a:t>
            </a: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77695448"/>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F841-D3D5-9142-862E-59C4C0619CD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Small and Raw Milk Dairies Outreach</a:t>
            </a:r>
          </a:p>
        </p:txBody>
      </p:sp>
      <p:sp>
        <p:nvSpPr>
          <p:cNvPr id="3" name="Content Placeholder 2">
            <a:extLst>
              <a:ext uri="{FF2B5EF4-FFF2-40B4-BE49-F238E27FC236}">
                <a16:creationId xmlns:a16="http://schemas.microsoft.com/office/drawing/2014/main" id="{433FF51D-3BCE-7C49-B966-33347BF8F5D9}"/>
              </a:ext>
            </a:extLst>
          </p:cNvPr>
          <p:cNvSpPr>
            <a:spLocks noGrp="1"/>
          </p:cNvSpPr>
          <p:nvPr>
            <p:ph idx="1"/>
          </p:nvPr>
        </p:nvSpPr>
        <p:spPr>
          <a:xfrm>
            <a:off x="609600" y="1492469"/>
            <a:ext cx="10920248" cy="4684494"/>
          </a:xfrm>
        </p:spPr>
        <p:txBody>
          <a:bodyPr>
            <a:normAutofit/>
          </a:bodyPr>
          <a:lstStyle/>
          <a:p>
            <a:r>
              <a:rPr lang="en-US" sz="2400" dirty="0">
                <a:latin typeface="Arial" panose="020B0604020202020204" pitchFamily="34" charset="0"/>
                <a:cs typeface="Arial" panose="020B0604020202020204" pitchFamily="34" charset="0"/>
              </a:rPr>
              <a:t>ODA plans a 12-month education and outreach program to the industry and partners.  1-1-2023 to 12-31-2023.</a:t>
            </a:r>
          </a:p>
          <a:p>
            <a:r>
              <a:rPr lang="en-US" sz="2400" dirty="0">
                <a:latin typeface="Arial" panose="020B0604020202020204" pitchFamily="34" charset="0"/>
                <a:cs typeface="Arial" panose="020B0604020202020204" pitchFamily="34" charset="0"/>
              </a:rPr>
              <a:t>ODA and traditional CAFO program partners learn about RMDO.</a:t>
            </a:r>
          </a:p>
          <a:p>
            <a:r>
              <a:rPr lang="en-US" sz="2400" dirty="0">
                <a:latin typeface="Arial" panose="020B0604020202020204" pitchFamily="34" charset="0"/>
                <a:cs typeface="Arial" panose="020B0604020202020204" pitchFamily="34" charset="0"/>
              </a:rPr>
              <a:t>ODA will provide presentations when invited.</a:t>
            </a:r>
          </a:p>
          <a:p>
            <a:r>
              <a:rPr lang="en-US" sz="2400" dirty="0">
                <a:latin typeface="Arial" panose="020B0604020202020204" pitchFamily="34" charset="0"/>
                <a:cs typeface="Arial" panose="020B0604020202020204" pitchFamily="34" charset="0"/>
              </a:rPr>
              <a:t>ODA will staff an informational table at OSU Small Farms Conference</a:t>
            </a:r>
          </a:p>
          <a:p>
            <a:r>
              <a:rPr lang="en-US" sz="2400" dirty="0">
                <a:latin typeface="Arial" panose="020B0604020202020204" pitchFamily="34" charset="0"/>
                <a:cs typeface="Arial" panose="020B0604020202020204" pitchFamily="34" charset="0"/>
              </a:rPr>
              <a:t>No penalty during outreach program timeframe for inquiring about CAFO Permit</a:t>
            </a:r>
          </a:p>
          <a:p>
            <a:r>
              <a:rPr lang="en-US" sz="2400" dirty="0">
                <a:latin typeface="Arial" panose="020B0604020202020204" pitchFamily="34" charset="0"/>
                <a:cs typeface="Arial" panose="020B0604020202020204" pitchFamily="34" charset="0"/>
              </a:rPr>
              <a:t>ODA staff provide no fee waiver inspection / educational review.</a:t>
            </a:r>
          </a:p>
          <a:p>
            <a:r>
              <a:rPr lang="en-US" sz="2400" dirty="0">
                <a:latin typeface="Arial" panose="020B0604020202020204" pitchFamily="34" charset="0"/>
                <a:cs typeface="Arial" panose="020B0604020202020204" pitchFamily="34" charset="0"/>
              </a:rPr>
              <a:t>ODA staff can assist with application materials.</a:t>
            </a:r>
          </a:p>
          <a:p>
            <a:r>
              <a:rPr lang="en-US" sz="2400" dirty="0">
                <a:latin typeface="Arial" panose="020B0604020202020204" pitchFamily="34" charset="0"/>
                <a:cs typeface="Arial" panose="020B0604020202020204" pitchFamily="34" charset="0"/>
              </a:rPr>
              <a:t>ODA staff can help find technical service providers</a:t>
            </a:r>
          </a:p>
          <a:p>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27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EEC6-D842-4577-B7A9-7316E51EFFA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Contact Information</a:t>
            </a:r>
            <a:r>
              <a:rPr lang="en-US" dirty="0"/>
              <a:t>	</a:t>
            </a:r>
          </a:p>
        </p:txBody>
      </p:sp>
      <p:sp>
        <p:nvSpPr>
          <p:cNvPr id="3" name="Content Placeholder 2">
            <a:extLst>
              <a:ext uri="{FF2B5EF4-FFF2-40B4-BE49-F238E27FC236}">
                <a16:creationId xmlns:a16="http://schemas.microsoft.com/office/drawing/2014/main" id="{99FA6763-1B9B-4B1A-AC08-383D900AA73E}"/>
              </a:ext>
            </a:extLst>
          </p:cNvPr>
          <p:cNvSpPr>
            <a:spLocks noGrp="1"/>
          </p:cNvSpPr>
          <p:nvPr>
            <p:ph idx="1"/>
          </p:nvPr>
        </p:nvSpPr>
        <p:spPr>
          <a:xfrm>
            <a:off x="838200" y="1825625"/>
            <a:ext cx="10515600" cy="3602718"/>
          </a:xfrm>
        </p:spPr>
        <p:txBody>
          <a:bodyPr/>
          <a:lstStyle/>
          <a:p>
            <a:pPr marL="0" indent="0">
              <a:buNone/>
            </a:pPr>
            <a:r>
              <a:rPr lang="en-US" b="1" dirty="0">
                <a:latin typeface="Arial" panose="020B0604020202020204" pitchFamily="34" charset="0"/>
                <a:cs typeface="Arial" panose="020B0604020202020204" pitchFamily="34" charset="0"/>
              </a:rPr>
              <a:t>Wym Matthews</a:t>
            </a:r>
          </a:p>
          <a:p>
            <a:pPr marL="0" indent="0">
              <a:buNone/>
            </a:pPr>
            <a:r>
              <a:rPr lang="en-US" dirty="0">
                <a:latin typeface="Arial" panose="020B0604020202020204" pitchFamily="34" charset="0"/>
                <a:cs typeface="Arial" panose="020B0604020202020204" pitchFamily="34" charset="0"/>
              </a:rPr>
              <a:t>Oregon Department of Agriculture</a:t>
            </a:r>
          </a:p>
          <a:p>
            <a:pPr marL="0" indent="0">
              <a:buNone/>
            </a:pPr>
            <a:r>
              <a:rPr lang="en-US" dirty="0">
                <a:latin typeface="Arial" panose="020B0604020202020204" pitchFamily="34" charset="0"/>
                <a:cs typeface="Arial" panose="020B0604020202020204" pitchFamily="34" charset="0"/>
              </a:rPr>
              <a:t>CAFO and Fertilizer Programs Manager</a:t>
            </a:r>
          </a:p>
          <a:p>
            <a:pPr marL="0" indent="0">
              <a:buNone/>
            </a:pPr>
            <a:r>
              <a:rPr lang="en-US" dirty="0">
                <a:solidFill>
                  <a:schemeClr val="accent2"/>
                </a:solidFill>
                <a:latin typeface="Arial" panose="020B0604020202020204" pitchFamily="34" charset="0"/>
                <a:cs typeface="Arial" panose="020B0604020202020204" pitchFamily="34" charset="0"/>
              </a:rPr>
              <a:t>wym.matthews@oda.oregon.gov</a:t>
            </a:r>
          </a:p>
          <a:p>
            <a:pPr marL="0" indent="0">
              <a:buNone/>
            </a:pPr>
            <a:r>
              <a:rPr lang="en-US" dirty="0">
                <a:latin typeface="Arial" panose="020B0604020202020204" pitchFamily="34" charset="0"/>
                <a:cs typeface="Arial" panose="020B0604020202020204" pitchFamily="34" charset="0"/>
              </a:rPr>
              <a:t>(503) 986-4792</a:t>
            </a:r>
          </a:p>
        </p:txBody>
      </p:sp>
    </p:spTree>
    <p:extLst>
      <p:ext uri="{BB962C8B-B14F-4D97-AF65-F5344CB8AC3E}">
        <p14:creationId xmlns:p14="http://schemas.microsoft.com/office/powerpoint/2010/main" val="2093482315"/>
      </p:ext>
    </p:extLst>
  </p:cSld>
  <p:clrMapOvr>
    <a:masterClrMapping/>
  </p:clrMapOvr>
  <mc:AlternateContent xmlns:mc="http://schemas.openxmlformats.org/markup-compatibility/2006" xmlns:p14="http://schemas.microsoft.com/office/powerpoint/2010/main">
    <mc:Choice Requires="p14">
      <p:transition spd="slow" p14:dur="2000" advTm="14867"/>
    </mc:Choice>
    <mc:Fallback xmlns="">
      <p:transition spd="slow" advTm="1486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What’s Going on?</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959104"/>
            <a:ext cx="10515600" cy="5364163"/>
          </a:xfrm>
        </p:spPr>
        <p:txBody>
          <a:bodyPr>
            <a:normAutofit/>
          </a:bodyPr>
          <a:lstStyle/>
          <a:p>
            <a:pPr marL="457200" lvl="1" indent="0">
              <a:buNone/>
            </a:pPr>
            <a:endParaRPr lang="en-US" dirty="0">
              <a:solidFill>
                <a:srgbClr val="00B0F0"/>
              </a:solidFill>
            </a:endParaRPr>
          </a:p>
          <a:p>
            <a:pPr marL="0" indent="0">
              <a:buNone/>
              <a:defRPr/>
            </a:pPr>
            <a:r>
              <a:rPr lang="en-US" altLang="en-US" sz="2400" dirty="0">
                <a:solidFill>
                  <a:srgbClr val="002060"/>
                </a:solidFill>
              </a:rPr>
              <a:t>-ODA received concerns from the dairy industry that there appeared to be an increasing number of raw milk dairies in Oregon and many of them do not have CAFO Permit registrations.</a:t>
            </a:r>
          </a:p>
          <a:p>
            <a:pPr marL="0" indent="0">
              <a:buNone/>
              <a:defRPr/>
            </a:pPr>
            <a:r>
              <a:rPr lang="en-US" altLang="en-US" sz="2400" dirty="0">
                <a:solidFill>
                  <a:srgbClr val="002060"/>
                </a:solidFill>
              </a:rPr>
              <a:t>-Not having a CAFO permit when one is required can:</a:t>
            </a:r>
          </a:p>
          <a:p>
            <a:pPr marL="0" indent="0">
              <a:buNone/>
              <a:defRPr/>
            </a:pPr>
            <a:r>
              <a:rPr lang="en-US" altLang="en-US" sz="2400" dirty="0">
                <a:solidFill>
                  <a:srgbClr val="002060"/>
                </a:solidFill>
              </a:rPr>
              <a:t>	-lead to negative environmental and public health impacts</a:t>
            </a:r>
          </a:p>
          <a:p>
            <a:pPr marL="0" indent="0">
              <a:buNone/>
              <a:defRPr/>
            </a:pPr>
            <a:r>
              <a:rPr lang="en-US" altLang="en-US" sz="2400" dirty="0">
                <a:solidFill>
                  <a:srgbClr val="002060"/>
                </a:solidFill>
              </a:rPr>
              <a:t>	-creates unlevel playing field</a:t>
            </a:r>
          </a:p>
          <a:p>
            <a:pPr marL="0" indent="0">
              <a:buNone/>
              <a:defRPr/>
            </a:pPr>
            <a:r>
              <a:rPr lang="en-US" altLang="en-US" sz="2400" dirty="0">
                <a:solidFill>
                  <a:srgbClr val="002060"/>
                </a:solidFill>
              </a:rPr>
              <a:t>	-violates state law</a:t>
            </a:r>
          </a:p>
          <a:p>
            <a:pPr marL="0" indent="0">
              <a:buNone/>
              <a:defRPr/>
            </a:pPr>
            <a:r>
              <a:rPr lang="en-US" altLang="en-US" sz="2400" dirty="0">
                <a:solidFill>
                  <a:srgbClr val="002060"/>
                </a:solidFill>
              </a:rPr>
              <a:t>-ODA conducted a quick internet search and found about 100 raw milk and herd share dairies operating in Oregon without ODA CAFO Permit registrations.</a:t>
            </a:r>
          </a:p>
          <a:p>
            <a:pPr marL="0" indent="0">
              <a:buNone/>
              <a:defRPr/>
            </a:pPr>
            <a:endParaRPr lang="en-US" altLang="en-US" sz="2400" dirty="0">
              <a:solidFill>
                <a:srgbClr val="002060"/>
              </a:solidFill>
            </a:endParaRPr>
          </a:p>
          <a:p>
            <a:pPr marL="0" indent="0">
              <a:buNone/>
              <a:defRPr/>
            </a:pPr>
            <a:endParaRPr lang="en-US" altLang="en-US" sz="2400" dirty="0">
              <a:solidFill>
                <a:srgbClr val="002060"/>
              </a:solidFill>
            </a:endParaRP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786642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CAFO Definition</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959104"/>
            <a:ext cx="10515600" cy="5364163"/>
          </a:xfrm>
        </p:spPr>
        <p:txBody>
          <a:bodyPr>
            <a:normAutofit fontScale="85000" lnSpcReduction="20000"/>
          </a:bodyPr>
          <a:lstStyle/>
          <a:p>
            <a:pPr marL="457200" lvl="1" indent="0">
              <a:buNone/>
            </a:pPr>
            <a:endParaRPr lang="en-US" dirty="0">
              <a:solidFill>
                <a:srgbClr val="00B0F0"/>
              </a:solidFill>
            </a:endParaRPr>
          </a:p>
          <a:p>
            <a:pPr marL="0" indent="0">
              <a:buNone/>
            </a:pPr>
            <a:r>
              <a:rPr lang="en-US" altLang="en-US" sz="2600" dirty="0">
                <a:latin typeface="Arial" panose="020B0604020202020204" pitchFamily="34" charset="0"/>
                <a:cs typeface="Arial" panose="020B0604020202020204" pitchFamily="34" charset="0"/>
              </a:rPr>
              <a:t>Confined Animal Feeding Operation defined in Administrative Rule OAR 603-074</a:t>
            </a:r>
          </a:p>
          <a:p>
            <a:pPr marL="0" indent="0">
              <a:buNone/>
            </a:pPr>
            <a:endParaRPr lang="en-US" altLang="en-US" sz="2600" dirty="0">
              <a:latin typeface="Arial" panose="020B0604020202020204" pitchFamily="34" charset="0"/>
              <a:cs typeface="Arial" panose="020B0604020202020204" pitchFamily="34" charset="0"/>
            </a:endParaRPr>
          </a:p>
          <a:p>
            <a:pPr marL="0" indent="0">
              <a:buNone/>
            </a:pPr>
            <a:r>
              <a:rPr lang="en-US" altLang="en-US" sz="2600" dirty="0">
                <a:latin typeface="Arial" panose="020B0604020202020204" pitchFamily="34" charset="0"/>
                <a:cs typeface="Arial" panose="020B0604020202020204" pitchFamily="34" charset="0"/>
              </a:rPr>
              <a:t>The concentrated confined feeding or holding of animals or poultry, including but not limited to horse, cattle, sheep, or swine feeding areas, dairy confinement areas, slaughterhouse or shipping terminal holding pens, poultry and egg production facilities and fur farms;</a:t>
            </a:r>
          </a:p>
          <a:p>
            <a:r>
              <a:rPr lang="en-US" altLang="en-US" sz="2600" dirty="0">
                <a:latin typeface="Arial" panose="020B0604020202020204" pitchFamily="34" charset="0"/>
                <a:cs typeface="Arial" panose="020B0604020202020204" pitchFamily="34" charset="0"/>
              </a:rPr>
              <a:t>In buildings or in pens where the surface has been prepared with concrete, rock or fibrous material to support animals in wet weather;</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Wastewater treatment works; </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Discharge any wastes into waters of the state; </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An animal feeding operation that is subject to regulation as a concentrated animal feeding operation according to </a:t>
            </a:r>
            <a:r>
              <a:rPr lang="en-US" altLang="en-US" sz="2600" dirty="0">
                <a:solidFill>
                  <a:srgbClr val="FF0000"/>
                </a:solidFill>
                <a:latin typeface="Arial" panose="020B0604020202020204" pitchFamily="34" charset="0"/>
                <a:cs typeface="Arial" panose="020B0604020202020204" pitchFamily="34" charset="0"/>
              </a:rPr>
              <a:t>federal regulations</a:t>
            </a:r>
            <a:r>
              <a:rPr lang="en-US" altLang="en-US" sz="2600" dirty="0">
                <a:latin typeface="Arial" panose="020B0604020202020204" pitchFamily="34" charset="0"/>
                <a:cs typeface="Arial" panose="020B0604020202020204" pitchFamily="34" charset="0"/>
              </a:rPr>
              <a:t>.</a:t>
            </a:r>
          </a:p>
          <a:p>
            <a:pPr marL="0" indent="0">
              <a:buNone/>
              <a:defRPr/>
            </a:pPr>
            <a:endParaRPr lang="en-US" altLang="en-US" sz="2400" dirty="0">
              <a:solidFill>
                <a:srgbClr val="002060"/>
              </a:solidFill>
            </a:endParaRP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62673227"/>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364342"/>
          </a:xfrm>
        </p:spPr>
        <p:txBody>
          <a:bodyPr/>
          <a:lstStyle/>
          <a:p>
            <a:pPr algn="ctr"/>
            <a:r>
              <a:rPr lang="en-US" dirty="0">
                <a:latin typeface="Arial" panose="020B0604020202020204" pitchFamily="34" charset="0"/>
                <a:cs typeface="Arial" panose="020B0604020202020204" pitchFamily="34" charset="0"/>
              </a:rPr>
              <a:t>CAFO Definition Includes Raw Milk Dairies</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4695986" y="812800"/>
            <a:ext cx="6657814" cy="5364163"/>
          </a:xfrm>
        </p:spPr>
        <p:txBody>
          <a:bodyPr>
            <a:normAutofit lnSpcReduction="10000"/>
          </a:bodyPr>
          <a:lstStyle/>
          <a:p>
            <a:pPr marL="457200" lvl="1" indent="0">
              <a:buNone/>
            </a:pPr>
            <a:endParaRPr lang="en-US" dirty="0">
              <a:solidFill>
                <a:srgbClr val="00B0F0"/>
              </a:solidFill>
            </a:endParaRPr>
          </a:p>
          <a:p>
            <a:endParaRPr lang="en-US" altLang="en-US" sz="2400" dirty="0">
              <a:latin typeface="Arial" panose="020B0604020202020204" pitchFamily="34" charset="0"/>
              <a:cs typeface="Arial" panose="020B0604020202020204" pitchFamily="34" charset="0"/>
            </a:endParaRPr>
          </a:p>
          <a:p>
            <a:r>
              <a:rPr lang="en-US" altLang="en-US" sz="2400" dirty="0">
                <a:latin typeface="Arial" panose="020B0604020202020204" pitchFamily="34" charset="0"/>
                <a:cs typeface="Arial" panose="020B0604020202020204" pitchFamily="34" charset="0"/>
              </a:rPr>
              <a:t>Thousands of operations in Oregon technically meet the state’s definition of a CAFO.  Many are not required to have a permit.</a:t>
            </a:r>
          </a:p>
          <a:p>
            <a:r>
              <a:rPr lang="en-US" altLang="en-US" sz="2400" dirty="0">
                <a:latin typeface="Arial" panose="020B0604020202020204" pitchFamily="34" charset="0"/>
                <a:cs typeface="Arial" panose="020B0604020202020204" pitchFamily="34" charset="0"/>
              </a:rPr>
              <a:t>All dairies have a milking system and wastewater treatment works.  </a:t>
            </a:r>
          </a:p>
          <a:p>
            <a:r>
              <a:rPr lang="en-US" altLang="en-US" sz="2400" dirty="0">
                <a:latin typeface="Arial" panose="020B0604020202020204" pitchFamily="34" charset="0"/>
                <a:cs typeface="Arial" panose="020B0604020202020204" pitchFamily="34" charset="0"/>
              </a:rPr>
              <a:t>All dairies confine the animals when they are milking them.</a:t>
            </a:r>
          </a:p>
          <a:p>
            <a:r>
              <a:rPr lang="en-US" altLang="en-US" sz="2400" dirty="0">
                <a:latin typeface="Arial" panose="020B0604020202020204" pitchFamily="34" charset="0"/>
                <a:cs typeface="Arial" panose="020B0604020202020204" pitchFamily="34" charset="0"/>
              </a:rPr>
              <a:t>Permitted dairy CAFOs currently include milk, yogurt, butter and cheese producers.</a:t>
            </a:r>
          </a:p>
          <a:p>
            <a:r>
              <a:rPr lang="en-US" altLang="en-US" sz="2400" dirty="0">
                <a:latin typeface="Arial" panose="020B0604020202020204" pitchFamily="34" charset="0"/>
                <a:cs typeface="Arial" panose="020B0604020202020204" pitchFamily="34" charset="0"/>
              </a:rPr>
              <a:t>All Oregon dairies with Grade ‘A’ FMP license have a CAFO Permit.</a:t>
            </a:r>
          </a:p>
          <a:p>
            <a:pPr marL="0" indent="0">
              <a:buNone/>
              <a:defRPr/>
            </a:pPr>
            <a:endParaRPr lang="en-US" altLang="en-US" sz="2400" dirty="0">
              <a:solidFill>
                <a:srgbClr val="002060"/>
              </a:solidFill>
              <a:latin typeface="Arial" panose="020B0604020202020204" pitchFamily="34" charset="0"/>
              <a:cs typeface="Arial" panose="020B0604020202020204" pitchFamily="34" charset="0"/>
            </a:endParaRP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46DDB668-31C5-D247-B77C-1E92D2DE4098}"/>
              </a:ext>
            </a:extLst>
          </p:cNvPr>
          <p:cNvPicPr>
            <a:picLocks noChangeAspect="1"/>
          </p:cNvPicPr>
          <p:nvPr/>
        </p:nvPicPr>
        <p:blipFill>
          <a:blip r:embed="rId2"/>
          <a:stretch>
            <a:fillRect/>
          </a:stretch>
        </p:blipFill>
        <p:spPr>
          <a:xfrm>
            <a:off x="1364496" y="1093289"/>
            <a:ext cx="2401592" cy="2401592"/>
          </a:xfrm>
          <a:prstGeom prst="rect">
            <a:avLst/>
          </a:prstGeom>
        </p:spPr>
      </p:pic>
      <p:pic>
        <p:nvPicPr>
          <p:cNvPr id="2" name="Picture 1">
            <a:extLst>
              <a:ext uri="{FF2B5EF4-FFF2-40B4-BE49-F238E27FC236}">
                <a16:creationId xmlns:a16="http://schemas.microsoft.com/office/drawing/2014/main" id="{C14E4C6A-7728-EEBE-E9CB-2206F283FFCA}"/>
              </a:ext>
            </a:extLst>
          </p:cNvPr>
          <p:cNvPicPr>
            <a:picLocks noChangeAspect="1"/>
          </p:cNvPicPr>
          <p:nvPr/>
        </p:nvPicPr>
        <p:blipFill>
          <a:blip r:embed="rId3"/>
          <a:stretch>
            <a:fillRect/>
          </a:stretch>
        </p:blipFill>
        <p:spPr>
          <a:xfrm>
            <a:off x="1364496" y="3771899"/>
            <a:ext cx="2401592" cy="2641601"/>
          </a:xfrm>
          <a:prstGeom prst="rect">
            <a:avLst/>
          </a:prstGeom>
        </p:spPr>
      </p:pic>
    </p:spTree>
    <p:extLst>
      <p:ext uri="{BB962C8B-B14F-4D97-AF65-F5344CB8AC3E}">
        <p14:creationId xmlns:p14="http://schemas.microsoft.com/office/powerpoint/2010/main" val="3054364201"/>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2CA07-4823-F545-B2DA-CD57F9FDCC14}"/>
              </a:ext>
            </a:extLst>
          </p:cNvPr>
          <p:cNvSpPr>
            <a:spLocks noGrp="1"/>
          </p:cNvSpPr>
          <p:nvPr>
            <p:ph type="title"/>
          </p:nvPr>
        </p:nvSpPr>
        <p:spPr>
          <a:xfrm>
            <a:off x="838200" y="130630"/>
            <a:ext cx="10515600" cy="1045027"/>
          </a:xfrm>
        </p:spPr>
        <p:txBody>
          <a:bodyPr/>
          <a:lstStyle/>
          <a:p>
            <a:pPr algn="ctr"/>
            <a:r>
              <a:rPr lang="en-US" dirty="0">
                <a:latin typeface="Arial" panose="020B0604020202020204" pitchFamily="34" charset="0"/>
                <a:cs typeface="Arial" panose="020B0604020202020204" pitchFamily="34" charset="0"/>
              </a:rPr>
              <a:t>CAFO Program History</a:t>
            </a:r>
          </a:p>
        </p:txBody>
      </p:sp>
      <p:sp>
        <p:nvSpPr>
          <p:cNvPr id="6" name="Content Placeholder 5">
            <a:extLst>
              <a:ext uri="{FF2B5EF4-FFF2-40B4-BE49-F238E27FC236}">
                <a16:creationId xmlns:a16="http://schemas.microsoft.com/office/drawing/2014/main" id="{F880C272-E3D3-1045-B1EB-B34A2B5A9BC3}"/>
              </a:ext>
            </a:extLst>
          </p:cNvPr>
          <p:cNvSpPr>
            <a:spLocks noGrp="1"/>
          </p:cNvSpPr>
          <p:nvPr>
            <p:ph idx="1"/>
          </p:nvPr>
        </p:nvSpPr>
        <p:spPr>
          <a:xfrm>
            <a:off x="838200" y="812800"/>
            <a:ext cx="10515600" cy="5364163"/>
          </a:xfrm>
        </p:spPr>
        <p:txBody>
          <a:bodyPr>
            <a:normAutofit/>
          </a:bodyPr>
          <a:lstStyle/>
          <a:p>
            <a:pPr marL="457200" lvl="1" indent="0">
              <a:buNone/>
            </a:pPr>
            <a:endParaRPr lang="en-US" dirty="0">
              <a:solidFill>
                <a:srgbClr val="00B0F0"/>
              </a:solidFill>
            </a:endParaRPr>
          </a:p>
          <a:p>
            <a:r>
              <a:rPr lang="en-US" altLang="en-US" sz="2400" dirty="0">
                <a:latin typeface="Arial" panose="020B0604020202020204" pitchFamily="34" charset="0"/>
                <a:cs typeface="Arial" panose="020B0604020202020204" pitchFamily="34" charset="0"/>
              </a:rPr>
              <a:t>Oregon CAFO Program was initiated for dairies.</a:t>
            </a:r>
          </a:p>
          <a:p>
            <a:r>
              <a:rPr lang="en-US" altLang="en-US" sz="2400" dirty="0">
                <a:latin typeface="Arial" panose="020B0604020202020204" pitchFamily="34" charset="0"/>
                <a:cs typeface="Arial" panose="020B0604020202020204" pitchFamily="34" charset="0"/>
              </a:rPr>
              <a:t>Oregon Department of Agriculture (ODA) and Oregon Department of Environmental Quality (DEQ) have a long history of cooperating to oversee the CAFO program.  1980s to present.</a:t>
            </a:r>
          </a:p>
          <a:p>
            <a:r>
              <a:rPr lang="en-US" altLang="en-US" sz="2400" dirty="0">
                <a:latin typeface="Arial" panose="020B0604020202020204" pitchFamily="34" charset="0"/>
                <a:cs typeface="Arial" panose="020B0604020202020204" pitchFamily="34" charset="0"/>
              </a:rPr>
              <a:t>ODA operates the program under a Memorandum of Understanding with DEQ.  </a:t>
            </a:r>
          </a:p>
          <a:p>
            <a:r>
              <a:rPr lang="en-US" altLang="en-US" sz="2400" dirty="0">
                <a:latin typeface="Arial" panose="020B0604020202020204" pitchFamily="34" charset="0"/>
                <a:cs typeface="Arial" panose="020B0604020202020204" pitchFamily="34" charset="0"/>
              </a:rPr>
              <a:t>ODA/DEQ issue two types of CAFO Permits. National Pollutant Discharge Elimination System (NPDES) and Water Pollution Control Facilities (WPCF).</a:t>
            </a:r>
          </a:p>
          <a:p>
            <a:pPr>
              <a:defRPr/>
            </a:pPr>
            <a:r>
              <a:rPr lang="en-US" altLang="en-US" sz="2400" dirty="0">
                <a:latin typeface="Arial" panose="020B0604020202020204" pitchFamily="34" charset="0"/>
                <a:cs typeface="Arial" panose="020B0604020202020204" pitchFamily="34" charset="0"/>
              </a:rPr>
              <a:t>The program currently has 501 permitted facilities throughout the state.</a:t>
            </a:r>
          </a:p>
          <a:p>
            <a:pPr>
              <a:defRPr/>
            </a:pPr>
            <a:r>
              <a:rPr lang="en-US" altLang="en-US" sz="2400" dirty="0">
                <a:latin typeface="Arial" panose="020B0604020202020204" pitchFamily="34" charset="0"/>
                <a:cs typeface="Arial" panose="020B0604020202020204" pitchFamily="34" charset="0"/>
              </a:rPr>
              <a:t>233 / 501 permitted CAFOs are dairies.</a:t>
            </a:r>
          </a:p>
          <a:p>
            <a:pPr>
              <a:defRPr/>
            </a:pPr>
            <a:r>
              <a:rPr lang="en-US" altLang="en-US" sz="2400" dirty="0">
                <a:latin typeface="Arial" panose="020B0604020202020204" pitchFamily="34" charset="0"/>
                <a:cs typeface="Arial" panose="020B0604020202020204" pitchFamily="34" charset="0"/>
              </a:rPr>
              <a:t>147 / 501 permitted CAFOs are registered to WPCF CAFO Permits</a:t>
            </a:r>
          </a:p>
          <a:p>
            <a:pPr marL="0" indent="0">
              <a:buNone/>
              <a:defRPr/>
            </a:pPr>
            <a:endParaRPr lang="en-US" altLang="en-US" sz="2400" dirty="0">
              <a:latin typeface="Arial" panose="020B0604020202020204" pitchFamily="34" charset="0"/>
              <a:cs typeface="Arial" panose="020B0604020202020204" pitchFamily="34" charset="0"/>
            </a:endParaRPr>
          </a:p>
          <a:p>
            <a:pPr>
              <a:defRPr/>
            </a:pPr>
            <a:endParaRPr lang="en-US" altLang="en-US" sz="2400" dirty="0">
              <a:latin typeface="Arial" panose="020B0604020202020204" pitchFamily="34" charset="0"/>
              <a:cs typeface="Arial" panose="020B0604020202020204" pitchFamily="34" charset="0"/>
            </a:endParaRPr>
          </a:p>
          <a:p>
            <a:pPr>
              <a:defRPr/>
            </a:pPr>
            <a:endParaRPr lang="en-US" altLang="en-US" sz="2400" dirty="0">
              <a:latin typeface="Arial" panose="020B0604020202020204" pitchFamily="34" charset="0"/>
              <a:cs typeface="Arial" panose="020B0604020202020204" pitchFamily="34" charset="0"/>
            </a:endParaRPr>
          </a:p>
          <a:p>
            <a:pPr>
              <a:defRPr/>
            </a:pPr>
            <a:endParaRPr lang="en-US" sz="2400" dirty="0">
              <a:solidFill>
                <a:srgbClr val="002060"/>
              </a:solidFill>
            </a:endParaRPr>
          </a:p>
          <a:p>
            <a:pPr marL="0" indent="0">
              <a:buNone/>
              <a:defRPr/>
            </a:pPr>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05362893"/>
      </p:ext>
    </p:extLst>
  </p:cSld>
  <p:clrMapOvr>
    <a:masterClrMapping/>
  </p:clrMapOvr>
  <mc:AlternateContent xmlns:mc="http://schemas.openxmlformats.org/markup-compatibility/2006" xmlns:p14="http://schemas.microsoft.com/office/powerpoint/2010/main">
    <mc:Choice Requires="p14">
      <p:transition spd="slow" p14:dur="2000" advTm="87417"/>
    </mc:Choice>
    <mc:Fallback xmlns="">
      <p:transition spd="slow" advTm="8741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F841-D3D5-9142-862E-59C4C0619CD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Educational Reviews</a:t>
            </a:r>
          </a:p>
        </p:txBody>
      </p:sp>
      <p:sp>
        <p:nvSpPr>
          <p:cNvPr id="3" name="Content Placeholder 2">
            <a:extLst>
              <a:ext uri="{FF2B5EF4-FFF2-40B4-BE49-F238E27FC236}">
                <a16:creationId xmlns:a16="http://schemas.microsoft.com/office/drawing/2014/main" id="{433FF51D-3BCE-7C49-B966-33347BF8F5D9}"/>
              </a:ext>
            </a:extLst>
          </p:cNvPr>
          <p:cNvSpPr>
            <a:spLocks noGrp="1"/>
          </p:cNvSpPr>
          <p:nvPr>
            <p:ph idx="1"/>
          </p:nvPr>
        </p:nvSpPr>
        <p:spPr/>
        <p:txBody>
          <a:bodyPr>
            <a:normAutofit lnSpcReduction="10000"/>
          </a:bodyPr>
          <a:lstStyle/>
          <a:p>
            <a:r>
              <a:rPr lang="en-US" sz="2400" dirty="0">
                <a:latin typeface="Arial" panose="020B0604020202020204" pitchFamily="34" charset="0"/>
                <a:cs typeface="Arial" panose="020B0604020202020204" pitchFamily="34" charset="0"/>
              </a:rPr>
              <a:t>ODA staff offer educational reviews on site to answer any questions, assess facilities and if required, start the CAFO Permit application process.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Education review is initiated by operator.</a:t>
            </a:r>
          </a:p>
          <a:p>
            <a:r>
              <a:rPr lang="en-US" sz="2400" dirty="0">
                <a:latin typeface="Arial" panose="020B0604020202020204" pitchFamily="34" charset="0"/>
                <a:cs typeface="Arial" panose="020B0604020202020204" pitchFamily="34" charset="0"/>
              </a:rPr>
              <a:t>No fee for education review.</a:t>
            </a:r>
          </a:p>
          <a:p>
            <a:r>
              <a:rPr lang="en-US" sz="2400" dirty="0">
                <a:latin typeface="Arial" panose="020B0604020202020204" pitchFamily="34" charset="0"/>
                <a:cs typeface="Arial" panose="020B0604020202020204" pitchFamily="34" charset="0"/>
              </a:rPr>
              <a:t>ODA staff can view the site, existing facilities or envision proposed facilities and structures.</a:t>
            </a:r>
          </a:p>
          <a:p>
            <a:r>
              <a:rPr lang="en-US" sz="2400" dirty="0">
                <a:latin typeface="Arial" panose="020B0604020202020204" pitchFamily="34" charset="0"/>
                <a:cs typeface="Arial" panose="020B0604020202020204" pitchFamily="34" charset="0"/>
              </a:rPr>
              <a:t>ODA staff can evaluate management activities and alternatives.</a:t>
            </a:r>
          </a:p>
          <a:p>
            <a:r>
              <a:rPr lang="en-US" sz="2400" dirty="0">
                <a:latin typeface="Arial" panose="020B0604020202020204" pitchFamily="34" charset="0"/>
                <a:cs typeface="Arial" panose="020B0604020202020204" pitchFamily="34" charset="0"/>
              </a:rPr>
              <a:t>ODA staff can assist with application if permit is required.</a:t>
            </a:r>
          </a:p>
          <a:p>
            <a:r>
              <a:rPr lang="en-US" sz="2400" dirty="0">
                <a:latin typeface="Arial" panose="020B0604020202020204" pitchFamily="34" charset="0"/>
                <a:cs typeface="Arial" panose="020B0604020202020204" pitchFamily="34" charset="0"/>
              </a:rPr>
              <a:t>ODA staff can assist in connecting with technical and financial assistance partners.</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75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F841-D3D5-9142-862E-59C4C0619CD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CAFO Permit waiver</a:t>
            </a:r>
          </a:p>
        </p:txBody>
      </p:sp>
      <p:sp>
        <p:nvSpPr>
          <p:cNvPr id="3" name="Content Placeholder 2">
            <a:extLst>
              <a:ext uri="{FF2B5EF4-FFF2-40B4-BE49-F238E27FC236}">
                <a16:creationId xmlns:a16="http://schemas.microsoft.com/office/drawing/2014/main" id="{433FF51D-3BCE-7C49-B966-33347BF8F5D9}"/>
              </a:ext>
            </a:extLst>
          </p:cNvPr>
          <p:cNvSpPr>
            <a:spLocks noGrp="1"/>
          </p:cNvSpPr>
          <p:nvPr>
            <p:ph idx="1"/>
          </p:nvPr>
        </p:nvSpPr>
        <p:spPr>
          <a:xfrm>
            <a:off x="609600" y="1492469"/>
            <a:ext cx="10920248" cy="4684494"/>
          </a:xfrm>
        </p:spPr>
        <p:txBody>
          <a:bodyPr>
            <a:normAutofit/>
          </a:bodyPr>
          <a:lstStyle/>
          <a:p>
            <a:r>
              <a:rPr lang="en-US" sz="2400" dirty="0">
                <a:latin typeface="Arial" panose="020B0604020202020204" pitchFamily="34" charset="0"/>
                <a:cs typeface="Arial" panose="020B0604020202020204" pitchFamily="34" charset="0"/>
              </a:rPr>
              <a:t>ODA offers a CAFO Permit waiver option to single-family-based dairies where all products are consumed on site.  These facilities typically have one or two animals.</a:t>
            </a:r>
          </a:p>
          <a:p>
            <a:r>
              <a:rPr lang="en-US" sz="2400" dirty="0">
                <a:latin typeface="Arial" panose="020B0604020202020204" pitchFamily="34" charset="0"/>
                <a:cs typeface="Arial" panose="020B0604020202020204" pitchFamily="34" charset="0"/>
              </a:rPr>
              <a:t>Waiver consideration requires an application. ODA would conduct a site visit and confirm that no discharge is occurring or likely to occur and the facility can comply with existing ODA Agricultural Water Quality Program (AGWQ) Area Plans and Rules.</a:t>
            </a:r>
          </a:p>
          <a:p>
            <a:r>
              <a:rPr lang="en-US" sz="2400" dirty="0">
                <a:latin typeface="Arial" panose="020B0604020202020204" pitchFamily="34" charset="0"/>
                <a:cs typeface="Arial" panose="020B0604020202020204" pitchFamily="34" charset="0"/>
              </a:rPr>
              <a:t>No Fee for waiver inspection / educational review.</a:t>
            </a:r>
          </a:p>
          <a:p>
            <a:r>
              <a:rPr lang="en-US" sz="2400" dirty="0">
                <a:latin typeface="Arial" panose="020B0604020202020204" pitchFamily="34" charset="0"/>
                <a:cs typeface="Arial" panose="020B0604020202020204" pitchFamily="34" charset="0"/>
              </a:rPr>
              <a:t>ODA Provides a written waiver letter and copy of appropriate AGWQ Area Plans and Rules.</a:t>
            </a:r>
          </a:p>
          <a:p>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57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F841-D3D5-9142-862E-59C4C0619CD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CAFO Permit Application Process</a:t>
            </a:r>
          </a:p>
        </p:txBody>
      </p:sp>
      <p:sp>
        <p:nvSpPr>
          <p:cNvPr id="3" name="Content Placeholder 2">
            <a:extLst>
              <a:ext uri="{FF2B5EF4-FFF2-40B4-BE49-F238E27FC236}">
                <a16:creationId xmlns:a16="http://schemas.microsoft.com/office/drawing/2014/main" id="{433FF51D-3BCE-7C49-B966-33347BF8F5D9}"/>
              </a:ext>
            </a:extLst>
          </p:cNvPr>
          <p:cNvSpPr>
            <a:spLocks noGrp="1"/>
          </p:cNvSpPr>
          <p:nvPr>
            <p:ph idx="1"/>
          </p:nvPr>
        </p:nvSpPr>
        <p:spPr>
          <a:xfrm>
            <a:off x="838200" y="1492469"/>
            <a:ext cx="10515600" cy="4684494"/>
          </a:xfrm>
        </p:spPr>
        <p:txBody>
          <a:bodyPr>
            <a:normAutofit lnSpcReduction="10000"/>
          </a:bodyPr>
          <a:lstStyle/>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CAFO Permit application consists of four parts;</a:t>
            </a:r>
          </a:p>
          <a:p>
            <a:pPr lvl="1"/>
            <a:r>
              <a:rPr lang="en-US" sz="2400" dirty="0">
                <a:latin typeface="Arial" panose="020B0604020202020204" pitchFamily="34" charset="0"/>
                <a:cs typeface="Arial" panose="020B0604020202020204" pitchFamily="34" charset="0"/>
              </a:rPr>
              <a:t>WPCF CAFO Permit application form (4 Pages)</a:t>
            </a:r>
          </a:p>
          <a:p>
            <a:pPr lvl="1"/>
            <a:r>
              <a:rPr lang="en-US" sz="2400" dirty="0">
                <a:latin typeface="Arial" panose="020B0604020202020204" pitchFamily="34" charset="0"/>
                <a:cs typeface="Arial" panose="020B0604020202020204" pitchFamily="34" charset="0"/>
              </a:rPr>
              <a:t>Land Use Compatibility Statement</a:t>
            </a:r>
          </a:p>
          <a:p>
            <a:pPr lvl="1"/>
            <a:r>
              <a:rPr lang="en-US" sz="2400" dirty="0">
                <a:latin typeface="Arial" panose="020B0604020202020204" pitchFamily="34" charset="0"/>
                <a:cs typeface="Arial" panose="020B0604020202020204" pitchFamily="34" charset="0"/>
              </a:rPr>
              <a:t>Nutrient Management Plan (NMP)</a:t>
            </a:r>
          </a:p>
          <a:p>
            <a:pPr lvl="1"/>
            <a:r>
              <a:rPr lang="en-US" sz="2400" dirty="0">
                <a:latin typeface="Arial" panose="020B0604020202020204" pitchFamily="34" charset="0"/>
                <a:cs typeface="Arial" panose="020B0604020202020204" pitchFamily="34" charset="0"/>
              </a:rPr>
              <a:t>Application fee =  $125.00</a:t>
            </a:r>
          </a:p>
          <a:p>
            <a:pPr marL="457200" lvl="1"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Application forms and NMP Minimum required elements document online  https://</a:t>
            </a:r>
            <a:r>
              <a:rPr lang="en-US" sz="2400" dirty="0" err="1">
                <a:latin typeface="Arial" panose="020B0604020202020204" pitchFamily="34" charset="0"/>
                <a:cs typeface="Arial" panose="020B0604020202020204" pitchFamily="34" charset="0"/>
              </a:rPr>
              <a:t>www.oregon.gov</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oda</a:t>
            </a:r>
            <a:r>
              <a:rPr lang="en-US" sz="2400" dirty="0">
                <a:latin typeface="Arial" panose="020B0604020202020204" pitchFamily="34" charset="0"/>
                <a:cs typeface="Arial" panose="020B0604020202020204" pitchFamily="34" charset="0"/>
              </a:rPr>
              <a:t>/programs/</a:t>
            </a:r>
            <a:r>
              <a:rPr lang="en-US" sz="2400" dirty="0" err="1">
                <a:latin typeface="Arial" panose="020B0604020202020204" pitchFamily="34" charset="0"/>
                <a:cs typeface="Arial" panose="020B0604020202020204" pitchFamily="34" charset="0"/>
              </a:rPr>
              <a:t>NaturalResources</a:t>
            </a:r>
            <a:r>
              <a:rPr lang="en-US" sz="2400" dirty="0">
                <a:latin typeface="Arial" panose="020B0604020202020204" pitchFamily="34" charset="0"/>
                <a:cs typeface="Arial" panose="020B0604020202020204" pitchFamily="34" charset="0"/>
              </a:rPr>
              <a:t>/Pages/</a:t>
            </a:r>
            <a:r>
              <a:rPr lang="en-US" sz="2400" dirty="0" err="1">
                <a:latin typeface="Arial" panose="020B0604020202020204" pitchFamily="34" charset="0"/>
                <a:cs typeface="Arial" panose="020B0604020202020204" pitchFamily="34" charset="0"/>
              </a:rPr>
              <a:t>CAFO.aspx</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ODA staff can assist with accessing technical service providers and there may be financial assistance for NMP development available.</a:t>
            </a:r>
          </a:p>
        </p:txBody>
      </p:sp>
    </p:spTree>
    <p:extLst>
      <p:ext uri="{BB962C8B-B14F-4D97-AF65-F5344CB8AC3E}">
        <p14:creationId xmlns:p14="http://schemas.microsoft.com/office/powerpoint/2010/main" val="34011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F841-D3D5-9142-862E-59C4C0619CD0}"/>
              </a:ext>
            </a:extLst>
          </p:cNvPr>
          <p:cNvSpPr>
            <a:spLocks noGrp="1"/>
          </p:cNvSpPr>
          <p:nvPr>
            <p:ph type="title"/>
          </p:nvPr>
        </p:nvSpPr>
        <p:spPr>
          <a:xfrm>
            <a:off x="838200" y="189187"/>
            <a:ext cx="10515600" cy="1061544"/>
          </a:xfrm>
        </p:spPr>
        <p:txBody>
          <a:bodyPr/>
          <a:lstStyle/>
          <a:p>
            <a:pPr algn="ctr"/>
            <a:r>
              <a:rPr lang="en-US" dirty="0">
                <a:latin typeface="Arial" panose="020B0604020202020204" pitchFamily="34" charset="0"/>
                <a:cs typeface="Arial" panose="020B0604020202020204" pitchFamily="34" charset="0"/>
              </a:rPr>
              <a:t>CAFO Permit Process</a:t>
            </a:r>
          </a:p>
        </p:txBody>
      </p:sp>
      <p:sp>
        <p:nvSpPr>
          <p:cNvPr id="3" name="Content Placeholder 2">
            <a:extLst>
              <a:ext uri="{FF2B5EF4-FFF2-40B4-BE49-F238E27FC236}">
                <a16:creationId xmlns:a16="http://schemas.microsoft.com/office/drawing/2014/main" id="{433FF51D-3BCE-7C49-B966-33347BF8F5D9}"/>
              </a:ext>
            </a:extLst>
          </p:cNvPr>
          <p:cNvSpPr>
            <a:spLocks noGrp="1"/>
          </p:cNvSpPr>
          <p:nvPr>
            <p:ph idx="1"/>
          </p:nvPr>
        </p:nvSpPr>
        <p:spPr>
          <a:xfrm>
            <a:off x="609600" y="1492469"/>
            <a:ext cx="10920248" cy="4684494"/>
          </a:xfrm>
        </p:spPr>
        <p:txBody>
          <a:bodyPr>
            <a:normAutofit fontScale="85000" lnSpcReduction="20000"/>
          </a:bodyPr>
          <a:lstStyle/>
          <a:p>
            <a:r>
              <a:rPr lang="en-US" sz="2400" dirty="0">
                <a:latin typeface="Arial" panose="020B0604020202020204" pitchFamily="34" charset="0"/>
                <a:cs typeface="Arial" panose="020B0604020202020204" pitchFamily="34" charset="0"/>
              </a:rPr>
              <a:t>ODA reviews CAFO Permit application and coordinates with multiple agencies on the review.  CAFO also coordinates with other ODA programs on facilities that have other attributes ODA regulates.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Small and Medium WPCF General CAFO Permit registrations do NOT have Public Notice requirement.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application is for an NPDES CAFO General Permit, ODA releases application, NMP and draft permit to the public. Public Notice and Participation period starts.</a:t>
            </a:r>
          </a:p>
          <a:p>
            <a:r>
              <a:rPr lang="en-US" sz="2400" dirty="0">
                <a:latin typeface="Arial" panose="020B0604020202020204" pitchFamily="34" charset="0"/>
                <a:cs typeface="Arial" panose="020B0604020202020204" pitchFamily="34" charset="0"/>
              </a:rPr>
              <a:t>Notice to the public issued</a:t>
            </a:r>
          </a:p>
          <a:p>
            <a:pPr lvl="1"/>
            <a:r>
              <a:rPr lang="en-US" sz="2400" dirty="0">
                <a:latin typeface="Arial" panose="020B0604020202020204" pitchFamily="34" charset="0"/>
                <a:cs typeface="Arial" panose="020B0604020202020204" pitchFamily="34" charset="0"/>
              </a:rPr>
              <a:t>Public hearing held within 30 days of notice; virtual due to public health protection protocols</a:t>
            </a:r>
          </a:p>
          <a:p>
            <a:pPr lvl="1"/>
            <a:r>
              <a:rPr lang="en-US" sz="2400" dirty="0">
                <a:latin typeface="Arial" panose="020B0604020202020204" pitchFamily="34" charset="0"/>
                <a:cs typeface="Arial" panose="020B0604020202020204" pitchFamily="34" charset="0"/>
              </a:rPr>
              <a:t>35 day public comment period begins</a:t>
            </a:r>
          </a:p>
          <a:p>
            <a:pPr lvl="1"/>
            <a:r>
              <a:rPr lang="en-US" sz="2400" dirty="0">
                <a:latin typeface="Arial" panose="020B0604020202020204" pitchFamily="34" charset="0"/>
                <a:cs typeface="Arial" panose="020B0604020202020204" pitchFamily="34" charset="0"/>
              </a:rPr>
              <a:t>Public comment ends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ODA reviews public comments, respond to all comments.</a:t>
            </a:r>
          </a:p>
        </p:txBody>
      </p:sp>
    </p:spTree>
    <p:extLst>
      <p:ext uri="{BB962C8B-B14F-4D97-AF65-F5344CB8AC3E}">
        <p14:creationId xmlns:p14="http://schemas.microsoft.com/office/powerpoint/2010/main" val="3224533138"/>
      </p:ext>
    </p:extLst>
  </p:cSld>
  <p:clrMapOvr>
    <a:masterClrMapping/>
  </p:clrMapOvr>
</p:sld>
</file>

<file path=ppt/theme/theme1.xml><?xml version="1.0" encoding="utf-8"?>
<a:theme xmlns:a="http://schemas.openxmlformats.org/drawingml/2006/main" name="Office Theme">
  <a:themeElements>
    <a:clrScheme name="ODA">
      <a:dk1>
        <a:srgbClr val="000000"/>
      </a:dk1>
      <a:lt1>
        <a:srgbClr val="FFFFFF"/>
      </a:lt1>
      <a:dk2>
        <a:srgbClr val="191A33"/>
      </a:dk2>
      <a:lt2>
        <a:srgbClr val="E7E6E6"/>
      </a:lt2>
      <a:accent1>
        <a:srgbClr val="4156A6"/>
      </a:accent1>
      <a:accent2>
        <a:srgbClr val="47B289"/>
      </a:accent2>
      <a:accent3>
        <a:srgbClr val="A5A5A5"/>
      </a:accent3>
      <a:accent4>
        <a:srgbClr val="E9C938"/>
      </a:accent4>
      <a:accent5>
        <a:srgbClr val="F3704B"/>
      </a:accent5>
      <a:accent6>
        <a:srgbClr val="0A5451"/>
      </a:accent6>
      <a:hlink>
        <a:srgbClr val="4156A6"/>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10346</TotalTime>
  <Words>1381</Words>
  <Application>Microsoft Macintosh PowerPoint</Application>
  <PresentationFormat>Widescreen</PresentationFormat>
  <Paragraphs>230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Overpass</vt:lpstr>
      <vt:lpstr>Office Theme</vt:lpstr>
      <vt:lpstr>CAFO Permit Program Outreach  Raw Milk Dairies</vt:lpstr>
      <vt:lpstr>What’s Going on?</vt:lpstr>
      <vt:lpstr>CAFO Definition</vt:lpstr>
      <vt:lpstr>CAFO Definition Includes Raw Milk Dairies</vt:lpstr>
      <vt:lpstr>CAFO Program History</vt:lpstr>
      <vt:lpstr>Educational Reviews</vt:lpstr>
      <vt:lpstr>CAFO Permit waiver</vt:lpstr>
      <vt:lpstr>CAFO Permit Application Process</vt:lpstr>
      <vt:lpstr>CAFO Permit Process</vt:lpstr>
      <vt:lpstr>How CAFOs Maintain Permit Compliance</vt:lpstr>
      <vt:lpstr>CAFO Permit requirements </vt:lpstr>
      <vt:lpstr>Structural Components </vt:lpstr>
      <vt:lpstr>Management Components </vt:lpstr>
      <vt:lpstr>CAFO Permit </vt:lpstr>
      <vt:lpstr>CAFO Permit </vt:lpstr>
      <vt:lpstr>CAFO Permit Statistics</vt:lpstr>
      <vt:lpstr>Small and Raw Milk Dairies Outreach</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Frank</dc:creator>
  <cp:lastModifiedBy>MATTHEWS Wym * ODA</cp:lastModifiedBy>
  <cp:revision>153</cp:revision>
  <dcterms:created xsi:type="dcterms:W3CDTF">2020-03-09T20:58:25Z</dcterms:created>
  <dcterms:modified xsi:type="dcterms:W3CDTF">2023-03-23T15:40:10Z</dcterms:modified>
</cp:coreProperties>
</file>