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9" r:id="rId2"/>
    <p:sldId id="308" r:id="rId3"/>
    <p:sldId id="309" r:id="rId4"/>
    <p:sldId id="306" r:id="rId5"/>
    <p:sldId id="307" r:id="rId6"/>
    <p:sldId id="30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CA3C"/>
    <a:srgbClr val="00573C"/>
    <a:srgbClr val="0079C1"/>
    <a:srgbClr val="FFCB0B"/>
    <a:srgbClr val="00ABC0"/>
    <a:srgbClr val="661C1E"/>
    <a:srgbClr val="C4CD21"/>
    <a:srgbClr val="559B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2B78F-F4CD-4E05-908A-37B085579B09}" v="9" dt="2023-04-06T20:33:00.5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69" autoAdjust="0"/>
    <p:restoredTop sz="87074" autoAdjust="0"/>
  </p:normalViewPr>
  <p:slideViewPr>
    <p:cSldViewPr snapToGrid="0">
      <p:cViewPr varScale="1">
        <p:scale>
          <a:sx n="99" d="100"/>
          <a:sy n="99" d="100"/>
        </p:scale>
        <p:origin x="492" y="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122" d="100"/>
          <a:sy n="122" d="100"/>
        </p:scale>
        <p:origin x="4076" y="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71EE67-B6CA-4DCA-9A15-7A19257F9CF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33840DC-8420-4685-9BE2-E079ED4F1D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7AD3D-89A3-4E69-B3FA-6476C7F76489}" type="datetimeFigureOut">
              <a:rPr lang="en-US" smtClean="0"/>
              <a:t>4/11/2023</a:t>
            </a:fld>
            <a:endParaRPr lang="en-US"/>
          </a:p>
        </p:txBody>
      </p:sp>
      <p:sp>
        <p:nvSpPr>
          <p:cNvPr id="4" name="Footer Placeholder 3">
            <a:extLst>
              <a:ext uri="{FF2B5EF4-FFF2-40B4-BE49-F238E27FC236}">
                <a16:creationId xmlns:a16="http://schemas.microsoft.com/office/drawing/2014/main" id="{6FFEC4D2-0D58-4478-8082-BC6D86FA4F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D930C3-F4AB-469B-9108-0B550E1B0D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D695F9-8FFE-44FC-AC32-314C24177716}" type="slidenum">
              <a:rPr lang="en-US" smtClean="0"/>
              <a:t>‹#›</a:t>
            </a:fld>
            <a:endParaRPr lang="en-US"/>
          </a:p>
        </p:txBody>
      </p:sp>
    </p:spTree>
    <p:extLst>
      <p:ext uri="{BB962C8B-B14F-4D97-AF65-F5344CB8AC3E}">
        <p14:creationId xmlns:p14="http://schemas.microsoft.com/office/powerpoint/2010/main" val="4162389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160B11-3394-4A0E-B1CB-B98BCC2FE07B}" type="datetimeFigureOut">
              <a:rPr lang="en-US" smtClean="0"/>
              <a:t>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1246E0-2979-423E-BE6E-B7159FA8CED9}" type="slidenum">
              <a:rPr lang="en-US" smtClean="0"/>
              <a:t>‹#›</a:t>
            </a:fld>
            <a:endParaRPr lang="en-US"/>
          </a:p>
        </p:txBody>
      </p:sp>
    </p:spTree>
    <p:extLst>
      <p:ext uri="{BB962C8B-B14F-4D97-AF65-F5344CB8AC3E}">
        <p14:creationId xmlns:p14="http://schemas.microsoft.com/office/powerpoint/2010/main" val="1783010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1246E0-2979-423E-BE6E-B7159FA8CED9}" type="slidenum">
              <a:rPr lang="en-US" smtClean="0"/>
              <a:t>1</a:t>
            </a:fld>
            <a:endParaRPr lang="en-US"/>
          </a:p>
        </p:txBody>
      </p:sp>
    </p:spTree>
    <p:extLst>
      <p:ext uri="{BB962C8B-B14F-4D97-AF65-F5344CB8AC3E}">
        <p14:creationId xmlns:p14="http://schemas.microsoft.com/office/powerpoint/2010/main" val="408806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1246E0-2979-423E-BE6E-B7159FA8CED9}" type="slidenum">
              <a:rPr lang="en-US" smtClean="0"/>
              <a:t>2</a:t>
            </a:fld>
            <a:endParaRPr lang="en-US"/>
          </a:p>
        </p:txBody>
      </p:sp>
    </p:spTree>
    <p:extLst>
      <p:ext uri="{BB962C8B-B14F-4D97-AF65-F5344CB8AC3E}">
        <p14:creationId xmlns:p14="http://schemas.microsoft.com/office/powerpoint/2010/main" val="3682028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1246E0-2979-423E-BE6E-B7159FA8CED9}" type="slidenum">
              <a:rPr lang="en-US" smtClean="0"/>
              <a:t>3</a:t>
            </a:fld>
            <a:endParaRPr lang="en-US"/>
          </a:p>
        </p:txBody>
      </p:sp>
    </p:spTree>
    <p:extLst>
      <p:ext uri="{BB962C8B-B14F-4D97-AF65-F5344CB8AC3E}">
        <p14:creationId xmlns:p14="http://schemas.microsoft.com/office/powerpoint/2010/main" val="3270258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1246E0-2979-423E-BE6E-B7159FA8CED9}" type="slidenum">
              <a:rPr lang="en-US" smtClean="0"/>
              <a:t>4</a:t>
            </a:fld>
            <a:endParaRPr lang="en-US"/>
          </a:p>
        </p:txBody>
      </p:sp>
    </p:spTree>
    <p:extLst>
      <p:ext uri="{BB962C8B-B14F-4D97-AF65-F5344CB8AC3E}">
        <p14:creationId xmlns:p14="http://schemas.microsoft.com/office/powerpoint/2010/main" val="550054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1246E0-2979-423E-BE6E-B7159FA8CED9}" type="slidenum">
              <a:rPr lang="en-US" smtClean="0"/>
              <a:t>5</a:t>
            </a:fld>
            <a:endParaRPr lang="en-US"/>
          </a:p>
        </p:txBody>
      </p:sp>
    </p:spTree>
    <p:extLst>
      <p:ext uri="{BB962C8B-B14F-4D97-AF65-F5344CB8AC3E}">
        <p14:creationId xmlns:p14="http://schemas.microsoft.com/office/powerpoint/2010/main" val="3377516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1246E0-2979-423E-BE6E-B7159FA8CED9}" type="slidenum">
              <a:rPr lang="en-US" smtClean="0"/>
              <a:t>6</a:t>
            </a:fld>
            <a:endParaRPr lang="en-US"/>
          </a:p>
        </p:txBody>
      </p:sp>
    </p:spTree>
    <p:extLst>
      <p:ext uri="{BB962C8B-B14F-4D97-AF65-F5344CB8AC3E}">
        <p14:creationId xmlns:p14="http://schemas.microsoft.com/office/powerpoint/2010/main" val="374463129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1.sv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1.sv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1.sv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B3E9640-FC44-3317-9EEF-CB31314177D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8" y="5715000"/>
            <a:ext cx="12192000" cy="1143000"/>
          </a:xfrm>
          <a:prstGeom prst="rect">
            <a:avLst/>
          </a:prstGeom>
        </p:spPr>
      </p:pic>
      <p:pic>
        <p:nvPicPr>
          <p:cNvPr id="52" name="Picture 51">
            <a:extLst>
              <a:ext uri="{FF2B5EF4-FFF2-40B4-BE49-F238E27FC236}">
                <a16:creationId xmlns:a16="http://schemas.microsoft.com/office/drawing/2014/main" id="{6E8B8A2C-AF38-4ED5-8091-56627CB9936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96" y="1371600"/>
            <a:ext cx="5790807" cy="4114800"/>
          </a:xfrm>
          <a:prstGeom prst="rect">
            <a:avLst/>
          </a:prstGeom>
        </p:spPr>
      </p:pic>
      <p:pic>
        <p:nvPicPr>
          <p:cNvPr id="56" name="Picture 55">
            <a:extLst>
              <a:ext uri="{FF2B5EF4-FFF2-40B4-BE49-F238E27FC236}">
                <a16:creationId xmlns:a16="http://schemas.microsoft.com/office/drawing/2014/main" id="{01C4CE4D-CBF8-4CC7-996E-ECA710D5953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019800" y="1371600"/>
            <a:ext cx="6172200" cy="1868424"/>
          </a:xfrm>
          <a:prstGeom prst="rect">
            <a:avLst/>
          </a:prstGeom>
        </p:spPr>
      </p:pic>
      <p:pic>
        <p:nvPicPr>
          <p:cNvPr id="58" name="Picture 57">
            <a:extLst>
              <a:ext uri="{FF2B5EF4-FFF2-40B4-BE49-F238E27FC236}">
                <a16:creationId xmlns:a16="http://schemas.microsoft.com/office/drawing/2014/main" id="{95EC0B35-2F8F-43FE-853C-D5E4C5F41C7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019800" y="3468624"/>
            <a:ext cx="6172200" cy="2017776"/>
          </a:xfrm>
          <a:prstGeom prst="rect">
            <a:avLst/>
          </a:prstGeom>
        </p:spPr>
      </p:pic>
      <p:sp>
        <p:nvSpPr>
          <p:cNvPr id="59" name="TextBox 58">
            <a:extLst>
              <a:ext uri="{FF2B5EF4-FFF2-40B4-BE49-F238E27FC236}">
                <a16:creationId xmlns:a16="http://schemas.microsoft.com/office/drawing/2014/main" id="{33C187A6-47C4-416C-84A9-8F0105CED2BD}"/>
              </a:ext>
            </a:extLst>
          </p:cNvPr>
          <p:cNvSpPr txBox="1">
            <a:spLocks/>
          </p:cNvSpPr>
          <p:nvPr userDrawn="1"/>
        </p:nvSpPr>
        <p:spPr>
          <a:xfrm>
            <a:off x="6019800" y="1371600"/>
            <a:ext cx="4680626" cy="1865376"/>
          </a:xfrm>
          <a:prstGeom prst="rect">
            <a:avLst/>
          </a:prstGeom>
          <a:noFill/>
        </p:spPr>
        <p:txBody>
          <a:bodyPr wrap="square" lIns="274320" rtlCol="0" anchor="ctr" anchorCtr="0">
            <a:spAutoFit/>
          </a:bodyPr>
          <a:lstStyle/>
          <a:p>
            <a:r>
              <a:rPr lang="en-US" sz="2800" dirty="0">
                <a:solidFill>
                  <a:srgbClr val="FFCB0B"/>
                </a:solidFill>
                <a:latin typeface="Gotham Black" panose="02000604040000020004" pitchFamily="50" charset="0"/>
              </a:rPr>
              <a:t>Washington State</a:t>
            </a:r>
          </a:p>
          <a:p>
            <a:r>
              <a:rPr lang="en-US" sz="2800" dirty="0">
                <a:solidFill>
                  <a:schemeClr val="bg1"/>
                </a:solidFill>
                <a:latin typeface="Gotham Bold" pitchFamily="50" charset="0"/>
              </a:rPr>
              <a:t>Natural Resources</a:t>
            </a:r>
          </a:p>
          <a:p>
            <a:r>
              <a:rPr lang="en-US" sz="2800" dirty="0">
                <a:solidFill>
                  <a:schemeClr val="bg1"/>
                </a:solidFill>
                <a:latin typeface="Gotham Bold" pitchFamily="50" charset="0"/>
              </a:rPr>
              <a:t>Conservation</a:t>
            </a:r>
          </a:p>
          <a:p>
            <a:r>
              <a:rPr lang="en-US" sz="2800" dirty="0">
                <a:solidFill>
                  <a:schemeClr val="bg1"/>
                </a:solidFill>
                <a:latin typeface="Gotham Bold" pitchFamily="50" charset="0"/>
              </a:rPr>
              <a:t>Service</a:t>
            </a:r>
          </a:p>
        </p:txBody>
      </p:sp>
      <p:sp>
        <p:nvSpPr>
          <p:cNvPr id="10" name="Title 3">
            <a:extLst>
              <a:ext uri="{FF2B5EF4-FFF2-40B4-BE49-F238E27FC236}">
                <a16:creationId xmlns:a16="http://schemas.microsoft.com/office/drawing/2014/main" id="{3D41058D-B1E6-48CB-BE60-AD8003637311}"/>
              </a:ext>
            </a:extLst>
          </p:cNvPr>
          <p:cNvSpPr>
            <a:spLocks noGrp="1"/>
          </p:cNvSpPr>
          <p:nvPr>
            <p:ph type="title"/>
          </p:nvPr>
        </p:nvSpPr>
        <p:spPr>
          <a:xfrm>
            <a:off x="646941" y="5843189"/>
            <a:ext cx="9386911" cy="541346"/>
          </a:xfrm>
          <a:prstGeom prst="rect">
            <a:avLst/>
          </a:prstGeom>
        </p:spPr>
        <p:txBody>
          <a:bodyPr/>
          <a:lstStyle>
            <a:lvl1pPr>
              <a:defRPr sz="3000">
                <a:solidFill>
                  <a:schemeClr val="bg1"/>
                </a:solidFill>
              </a:defRPr>
            </a:lvl1pPr>
          </a:lstStyle>
          <a:p>
            <a:endParaRPr lang="en-US" dirty="0"/>
          </a:p>
        </p:txBody>
      </p:sp>
      <p:sp>
        <p:nvSpPr>
          <p:cNvPr id="15" name="Content Placeholder 7">
            <a:extLst>
              <a:ext uri="{FF2B5EF4-FFF2-40B4-BE49-F238E27FC236}">
                <a16:creationId xmlns:a16="http://schemas.microsoft.com/office/drawing/2014/main" id="{EEC6C39A-5F0F-4018-B33D-B4F91C95BB3B}"/>
              </a:ext>
            </a:extLst>
          </p:cNvPr>
          <p:cNvSpPr>
            <a:spLocks noGrp="1"/>
          </p:cNvSpPr>
          <p:nvPr>
            <p:ph idx="1"/>
          </p:nvPr>
        </p:nvSpPr>
        <p:spPr>
          <a:xfrm>
            <a:off x="646942" y="6384535"/>
            <a:ext cx="9386910" cy="473465"/>
          </a:xfrm>
          <a:prstGeom prst="rect">
            <a:avLst/>
          </a:prstGeom>
        </p:spPr>
        <p:txBody>
          <a:bodyPr/>
          <a:lstStyle>
            <a:lvl1pPr marL="0" indent="0">
              <a:buNone/>
              <a:defRPr sz="1800">
                <a:solidFill>
                  <a:schemeClr val="bg1"/>
                </a:solidFill>
                <a:latin typeface="Gotham Medium" panose="02000604030000020004" pitchFamily="50" charset="0"/>
              </a:defRPr>
            </a:lvl1pPr>
          </a:lstStyle>
          <a:p>
            <a:endParaRPr lang="en-US" dirty="0"/>
          </a:p>
        </p:txBody>
      </p:sp>
      <p:sp>
        <p:nvSpPr>
          <p:cNvPr id="9" name="TextBox 8">
            <a:extLst>
              <a:ext uri="{FF2B5EF4-FFF2-40B4-BE49-F238E27FC236}">
                <a16:creationId xmlns:a16="http://schemas.microsoft.com/office/drawing/2014/main" id="{70CE84AC-8D4C-8610-F588-B76E95B12733}"/>
              </a:ext>
            </a:extLst>
          </p:cNvPr>
          <p:cNvSpPr txBox="1"/>
          <p:nvPr userDrawn="1"/>
        </p:nvSpPr>
        <p:spPr>
          <a:xfrm>
            <a:off x="10718876" y="5783715"/>
            <a:ext cx="1458098" cy="7386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r>
              <a:rPr lang="en-US" sz="1200" dirty="0">
                <a:solidFill>
                  <a:schemeClr val="bg1"/>
                </a:solidFill>
                <a:latin typeface="Gotham Bold" pitchFamily="50" charset="0"/>
              </a:rPr>
              <a:t>Natural</a:t>
            </a:r>
          </a:p>
          <a:p>
            <a:r>
              <a:rPr lang="en-US" sz="1200" dirty="0">
                <a:solidFill>
                  <a:schemeClr val="bg1"/>
                </a:solidFill>
                <a:latin typeface="Gotham Bold" pitchFamily="50" charset="0"/>
              </a:rPr>
              <a:t>Resources</a:t>
            </a:r>
          </a:p>
          <a:p>
            <a:r>
              <a:rPr lang="en-US" sz="1200" dirty="0">
                <a:solidFill>
                  <a:schemeClr val="bg1"/>
                </a:solidFill>
                <a:latin typeface="Gotham Bold" pitchFamily="50" charset="0"/>
              </a:rPr>
              <a:t>Conservation</a:t>
            </a:r>
          </a:p>
          <a:p>
            <a:r>
              <a:rPr lang="en-US" sz="1200" dirty="0">
                <a:solidFill>
                  <a:schemeClr val="bg1"/>
                </a:solidFill>
                <a:latin typeface="Gotham Bold" pitchFamily="50" charset="0"/>
              </a:rPr>
              <a:t>Service</a:t>
            </a:r>
          </a:p>
        </p:txBody>
      </p:sp>
      <p:sp>
        <p:nvSpPr>
          <p:cNvPr id="11" name="TextBox 10">
            <a:extLst>
              <a:ext uri="{FF2B5EF4-FFF2-40B4-BE49-F238E27FC236}">
                <a16:creationId xmlns:a16="http://schemas.microsoft.com/office/drawing/2014/main" id="{B7078838-48BF-3C13-9497-089027112EB9}"/>
              </a:ext>
            </a:extLst>
          </p:cNvPr>
          <p:cNvSpPr txBox="1"/>
          <p:nvPr userDrawn="1"/>
        </p:nvSpPr>
        <p:spPr>
          <a:xfrm>
            <a:off x="10629907" y="6541664"/>
            <a:ext cx="1562093" cy="266906"/>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91440" tIns="0" rIns="0" bIns="0" rtlCol="0" anchor="ctr">
            <a:noAutofit/>
          </a:bodyPr>
          <a:lstStyle/>
          <a:p>
            <a:r>
              <a:rPr lang="en-US" sz="1200" dirty="0">
                <a:solidFill>
                  <a:srgbClr val="0079C1"/>
                </a:solidFill>
                <a:latin typeface="Gotham Bold" pitchFamily="50" charset="0"/>
              </a:rPr>
              <a:t>wa.</a:t>
            </a:r>
            <a:r>
              <a:rPr lang="en-US" sz="1200" baseline="0" dirty="0">
                <a:solidFill>
                  <a:srgbClr val="0079C1"/>
                </a:solidFill>
                <a:latin typeface="Gotham Bold" pitchFamily="50" charset="0"/>
              </a:rPr>
              <a:t>nrcs</a:t>
            </a:r>
            <a:r>
              <a:rPr lang="en-US" sz="1200" dirty="0">
                <a:solidFill>
                  <a:srgbClr val="0079C1"/>
                </a:solidFill>
                <a:latin typeface="Gotham Bold" pitchFamily="50" charset="0"/>
              </a:rPr>
              <a:t>.usda.gov</a:t>
            </a:r>
          </a:p>
        </p:txBody>
      </p:sp>
      <p:pic>
        <p:nvPicPr>
          <p:cNvPr id="8" name="Graphic 7">
            <a:extLst>
              <a:ext uri="{FF2B5EF4-FFF2-40B4-BE49-F238E27FC236}">
                <a16:creationId xmlns:a16="http://schemas.microsoft.com/office/drawing/2014/main" id="{B8574063-A5DE-C6BF-F36B-D23372260EEE}"/>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886752" y="1371600"/>
            <a:ext cx="2305050" cy="4114800"/>
          </a:xfrm>
          <a:prstGeom prst="rect">
            <a:avLst/>
          </a:prstGeom>
        </p:spPr>
      </p:pic>
    </p:spTree>
    <p:extLst>
      <p:ext uri="{BB962C8B-B14F-4D97-AF65-F5344CB8AC3E}">
        <p14:creationId xmlns:p14="http://schemas.microsoft.com/office/powerpoint/2010/main" val="74446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tatewid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656F6B0-6009-C9F7-C41A-015B9C3C37A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03" y="1361361"/>
            <a:ext cx="6943725" cy="4124325"/>
          </a:xfrm>
          <a:prstGeom prst="rect">
            <a:avLst/>
          </a:prstGeom>
        </p:spPr>
      </p:pic>
      <p:pic>
        <p:nvPicPr>
          <p:cNvPr id="5" name="Picture 4">
            <a:extLst>
              <a:ext uri="{FF2B5EF4-FFF2-40B4-BE49-F238E27FC236}">
                <a16:creationId xmlns:a16="http://schemas.microsoft.com/office/drawing/2014/main" id="{A3D0AEBC-4265-4533-9054-85592F8FC7E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524" y="5715000"/>
            <a:ext cx="12190476" cy="1143000"/>
          </a:xfrm>
          <a:prstGeom prst="rect">
            <a:avLst/>
          </a:prstGeom>
        </p:spPr>
      </p:pic>
      <p:pic>
        <p:nvPicPr>
          <p:cNvPr id="9" name="Picture 8">
            <a:extLst>
              <a:ext uri="{FF2B5EF4-FFF2-40B4-BE49-F238E27FC236}">
                <a16:creationId xmlns:a16="http://schemas.microsoft.com/office/drawing/2014/main" id="{1755493C-C153-4D6D-BC61-D9B900A515A7}"/>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7166593" y="3467910"/>
            <a:ext cx="5021614" cy="2017775"/>
          </a:xfrm>
          <a:prstGeom prst="rect">
            <a:avLst/>
          </a:prstGeom>
        </p:spPr>
      </p:pic>
      <p:pic>
        <p:nvPicPr>
          <p:cNvPr id="7" name="Picture 6">
            <a:extLst>
              <a:ext uri="{FF2B5EF4-FFF2-40B4-BE49-F238E27FC236}">
                <a16:creationId xmlns:a16="http://schemas.microsoft.com/office/drawing/2014/main" id="{0FA195F7-0E7C-4170-8336-2EBFCAF3FD5B}"/>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7162800" y="1371696"/>
            <a:ext cx="5029200" cy="1865376"/>
          </a:xfrm>
          <a:prstGeom prst="rect">
            <a:avLst/>
          </a:prstGeom>
        </p:spPr>
      </p:pic>
      <p:sp>
        <p:nvSpPr>
          <p:cNvPr id="25" name="Title 3">
            <a:extLst>
              <a:ext uri="{FF2B5EF4-FFF2-40B4-BE49-F238E27FC236}">
                <a16:creationId xmlns:a16="http://schemas.microsoft.com/office/drawing/2014/main" id="{5CCC8254-3F86-420F-898D-4CD6B75D625D}"/>
              </a:ext>
            </a:extLst>
          </p:cNvPr>
          <p:cNvSpPr>
            <a:spLocks noGrp="1"/>
          </p:cNvSpPr>
          <p:nvPr>
            <p:ph type="title"/>
          </p:nvPr>
        </p:nvSpPr>
        <p:spPr>
          <a:xfrm>
            <a:off x="614854" y="1371696"/>
            <a:ext cx="6324868" cy="4113990"/>
          </a:xfrm>
          <a:prstGeom prst="rect">
            <a:avLst/>
          </a:prstGeom>
        </p:spPr>
        <p:txBody>
          <a:bodyPr anchor="ctr"/>
          <a:lstStyle>
            <a:lvl1pPr>
              <a:defRPr>
                <a:solidFill>
                  <a:schemeClr val="bg1"/>
                </a:solidFill>
              </a:defRPr>
            </a:lvl1pPr>
          </a:lstStyle>
          <a:p>
            <a:endParaRPr lang="en-US" dirty="0"/>
          </a:p>
        </p:txBody>
      </p:sp>
      <p:pic>
        <p:nvPicPr>
          <p:cNvPr id="2" name="Graphic 1">
            <a:extLst>
              <a:ext uri="{FF2B5EF4-FFF2-40B4-BE49-F238E27FC236}">
                <a16:creationId xmlns:a16="http://schemas.microsoft.com/office/drawing/2014/main" id="{73FC5C20-AD43-5D54-1830-20FA4D33ECC5}"/>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886752" y="1371600"/>
            <a:ext cx="2305050" cy="4114800"/>
          </a:xfrm>
          <a:prstGeom prst="rect">
            <a:avLst/>
          </a:prstGeom>
        </p:spPr>
      </p:pic>
      <p:sp>
        <p:nvSpPr>
          <p:cNvPr id="6" name="TextBox 5">
            <a:extLst>
              <a:ext uri="{FF2B5EF4-FFF2-40B4-BE49-F238E27FC236}">
                <a16:creationId xmlns:a16="http://schemas.microsoft.com/office/drawing/2014/main" id="{512E02AC-B0DF-0F90-42FB-27A9BAED88DA}"/>
              </a:ext>
            </a:extLst>
          </p:cNvPr>
          <p:cNvSpPr txBox="1"/>
          <p:nvPr userDrawn="1"/>
        </p:nvSpPr>
        <p:spPr>
          <a:xfrm>
            <a:off x="10718876" y="5783715"/>
            <a:ext cx="1458098" cy="7386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r>
              <a:rPr lang="en-US" sz="1200" dirty="0">
                <a:solidFill>
                  <a:schemeClr val="bg1"/>
                </a:solidFill>
                <a:latin typeface="Gotham Bold" pitchFamily="50" charset="0"/>
              </a:rPr>
              <a:t>Natural</a:t>
            </a:r>
          </a:p>
          <a:p>
            <a:r>
              <a:rPr lang="en-US" sz="1200" dirty="0">
                <a:solidFill>
                  <a:schemeClr val="bg1"/>
                </a:solidFill>
                <a:latin typeface="Gotham Bold" pitchFamily="50" charset="0"/>
              </a:rPr>
              <a:t>Resources</a:t>
            </a:r>
          </a:p>
          <a:p>
            <a:r>
              <a:rPr lang="en-US" sz="1200" dirty="0">
                <a:solidFill>
                  <a:schemeClr val="bg1"/>
                </a:solidFill>
                <a:latin typeface="Gotham Bold" pitchFamily="50" charset="0"/>
              </a:rPr>
              <a:t>Conservation</a:t>
            </a:r>
          </a:p>
          <a:p>
            <a:r>
              <a:rPr lang="en-US" sz="1200" dirty="0">
                <a:solidFill>
                  <a:schemeClr val="bg1"/>
                </a:solidFill>
                <a:latin typeface="Gotham Bold" pitchFamily="50" charset="0"/>
              </a:rPr>
              <a:t>Service</a:t>
            </a:r>
          </a:p>
        </p:txBody>
      </p:sp>
      <p:sp>
        <p:nvSpPr>
          <p:cNvPr id="10" name="TextBox 9">
            <a:extLst>
              <a:ext uri="{FF2B5EF4-FFF2-40B4-BE49-F238E27FC236}">
                <a16:creationId xmlns:a16="http://schemas.microsoft.com/office/drawing/2014/main" id="{C7973BA1-A1C1-F118-4A77-957C277A69F9}"/>
              </a:ext>
            </a:extLst>
          </p:cNvPr>
          <p:cNvSpPr txBox="1"/>
          <p:nvPr userDrawn="1"/>
        </p:nvSpPr>
        <p:spPr>
          <a:xfrm>
            <a:off x="10629907" y="6541664"/>
            <a:ext cx="1562093" cy="266906"/>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91440" tIns="0" rIns="0" bIns="0" rtlCol="0" anchor="ctr">
            <a:noAutofit/>
          </a:bodyPr>
          <a:lstStyle/>
          <a:p>
            <a:r>
              <a:rPr lang="en-US" sz="1200" dirty="0">
                <a:solidFill>
                  <a:srgbClr val="0079C1"/>
                </a:solidFill>
                <a:latin typeface="Gotham Bold" pitchFamily="50" charset="0"/>
              </a:rPr>
              <a:t>wa.</a:t>
            </a:r>
            <a:r>
              <a:rPr lang="en-US" sz="1200" baseline="0" dirty="0">
                <a:solidFill>
                  <a:srgbClr val="0079C1"/>
                </a:solidFill>
                <a:latin typeface="Gotham Bold" pitchFamily="50" charset="0"/>
              </a:rPr>
              <a:t>nrcs</a:t>
            </a:r>
            <a:r>
              <a:rPr lang="en-US" sz="1200" dirty="0">
                <a:solidFill>
                  <a:srgbClr val="0079C1"/>
                </a:solidFill>
                <a:latin typeface="Gotham Bold" pitchFamily="50" charset="0"/>
              </a:rPr>
              <a:t>.usda.gov</a:t>
            </a:r>
          </a:p>
        </p:txBody>
      </p:sp>
    </p:spTree>
    <p:extLst>
      <p:ext uri="{BB962C8B-B14F-4D97-AF65-F5344CB8AC3E}">
        <p14:creationId xmlns:p14="http://schemas.microsoft.com/office/powerpoint/2010/main" val="961740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ast Area">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F7655B8-CD93-87B5-19B7-6C9EBBB7E5D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03" y="1361361"/>
            <a:ext cx="6943725" cy="4124325"/>
          </a:xfrm>
          <a:prstGeom prst="rect">
            <a:avLst/>
          </a:prstGeom>
        </p:spPr>
      </p:pic>
      <p:pic>
        <p:nvPicPr>
          <p:cNvPr id="5" name="Picture 4">
            <a:extLst>
              <a:ext uri="{FF2B5EF4-FFF2-40B4-BE49-F238E27FC236}">
                <a16:creationId xmlns:a16="http://schemas.microsoft.com/office/drawing/2014/main" id="{A3D0AEBC-4265-4533-9054-85592F8FC7E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715000"/>
            <a:ext cx="12192000" cy="1143000"/>
          </a:xfrm>
          <a:prstGeom prst="rect">
            <a:avLst/>
          </a:prstGeom>
        </p:spPr>
      </p:pic>
      <p:pic>
        <p:nvPicPr>
          <p:cNvPr id="9" name="Picture 8">
            <a:extLst>
              <a:ext uri="{FF2B5EF4-FFF2-40B4-BE49-F238E27FC236}">
                <a16:creationId xmlns:a16="http://schemas.microsoft.com/office/drawing/2014/main" id="{1755493C-C153-4D6D-BC61-D9B900A515A7}"/>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7166593" y="3467910"/>
            <a:ext cx="5021614" cy="2017776"/>
          </a:xfrm>
          <a:prstGeom prst="rect">
            <a:avLst/>
          </a:prstGeom>
        </p:spPr>
      </p:pic>
      <p:pic>
        <p:nvPicPr>
          <p:cNvPr id="7" name="Picture 6">
            <a:extLst>
              <a:ext uri="{FF2B5EF4-FFF2-40B4-BE49-F238E27FC236}">
                <a16:creationId xmlns:a16="http://schemas.microsoft.com/office/drawing/2014/main" id="{0FA195F7-0E7C-4170-8336-2EBFCAF3FD5B}"/>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7162800" y="1371696"/>
            <a:ext cx="5029200" cy="1865376"/>
          </a:xfrm>
          <a:prstGeom prst="rect">
            <a:avLst/>
          </a:prstGeom>
        </p:spPr>
      </p:pic>
      <p:sp>
        <p:nvSpPr>
          <p:cNvPr id="25" name="Title 3">
            <a:extLst>
              <a:ext uri="{FF2B5EF4-FFF2-40B4-BE49-F238E27FC236}">
                <a16:creationId xmlns:a16="http://schemas.microsoft.com/office/drawing/2014/main" id="{5CCC8254-3F86-420F-898D-4CD6B75D625D}"/>
              </a:ext>
            </a:extLst>
          </p:cNvPr>
          <p:cNvSpPr>
            <a:spLocks noGrp="1"/>
          </p:cNvSpPr>
          <p:nvPr>
            <p:ph type="title"/>
          </p:nvPr>
        </p:nvSpPr>
        <p:spPr>
          <a:xfrm>
            <a:off x="614854" y="1371696"/>
            <a:ext cx="6324868" cy="4113990"/>
          </a:xfrm>
          <a:prstGeom prst="rect">
            <a:avLst/>
          </a:prstGeom>
        </p:spPr>
        <p:txBody>
          <a:bodyPr anchor="ctr"/>
          <a:lstStyle>
            <a:lvl1pPr>
              <a:defRPr>
                <a:solidFill>
                  <a:schemeClr val="bg1"/>
                </a:solidFill>
              </a:defRPr>
            </a:lvl1pPr>
          </a:lstStyle>
          <a:p>
            <a:endParaRPr lang="en-US" dirty="0"/>
          </a:p>
        </p:txBody>
      </p:sp>
      <p:pic>
        <p:nvPicPr>
          <p:cNvPr id="2" name="Graphic 1">
            <a:extLst>
              <a:ext uri="{FF2B5EF4-FFF2-40B4-BE49-F238E27FC236}">
                <a16:creationId xmlns:a16="http://schemas.microsoft.com/office/drawing/2014/main" id="{B30EA4A0-46C7-3BDB-404E-410078C23A81}"/>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886752" y="1371600"/>
            <a:ext cx="2305050" cy="4114800"/>
          </a:xfrm>
          <a:prstGeom prst="rect">
            <a:avLst/>
          </a:prstGeom>
        </p:spPr>
      </p:pic>
      <p:sp>
        <p:nvSpPr>
          <p:cNvPr id="4" name="TextBox 3">
            <a:extLst>
              <a:ext uri="{FF2B5EF4-FFF2-40B4-BE49-F238E27FC236}">
                <a16:creationId xmlns:a16="http://schemas.microsoft.com/office/drawing/2014/main" id="{1D582DA1-7F1B-6DFA-F4D9-4CF8984C88E8}"/>
              </a:ext>
            </a:extLst>
          </p:cNvPr>
          <p:cNvSpPr txBox="1"/>
          <p:nvPr userDrawn="1"/>
        </p:nvSpPr>
        <p:spPr>
          <a:xfrm>
            <a:off x="10718876" y="5783715"/>
            <a:ext cx="1458098" cy="7386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r>
              <a:rPr lang="en-US" sz="1200" dirty="0">
                <a:solidFill>
                  <a:schemeClr val="bg1"/>
                </a:solidFill>
                <a:latin typeface="Gotham Bold" pitchFamily="50" charset="0"/>
              </a:rPr>
              <a:t>Natural</a:t>
            </a:r>
          </a:p>
          <a:p>
            <a:r>
              <a:rPr lang="en-US" sz="1200" dirty="0">
                <a:solidFill>
                  <a:schemeClr val="bg1"/>
                </a:solidFill>
                <a:latin typeface="Gotham Bold" pitchFamily="50" charset="0"/>
              </a:rPr>
              <a:t>Resources</a:t>
            </a:r>
          </a:p>
          <a:p>
            <a:r>
              <a:rPr lang="en-US" sz="1200" dirty="0">
                <a:solidFill>
                  <a:schemeClr val="bg1"/>
                </a:solidFill>
                <a:latin typeface="Gotham Bold" pitchFamily="50" charset="0"/>
              </a:rPr>
              <a:t>Conservation</a:t>
            </a:r>
          </a:p>
          <a:p>
            <a:r>
              <a:rPr lang="en-US" sz="1200" dirty="0">
                <a:solidFill>
                  <a:schemeClr val="bg1"/>
                </a:solidFill>
                <a:latin typeface="Gotham Bold" pitchFamily="50" charset="0"/>
              </a:rPr>
              <a:t>Service</a:t>
            </a:r>
          </a:p>
        </p:txBody>
      </p:sp>
      <p:sp>
        <p:nvSpPr>
          <p:cNvPr id="6" name="TextBox 5">
            <a:extLst>
              <a:ext uri="{FF2B5EF4-FFF2-40B4-BE49-F238E27FC236}">
                <a16:creationId xmlns:a16="http://schemas.microsoft.com/office/drawing/2014/main" id="{C6E2221B-13B8-4DF2-C4B5-3C549537FEB9}"/>
              </a:ext>
            </a:extLst>
          </p:cNvPr>
          <p:cNvSpPr txBox="1"/>
          <p:nvPr userDrawn="1"/>
        </p:nvSpPr>
        <p:spPr>
          <a:xfrm>
            <a:off x="10629907" y="6541664"/>
            <a:ext cx="1562093" cy="266906"/>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91440" tIns="0" rIns="0" bIns="0" rtlCol="0" anchor="ctr">
            <a:noAutofit/>
          </a:bodyPr>
          <a:lstStyle/>
          <a:p>
            <a:r>
              <a:rPr lang="en-US" sz="1200" dirty="0">
                <a:solidFill>
                  <a:srgbClr val="0079C1"/>
                </a:solidFill>
                <a:latin typeface="Gotham Bold" pitchFamily="50" charset="0"/>
              </a:rPr>
              <a:t>wa.</a:t>
            </a:r>
            <a:r>
              <a:rPr lang="en-US" sz="1200" baseline="0" dirty="0">
                <a:solidFill>
                  <a:srgbClr val="0079C1"/>
                </a:solidFill>
                <a:latin typeface="Gotham Bold" pitchFamily="50" charset="0"/>
              </a:rPr>
              <a:t>nrcs</a:t>
            </a:r>
            <a:r>
              <a:rPr lang="en-US" sz="1200" dirty="0">
                <a:solidFill>
                  <a:srgbClr val="0079C1"/>
                </a:solidFill>
                <a:latin typeface="Gotham Bold" pitchFamily="50" charset="0"/>
              </a:rPr>
              <a:t>.usda.gov</a:t>
            </a:r>
          </a:p>
        </p:txBody>
      </p:sp>
    </p:spTree>
    <p:extLst>
      <p:ext uri="{BB962C8B-B14F-4D97-AF65-F5344CB8AC3E}">
        <p14:creationId xmlns:p14="http://schemas.microsoft.com/office/powerpoint/2010/main" val="977506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entral Are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D0AEBC-4265-4533-9054-85592F8FC7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15000"/>
            <a:ext cx="12192000" cy="1143000"/>
          </a:xfrm>
          <a:prstGeom prst="rect">
            <a:avLst/>
          </a:prstGeom>
        </p:spPr>
      </p:pic>
      <p:pic>
        <p:nvPicPr>
          <p:cNvPr id="3" name="Graphic 2">
            <a:extLst>
              <a:ext uri="{FF2B5EF4-FFF2-40B4-BE49-F238E27FC236}">
                <a16:creationId xmlns:a16="http://schemas.microsoft.com/office/drawing/2014/main" id="{41403BFF-C733-E74A-37A3-2164F7028BD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03" y="1361361"/>
            <a:ext cx="6943725" cy="4124325"/>
          </a:xfrm>
          <a:prstGeom prst="rect">
            <a:avLst/>
          </a:prstGeom>
        </p:spPr>
      </p:pic>
      <p:pic>
        <p:nvPicPr>
          <p:cNvPr id="9" name="Picture 8">
            <a:extLst>
              <a:ext uri="{FF2B5EF4-FFF2-40B4-BE49-F238E27FC236}">
                <a16:creationId xmlns:a16="http://schemas.microsoft.com/office/drawing/2014/main" id="{1755493C-C153-4D6D-BC61-D9B900A515A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162800" y="3467910"/>
            <a:ext cx="5029200" cy="2017776"/>
          </a:xfrm>
          <a:prstGeom prst="rect">
            <a:avLst/>
          </a:prstGeom>
        </p:spPr>
      </p:pic>
      <p:pic>
        <p:nvPicPr>
          <p:cNvPr id="7" name="Picture 6">
            <a:extLst>
              <a:ext uri="{FF2B5EF4-FFF2-40B4-BE49-F238E27FC236}">
                <a16:creationId xmlns:a16="http://schemas.microsoft.com/office/drawing/2014/main" id="{0FA195F7-0E7C-4170-8336-2EBFCAF3FD5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162800" y="1370172"/>
            <a:ext cx="5029200" cy="1868424"/>
          </a:xfrm>
          <a:prstGeom prst="rect">
            <a:avLst/>
          </a:prstGeom>
        </p:spPr>
      </p:pic>
      <p:sp>
        <p:nvSpPr>
          <p:cNvPr id="25" name="Title 3">
            <a:extLst>
              <a:ext uri="{FF2B5EF4-FFF2-40B4-BE49-F238E27FC236}">
                <a16:creationId xmlns:a16="http://schemas.microsoft.com/office/drawing/2014/main" id="{5CCC8254-3F86-420F-898D-4CD6B75D625D}"/>
              </a:ext>
            </a:extLst>
          </p:cNvPr>
          <p:cNvSpPr>
            <a:spLocks noGrp="1"/>
          </p:cNvSpPr>
          <p:nvPr>
            <p:ph type="title"/>
          </p:nvPr>
        </p:nvSpPr>
        <p:spPr>
          <a:xfrm>
            <a:off x="614854" y="1370172"/>
            <a:ext cx="6312674" cy="4115514"/>
          </a:xfrm>
          <a:prstGeom prst="rect">
            <a:avLst/>
          </a:prstGeom>
        </p:spPr>
        <p:txBody>
          <a:bodyPr anchor="ctr"/>
          <a:lstStyle>
            <a:lvl1pPr>
              <a:defRPr>
                <a:solidFill>
                  <a:schemeClr val="bg1"/>
                </a:solidFill>
              </a:defRPr>
            </a:lvl1pPr>
          </a:lstStyle>
          <a:p>
            <a:endParaRPr lang="en-US" dirty="0"/>
          </a:p>
        </p:txBody>
      </p:sp>
      <p:pic>
        <p:nvPicPr>
          <p:cNvPr id="2" name="Graphic 1">
            <a:extLst>
              <a:ext uri="{FF2B5EF4-FFF2-40B4-BE49-F238E27FC236}">
                <a16:creationId xmlns:a16="http://schemas.microsoft.com/office/drawing/2014/main" id="{BE2FEC6C-5505-3CD6-B831-E1FF29EE7C71}"/>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886752" y="1371600"/>
            <a:ext cx="2305050" cy="4114800"/>
          </a:xfrm>
          <a:prstGeom prst="rect">
            <a:avLst/>
          </a:prstGeom>
        </p:spPr>
      </p:pic>
      <p:sp>
        <p:nvSpPr>
          <p:cNvPr id="4" name="TextBox 3">
            <a:extLst>
              <a:ext uri="{FF2B5EF4-FFF2-40B4-BE49-F238E27FC236}">
                <a16:creationId xmlns:a16="http://schemas.microsoft.com/office/drawing/2014/main" id="{5A62DDA1-FF04-39A1-7C08-118F9D96AEA6}"/>
              </a:ext>
            </a:extLst>
          </p:cNvPr>
          <p:cNvSpPr txBox="1"/>
          <p:nvPr userDrawn="1"/>
        </p:nvSpPr>
        <p:spPr>
          <a:xfrm>
            <a:off x="10718876" y="5783715"/>
            <a:ext cx="1458098" cy="7386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r>
              <a:rPr lang="en-US" sz="1200" dirty="0">
                <a:solidFill>
                  <a:schemeClr val="bg1"/>
                </a:solidFill>
                <a:latin typeface="Gotham Bold" pitchFamily="50" charset="0"/>
              </a:rPr>
              <a:t>Natural</a:t>
            </a:r>
          </a:p>
          <a:p>
            <a:r>
              <a:rPr lang="en-US" sz="1200" dirty="0">
                <a:solidFill>
                  <a:schemeClr val="bg1"/>
                </a:solidFill>
                <a:latin typeface="Gotham Bold" pitchFamily="50" charset="0"/>
              </a:rPr>
              <a:t>Resources</a:t>
            </a:r>
          </a:p>
          <a:p>
            <a:r>
              <a:rPr lang="en-US" sz="1200" dirty="0">
                <a:solidFill>
                  <a:schemeClr val="bg1"/>
                </a:solidFill>
                <a:latin typeface="Gotham Bold" pitchFamily="50" charset="0"/>
              </a:rPr>
              <a:t>Conservation</a:t>
            </a:r>
          </a:p>
          <a:p>
            <a:r>
              <a:rPr lang="en-US" sz="1200" dirty="0">
                <a:solidFill>
                  <a:schemeClr val="bg1"/>
                </a:solidFill>
                <a:latin typeface="Gotham Bold" pitchFamily="50" charset="0"/>
              </a:rPr>
              <a:t>Service</a:t>
            </a:r>
          </a:p>
        </p:txBody>
      </p:sp>
      <p:sp>
        <p:nvSpPr>
          <p:cNvPr id="6" name="TextBox 5">
            <a:extLst>
              <a:ext uri="{FF2B5EF4-FFF2-40B4-BE49-F238E27FC236}">
                <a16:creationId xmlns:a16="http://schemas.microsoft.com/office/drawing/2014/main" id="{2D792069-3E11-C309-0652-FCA4E96CAB31}"/>
              </a:ext>
            </a:extLst>
          </p:cNvPr>
          <p:cNvSpPr txBox="1"/>
          <p:nvPr userDrawn="1"/>
        </p:nvSpPr>
        <p:spPr>
          <a:xfrm>
            <a:off x="10629907" y="6541664"/>
            <a:ext cx="1562093" cy="266906"/>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91440" tIns="0" rIns="0" bIns="0" rtlCol="0" anchor="ctr">
            <a:noAutofit/>
          </a:bodyPr>
          <a:lstStyle/>
          <a:p>
            <a:r>
              <a:rPr lang="en-US" sz="1200" dirty="0">
                <a:solidFill>
                  <a:srgbClr val="0079C1"/>
                </a:solidFill>
                <a:latin typeface="Gotham Bold" pitchFamily="50" charset="0"/>
              </a:rPr>
              <a:t>wa.</a:t>
            </a:r>
            <a:r>
              <a:rPr lang="en-US" sz="1200" baseline="0" dirty="0">
                <a:solidFill>
                  <a:srgbClr val="0079C1"/>
                </a:solidFill>
                <a:latin typeface="Gotham Bold" pitchFamily="50" charset="0"/>
              </a:rPr>
              <a:t>nrcs</a:t>
            </a:r>
            <a:r>
              <a:rPr lang="en-US" sz="1200" dirty="0">
                <a:solidFill>
                  <a:srgbClr val="0079C1"/>
                </a:solidFill>
                <a:latin typeface="Gotham Bold" pitchFamily="50" charset="0"/>
              </a:rPr>
              <a:t>.usda.gov</a:t>
            </a:r>
          </a:p>
        </p:txBody>
      </p:sp>
    </p:spTree>
    <p:extLst>
      <p:ext uri="{BB962C8B-B14F-4D97-AF65-F5344CB8AC3E}">
        <p14:creationId xmlns:p14="http://schemas.microsoft.com/office/powerpoint/2010/main" val="683858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st Area">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7671244-55C5-485F-0A03-1A44B3B77E2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03" y="1361361"/>
            <a:ext cx="6943725" cy="4124325"/>
          </a:xfrm>
          <a:prstGeom prst="rect">
            <a:avLst/>
          </a:prstGeom>
        </p:spPr>
      </p:pic>
      <p:sp>
        <p:nvSpPr>
          <p:cNvPr id="13" name="Rectangle 12">
            <a:extLst>
              <a:ext uri="{FF2B5EF4-FFF2-40B4-BE49-F238E27FC236}">
                <a16:creationId xmlns:a16="http://schemas.microsoft.com/office/drawing/2014/main" id="{1E93579A-9568-4980-B339-8F3EE172602B}"/>
              </a:ext>
            </a:extLst>
          </p:cNvPr>
          <p:cNvSpPr/>
          <p:nvPr userDrawn="1"/>
        </p:nvSpPr>
        <p:spPr>
          <a:xfrm>
            <a:off x="0" y="5145630"/>
            <a:ext cx="1141581" cy="1712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D0AEBC-4265-4533-9054-85592F8FC7E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524" y="5715000"/>
            <a:ext cx="12188952" cy="1143000"/>
          </a:xfrm>
          <a:prstGeom prst="rect">
            <a:avLst/>
          </a:prstGeom>
        </p:spPr>
      </p:pic>
      <p:pic>
        <p:nvPicPr>
          <p:cNvPr id="9" name="Picture 8">
            <a:extLst>
              <a:ext uri="{FF2B5EF4-FFF2-40B4-BE49-F238E27FC236}">
                <a16:creationId xmlns:a16="http://schemas.microsoft.com/office/drawing/2014/main" id="{1755493C-C153-4D6D-BC61-D9B900A515A7}"/>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7166593" y="3467910"/>
            <a:ext cx="5021614" cy="2017776"/>
          </a:xfrm>
          <a:prstGeom prst="rect">
            <a:avLst/>
          </a:prstGeom>
        </p:spPr>
      </p:pic>
      <p:pic>
        <p:nvPicPr>
          <p:cNvPr id="7" name="Picture 6">
            <a:extLst>
              <a:ext uri="{FF2B5EF4-FFF2-40B4-BE49-F238E27FC236}">
                <a16:creationId xmlns:a16="http://schemas.microsoft.com/office/drawing/2014/main" id="{0FA195F7-0E7C-4170-8336-2EBFCAF3FD5B}"/>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7162800" y="1371696"/>
            <a:ext cx="5029200" cy="1865376"/>
          </a:xfrm>
          <a:prstGeom prst="rect">
            <a:avLst/>
          </a:prstGeom>
        </p:spPr>
      </p:pic>
      <p:sp>
        <p:nvSpPr>
          <p:cNvPr id="25" name="Title 3">
            <a:extLst>
              <a:ext uri="{FF2B5EF4-FFF2-40B4-BE49-F238E27FC236}">
                <a16:creationId xmlns:a16="http://schemas.microsoft.com/office/drawing/2014/main" id="{5CCC8254-3F86-420F-898D-4CD6B75D625D}"/>
              </a:ext>
            </a:extLst>
          </p:cNvPr>
          <p:cNvSpPr>
            <a:spLocks noGrp="1"/>
          </p:cNvSpPr>
          <p:nvPr>
            <p:ph type="title"/>
          </p:nvPr>
        </p:nvSpPr>
        <p:spPr>
          <a:xfrm>
            <a:off x="614854" y="1371696"/>
            <a:ext cx="6324868" cy="4113990"/>
          </a:xfrm>
          <a:prstGeom prst="rect">
            <a:avLst/>
          </a:prstGeom>
        </p:spPr>
        <p:txBody>
          <a:bodyPr anchor="ctr"/>
          <a:lstStyle>
            <a:lvl1pPr>
              <a:defRPr>
                <a:solidFill>
                  <a:schemeClr val="bg1"/>
                </a:solidFill>
              </a:defRPr>
            </a:lvl1pPr>
          </a:lstStyle>
          <a:p>
            <a:endParaRPr lang="en-US" dirty="0"/>
          </a:p>
        </p:txBody>
      </p:sp>
      <p:pic>
        <p:nvPicPr>
          <p:cNvPr id="2" name="Graphic 1">
            <a:extLst>
              <a:ext uri="{FF2B5EF4-FFF2-40B4-BE49-F238E27FC236}">
                <a16:creationId xmlns:a16="http://schemas.microsoft.com/office/drawing/2014/main" id="{35BF5FED-5B0B-FC66-2169-0C2F14D0DF75}"/>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886752" y="1371600"/>
            <a:ext cx="2305050" cy="4114800"/>
          </a:xfrm>
          <a:prstGeom prst="rect">
            <a:avLst/>
          </a:prstGeom>
        </p:spPr>
      </p:pic>
      <p:sp>
        <p:nvSpPr>
          <p:cNvPr id="6" name="TextBox 5">
            <a:extLst>
              <a:ext uri="{FF2B5EF4-FFF2-40B4-BE49-F238E27FC236}">
                <a16:creationId xmlns:a16="http://schemas.microsoft.com/office/drawing/2014/main" id="{18BDA16B-D8C9-F4F8-1C7D-8CF8EBF85417}"/>
              </a:ext>
            </a:extLst>
          </p:cNvPr>
          <p:cNvSpPr txBox="1"/>
          <p:nvPr userDrawn="1"/>
        </p:nvSpPr>
        <p:spPr>
          <a:xfrm>
            <a:off x="10718876" y="5783715"/>
            <a:ext cx="1458098" cy="7386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r>
              <a:rPr lang="en-US" sz="1200" dirty="0">
                <a:solidFill>
                  <a:schemeClr val="bg1"/>
                </a:solidFill>
                <a:latin typeface="Gotham Bold" pitchFamily="50" charset="0"/>
              </a:rPr>
              <a:t>Natural</a:t>
            </a:r>
          </a:p>
          <a:p>
            <a:r>
              <a:rPr lang="en-US" sz="1200" dirty="0">
                <a:solidFill>
                  <a:schemeClr val="bg1"/>
                </a:solidFill>
                <a:latin typeface="Gotham Bold" pitchFamily="50" charset="0"/>
              </a:rPr>
              <a:t>Resources</a:t>
            </a:r>
          </a:p>
          <a:p>
            <a:r>
              <a:rPr lang="en-US" sz="1200" dirty="0">
                <a:solidFill>
                  <a:schemeClr val="bg1"/>
                </a:solidFill>
                <a:latin typeface="Gotham Bold" pitchFamily="50" charset="0"/>
              </a:rPr>
              <a:t>Conservation</a:t>
            </a:r>
          </a:p>
          <a:p>
            <a:r>
              <a:rPr lang="en-US" sz="1200" dirty="0">
                <a:solidFill>
                  <a:schemeClr val="bg1"/>
                </a:solidFill>
                <a:latin typeface="Gotham Bold" pitchFamily="50" charset="0"/>
              </a:rPr>
              <a:t>Service</a:t>
            </a:r>
          </a:p>
        </p:txBody>
      </p:sp>
      <p:sp>
        <p:nvSpPr>
          <p:cNvPr id="8" name="TextBox 7">
            <a:extLst>
              <a:ext uri="{FF2B5EF4-FFF2-40B4-BE49-F238E27FC236}">
                <a16:creationId xmlns:a16="http://schemas.microsoft.com/office/drawing/2014/main" id="{A4331A85-098A-6F2D-615E-B11720800E3B}"/>
              </a:ext>
            </a:extLst>
          </p:cNvPr>
          <p:cNvSpPr txBox="1"/>
          <p:nvPr userDrawn="1"/>
        </p:nvSpPr>
        <p:spPr>
          <a:xfrm>
            <a:off x="10629907" y="6541664"/>
            <a:ext cx="1562093" cy="266906"/>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91440" tIns="0" rIns="0" bIns="0" rtlCol="0" anchor="ctr">
            <a:noAutofit/>
          </a:bodyPr>
          <a:lstStyle/>
          <a:p>
            <a:r>
              <a:rPr lang="en-US" sz="1200" dirty="0">
                <a:solidFill>
                  <a:srgbClr val="0079C1"/>
                </a:solidFill>
                <a:latin typeface="Gotham Bold" pitchFamily="50" charset="0"/>
              </a:rPr>
              <a:t>wa.</a:t>
            </a:r>
            <a:r>
              <a:rPr lang="en-US" sz="1200" baseline="0" dirty="0">
                <a:solidFill>
                  <a:srgbClr val="0079C1"/>
                </a:solidFill>
                <a:latin typeface="Gotham Bold" pitchFamily="50" charset="0"/>
              </a:rPr>
              <a:t>nrcs</a:t>
            </a:r>
            <a:r>
              <a:rPr lang="en-US" sz="1200" dirty="0">
                <a:solidFill>
                  <a:srgbClr val="0079C1"/>
                </a:solidFill>
                <a:latin typeface="Gotham Bold" pitchFamily="50" charset="0"/>
              </a:rPr>
              <a:t>.usda.gov</a:t>
            </a:r>
          </a:p>
        </p:txBody>
      </p:sp>
    </p:spTree>
    <p:extLst>
      <p:ext uri="{BB962C8B-B14F-4D97-AF65-F5344CB8AC3E}">
        <p14:creationId xmlns:p14="http://schemas.microsoft.com/office/powerpoint/2010/main" val="179841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CB6B6C-102E-4464-A0E3-B1969041F824}"/>
              </a:ext>
            </a:extLst>
          </p:cNvPr>
          <p:cNvSpPr>
            <a:spLocks noGrp="1"/>
          </p:cNvSpPr>
          <p:nvPr>
            <p:ph type="title"/>
          </p:nvPr>
        </p:nvSpPr>
        <p:spPr>
          <a:xfrm>
            <a:off x="838201" y="1334386"/>
            <a:ext cx="9581706" cy="806938"/>
          </a:xfrm>
          <a:prstGeom prst="rect">
            <a:avLst/>
          </a:prstGeom>
        </p:spPr>
        <p:txBody>
          <a:bodyPr/>
          <a:lstStyle>
            <a:lvl1pPr>
              <a:defRPr>
                <a:solidFill>
                  <a:srgbClr val="0079C1"/>
                </a:solidFill>
              </a:defRPr>
            </a:lvl1pPr>
          </a:lstStyle>
          <a:p>
            <a:endParaRPr lang="en-US" dirty="0"/>
          </a:p>
        </p:txBody>
      </p:sp>
      <p:sp>
        <p:nvSpPr>
          <p:cNvPr id="8" name="Content Placeholder 7">
            <a:extLst>
              <a:ext uri="{FF2B5EF4-FFF2-40B4-BE49-F238E27FC236}">
                <a16:creationId xmlns:a16="http://schemas.microsoft.com/office/drawing/2014/main" id="{35271C35-C408-467F-BF88-6C142C3D2E11}"/>
              </a:ext>
            </a:extLst>
          </p:cNvPr>
          <p:cNvSpPr>
            <a:spLocks noGrp="1"/>
          </p:cNvSpPr>
          <p:nvPr>
            <p:ph idx="1"/>
          </p:nvPr>
        </p:nvSpPr>
        <p:spPr>
          <a:xfrm>
            <a:off x="1143000" y="2299586"/>
            <a:ext cx="9256087" cy="4525963"/>
          </a:xfrm>
          <a:prstGeom prst="rect">
            <a:avLst/>
          </a:prstGeom>
        </p:spPr>
        <p:txBody>
          <a:bodyPr/>
          <a:lstStyle>
            <a:lvl1pPr marL="228600" indent="0">
              <a:buClr>
                <a:srgbClr val="9ACA3C"/>
              </a:buClr>
              <a:buFont typeface="Gotham Ultra" panose="02000000000000000000" pitchFamily="50" charset="0"/>
              <a:buNone/>
              <a:defRPr>
                <a:solidFill>
                  <a:srgbClr val="0079C1"/>
                </a:solidFill>
              </a:defRPr>
            </a:lvl1pPr>
            <a:lvl2pPr marL="801688" indent="-228600">
              <a:buClr>
                <a:srgbClr val="00ABC0"/>
              </a:buClr>
              <a:buFont typeface="Gotham Ultra" panose="02000000000000000000" pitchFamily="50" charset="0"/>
              <a:buChar char="|"/>
              <a:defRPr sz="2800">
                <a:solidFill>
                  <a:srgbClr val="0079C1"/>
                </a:solidFill>
              </a:defRPr>
            </a:lvl2pPr>
            <a:lvl3pPr marL="1144588" indent="-228600">
              <a:buClr>
                <a:srgbClr val="FFCB0B"/>
              </a:buClr>
              <a:buFont typeface="Gotham Ultra" panose="02000000000000000000" pitchFamily="50" charset="0"/>
              <a:buChar char="|"/>
              <a:defRPr sz="2800">
                <a:solidFill>
                  <a:schemeClr val="tx1">
                    <a:lumMod val="65000"/>
                    <a:lumOff val="35000"/>
                  </a:schemeClr>
                </a:solidFill>
              </a:defRPr>
            </a:lvl3pPr>
          </a:lstStyle>
          <a:p>
            <a:endParaRPr lang="en-US" dirty="0"/>
          </a:p>
        </p:txBody>
      </p:sp>
      <p:sp>
        <p:nvSpPr>
          <p:cNvPr id="9" name="Picture Placeholder 8">
            <a:extLst>
              <a:ext uri="{FF2B5EF4-FFF2-40B4-BE49-F238E27FC236}">
                <a16:creationId xmlns:a16="http://schemas.microsoft.com/office/drawing/2014/main" id="{FD53029C-AAD5-4100-91AC-87B4195439D1}"/>
              </a:ext>
            </a:extLst>
          </p:cNvPr>
          <p:cNvSpPr>
            <a:spLocks noGrp="1"/>
          </p:cNvSpPr>
          <p:nvPr>
            <p:ph type="pic" sz="quarter" idx="13"/>
          </p:nvPr>
        </p:nvSpPr>
        <p:spPr>
          <a:xfrm>
            <a:off x="10642584" y="1334386"/>
            <a:ext cx="1549416" cy="3974224"/>
          </a:xfrm>
          <a:prstGeom prst="rect">
            <a:avLst/>
          </a:prstGeom>
        </p:spPr>
      </p:sp>
      <p:pic>
        <p:nvPicPr>
          <p:cNvPr id="2" name="Graphic 1">
            <a:extLst>
              <a:ext uri="{FF2B5EF4-FFF2-40B4-BE49-F238E27FC236}">
                <a16:creationId xmlns:a16="http://schemas.microsoft.com/office/drawing/2014/main" id="{8C61271B-B9CB-B4EC-AA61-4DCE4C5DB27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5143500"/>
            <a:ext cx="904875" cy="1714500"/>
          </a:xfrm>
          <a:prstGeom prst="rect">
            <a:avLst/>
          </a:prstGeom>
        </p:spPr>
      </p:pic>
      <p:grpSp>
        <p:nvGrpSpPr>
          <p:cNvPr id="3" name="Group 2">
            <a:extLst>
              <a:ext uri="{FF2B5EF4-FFF2-40B4-BE49-F238E27FC236}">
                <a16:creationId xmlns:a16="http://schemas.microsoft.com/office/drawing/2014/main" id="{2645ED63-7F95-8BC8-D8EA-705C258478BD}"/>
              </a:ext>
            </a:extLst>
          </p:cNvPr>
          <p:cNvGrpSpPr/>
          <p:nvPr userDrawn="1"/>
        </p:nvGrpSpPr>
        <p:grpSpPr>
          <a:xfrm>
            <a:off x="10642584" y="5401339"/>
            <a:ext cx="1549416" cy="1364704"/>
            <a:chOff x="10045389" y="5380074"/>
            <a:chExt cx="1549416" cy="1364704"/>
          </a:xfrm>
        </p:grpSpPr>
        <p:sp>
          <p:nvSpPr>
            <p:cNvPr id="4" name="TextBox 3">
              <a:extLst>
                <a:ext uri="{FF2B5EF4-FFF2-40B4-BE49-F238E27FC236}">
                  <a16:creationId xmlns:a16="http://schemas.microsoft.com/office/drawing/2014/main" id="{E10D6E0E-7349-71FB-E416-B6B87EB3C888}"/>
                </a:ext>
              </a:extLst>
            </p:cNvPr>
            <p:cNvSpPr txBox="1"/>
            <p:nvPr userDrawn="1"/>
          </p:nvSpPr>
          <p:spPr>
            <a:xfrm>
              <a:off x="10117427" y="5380074"/>
              <a:ext cx="1477378" cy="10772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r>
                <a:rPr lang="en-US" sz="1400" dirty="0">
                  <a:solidFill>
                    <a:srgbClr val="FFCB0B"/>
                  </a:solidFill>
                  <a:latin typeface="Gotham Black" panose="02000604040000020004" pitchFamily="50" charset="0"/>
                </a:rPr>
                <a:t>Washington</a:t>
              </a:r>
            </a:p>
            <a:p>
              <a:r>
                <a:rPr lang="en-US" sz="1400" dirty="0">
                  <a:solidFill>
                    <a:srgbClr val="0079C1"/>
                  </a:solidFill>
                  <a:latin typeface="Gotham Bold" pitchFamily="50" charset="0"/>
                </a:rPr>
                <a:t>Natural</a:t>
              </a:r>
            </a:p>
            <a:p>
              <a:r>
                <a:rPr lang="en-US" sz="1400" dirty="0">
                  <a:solidFill>
                    <a:srgbClr val="0079C1"/>
                  </a:solidFill>
                  <a:latin typeface="Gotham Bold" pitchFamily="50" charset="0"/>
                </a:rPr>
                <a:t>Resources</a:t>
              </a:r>
            </a:p>
            <a:p>
              <a:r>
                <a:rPr lang="en-US" sz="1400" dirty="0">
                  <a:solidFill>
                    <a:srgbClr val="0079C1"/>
                  </a:solidFill>
                  <a:latin typeface="Gotham Bold" pitchFamily="50" charset="0"/>
                </a:rPr>
                <a:t>Conservation</a:t>
              </a:r>
            </a:p>
            <a:p>
              <a:r>
                <a:rPr lang="en-US" sz="1400" dirty="0">
                  <a:solidFill>
                    <a:srgbClr val="0079C1"/>
                  </a:solidFill>
                  <a:latin typeface="Gotham Bold" pitchFamily="50" charset="0"/>
                </a:rPr>
                <a:t>Service</a:t>
              </a:r>
            </a:p>
          </p:txBody>
        </p:sp>
        <p:sp>
          <p:nvSpPr>
            <p:cNvPr id="5" name="TextBox 4">
              <a:extLst>
                <a:ext uri="{FF2B5EF4-FFF2-40B4-BE49-F238E27FC236}">
                  <a16:creationId xmlns:a16="http://schemas.microsoft.com/office/drawing/2014/main" id="{4ABFE58F-E878-D17F-0F66-48BAAFEC383B}"/>
                </a:ext>
              </a:extLst>
            </p:cNvPr>
            <p:cNvSpPr txBox="1"/>
            <p:nvPr userDrawn="1"/>
          </p:nvSpPr>
          <p:spPr>
            <a:xfrm>
              <a:off x="10045389" y="6477872"/>
              <a:ext cx="1549416" cy="266906"/>
            </a:xfrm>
            <a:prstGeom prst="roundRect">
              <a:avLst/>
            </a:prstGeom>
            <a:solidFill>
              <a:srgbClr val="9ACA3C"/>
            </a:solidFill>
            <a:ln>
              <a:noFill/>
            </a:ln>
          </p:spPr>
          <p:style>
            <a:lnRef idx="2">
              <a:schemeClr val="accent1"/>
            </a:lnRef>
            <a:fillRef idx="1">
              <a:schemeClr val="lt1"/>
            </a:fillRef>
            <a:effectRef idx="0">
              <a:schemeClr val="accent1"/>
            </a:effectRef>
            <a:fontRef idx="minor">
              <a:schemeClr val="dk1"/>
            </a:fontRef>
          </p:style>
          <p:txBody>
            <a:bodyPr wrap="square" lIns="91440" tIns="0" rIns="0" bIns="0" rtlCol="0" anchor="ctr">
              <a:noAutofit/>
            </a:bodyPr>
            <a:lstStyle/>
            <a:p>
              <a:r>
                <a:rPr lang="en-US" sz="1200" dirty="0">
                  <a:solidFill>
                    <a:schemeClr val="bg1"/>
                  </a:solidFill>
                  <a:latin typeface="Gotham Bold" pitchFamily="50" charset="0"/>
                </a:rPr>
                <a:t>wa.</a:t>
              </a:r>
              <a:r>
                <a:rPr lang="en-US" sz="1200" baseline="0" dirty="0">
                  <a:solidFill>
                    <a:schemeClr val="bg1"/>
                  </a:solidFill>
                  <a:latin typeface="Gotham Bold" pitchFamily="50" charset="0"/>
                </a:rPr>
                <a:t>nrcs</a:t>
              </a:r>
              <a:r>
                <a:rPr lang="en-US" sz="1200" dirty="0">
                  <a:solidFill>
                    <a:schemeClr val="bg1"/>
                  </a:solidFill>
                  <a:latin typeface="Gotham Bold" pitchFamily="50" charset="0"/>
                </a:rPr>
                <a:t>.usda.gov</a:t>
              </a:r>
            </a:p>
          </p:txBody>
        </p:sp>
      </p:grpSp>
    </p:spTree>
    <p:extLst>
      <p:ext uri="{BB962C8B-B14F-4D97-AF65-F5344CB8AC3E}">
        <p14:creationId xmlns:p14="http://schemas.microsoft.com/office/powerpoint/2010/main" val="2995736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 Lis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CB6B6C-102E-4464-A0E3-B1969041F824}"/>
              </a:ext>
            </a:extLst>
          </p:cNvPr>
          <p:cNvSpPr>
            <a:spLocks noGrp="1"/>
          </p:cNvSpPr>
          <p:nvPr>
            <p:ph type="title"/>
          </p:nvPr>
        </p:nvSpPr>
        <p:spPr>
          <a:xfrm>
            <a:off x="838201" y="1334386"/>
            <a:ext cx="9581706" cy="806938"/>
          </a:xfrm>
          <a:prstGeom prst="rect">
            <a:avLst/>
          </a:prstGeom>
        </p:spPr>
        <p:txBody>
          <a:bodyPr/>
          <a:lstStyle>
            <a:lvl1pPr>
              <a:defRPr>
                <a:solidFill>
                  <a:srgbClr val="0079C1"/>
                </a:solidFill>
              </a:defRPr>
            </a:lvl1pPr>
          </a:lstStyle>
          <a:p>
            <a:endParaRPr lang="en-US" dirty="0"/>
          </a:p>
        </p:txBody>
      </p:sp>
      <p:sp>
        <p:nvSpPr>
          <p:cNvPr id="8" name="Content Placeholder 7">
            <a:extLst>
              <a:ext uri="{FF2B5EF4-FFF2-40B4-BE49-F238E27FC236}">
                <a16:creationId xmlns:a16="http://schemas.microsoft.com/office/drawing/2014/main" id="{35271C35-C408-467F-BF88-6C142C3D2E11}"/>
              </a:ext>
            </a:extLst>
          </p:cNvPr>
          <p:cNvSpPr>
            <a:spLocks noGrp="1"/>
          </p:cNvSpPr>
          <p:nvPr>
            <p:ph idx="1" hasCustomPrompt="1"/>
          </p:nvPr>
        </p:nvSpPr>
        <p:spPr>
          <a:xfrm>
            <a:off x="1143000" y="2299586"/>
            <a:ext cx="9256087" cy="4525963"/>
          </a:xfrm>
          <a:prstGeom prst="rect">
            <a:avLst/>
          </a:prstGeom>
        </p:spPr>
        <p:txBody>
          <a:bodyPr/>
          <a:lstStyle>
            <a:lvl1pPr marL="457200" indent="-228600">
              <a:buClr>
                <a:srgbClr val="9ACA3C"/>
              </a:buClr>
              <a:buFont typeface="Gotham Ultra" panose="02000000000000000000" pitchFamily="50" charset="0"/>
              <a:buChar char="|"/>
              <a:defRPr>
                <a:solidFill>
                  <a:srgbClr val="0079C1"/>
                </a:solidFill>
              </a:defRPr>
            </a:lvl1pPr>
            <a:lvl2pPr marL="801688" indent="-228600">
              <a:buClr>
                <a:srgbClr val="00ABC0"/>
              </a:buClr>
              <a:buFont typeface="Gotham Ultra" panose="02000000000000000000" pitchFamily="50" charset="0"/>
              <a:buChar char="|"/>
              <a:defRPr sz="2800">
                <a:solidFill>
                  <a:srgbClr val="0079C1"/>
                </a:solidFill>
              </a:defRPr>
            </a:lvl2pPr>
            <a:lvl3pPr marL="1144588" indent="-228600">
              <a:buClr>
                <a:srgbClr val="FFCB0B"/>
              </a:buClr>
              <a:buFont typeface="Gotham Ultra" panose="02000000000000000000" pitchFamily="50" charset="0"/>
              <a:buChar char="|"/>
              <a:defRPr sz="2800">
                <a:solidFill>
                  <a:schemeClr val="tx1">
                    <a:lumMod val="65000"/>
                    <a:lumOff val="35000"/>
                  </a:schemeClr>
                </a:solidFill>
              </a:defRPr>
            </a:lvl3pPr>
          </a:lstStyle>
          <a:p>
            <a:r>
              <a:rPr lang="en-US" dirty="0"/>
              <a:t>Text</a:t>
            </a:r>
          </a:p>
          <a:p>
            <a:pPr lvl="1"/>
            <a:r>
              <a:rPr lang="en-US" dirty="0"/>
              <a:t>Text</a:t>
            </a:r>
          </a:p>
          <a:p>
            <a:pPr lvl="2"/>
            <a:r>
              <a:rPr lang="en-US" dirty="0"/>
              <a:t>Text</a:t>
            </a:r>
          </a:p>
        </p:txBody>
      </p:sp>
      <p:sp>
        <p:nvSpPr>
          <p:cNvPr id="9" name="Picture Placeholder 8">
            <a:extLst>
              <a:ext uri="{FF2B5EF4-FFF2-40B4-BE49-F238E27FC236}">
                <a16:creationId xmlns:a16="http://schemas.microsoft.com/office/drawing/2014/main" id="{FD53029C-AAD5-4100-91AC-87B4195439D1}"/>
              </a:ext>
            </a:extLst>
          </p:cNvPr>
          <p:cNvSpPr>
            <a:spLocks noGrp="1"/>
          </p:cNvSpPr>
          <p:nvPr>
            <p:ph type="pic" sz="quarter" idx="13"/>
          </p:nvPr>
        </p:nvSpPr>
        <p:spPr>
          <a:xfrm>
            <a:off x="10642584" y="1334386"/>
            <a:ext cx="1549416" cy="3974224"/>
          </a:xfrm>
          <a:prstGeom prst="rect">
            <a:avLst/>
          </a:prstGeom>
        </p:spPr>
      </p:sp>
      <p:pic>
        <p:nvPicPr>
          <p:cNvPr id="2" name="Graphic 1">
            <a:extLst>
              <a:ext uri="{FF2B5EF4-FFF2-40B4-BE49-F238E27FC236}">
                <a16:creationId xmlns:a16="http://schemas.microsoft.com/office/drawing/2014/main" id="{8C61271B-B9CB-B4EC-AA61-4DCE4C5DB27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5143500"/>
            <a:ext cx="904875" cy="1714500"/>
          </a:xfrm>
          <a:prstGeom prst="rect">
            <a:avLst/>
          </a:prstGeom>
        </p:spPr>
      </p:pic>
      <p:grpSp>
        <p:nvGrpSpPr>
          <p:cNvPr id="3" name="Group 2">
            <a:extLst>
              <a:ext uri="{FF2B5EF4-FFF2-40B4-BE49-F238E27FC236}">
                <a16:creationId xmlns:a16="http://schemas.microsoft.com/office/drawing/2014/main" id="{2645ED63-7F95-8BC8-D8EA-705C258478BD}"/>
              </a:ext>
            </a:extLst>
          </p:cNvPr>
          <p:cNvGrpSpPr/>
          <p:nvPr userDrawn="1"/>
        </p:nvGrpSpPr>
        <p:grpSpPr>
          <a:xfrm>
            <a:off x="10642584" y="5401339"/>
            <a:ext cx="1549416" cy="1364704"/>
            <a:chOff x="10045389" y="5380074"/>
            <a:chExt cx="1549416" cy="1364704"/>
          </a:xfrm>
        </p:grpSpPr>
        <p:sp>
          <p:nvSpPr>
            <p:cNvPr id="4" name="TextBox 3">
              <a:extLst>
                <a:ext uri="{FF2B5EF4-FFF2-40B4-BE49-F238E27FC236}">
                  <a16:creationId xmlns:a16="http://schemas.microsoft.com/office/drawing/2014/main" id="{E10D6E0E-7349-71FB-E416-B6B87EB3C888}"/>
                </a:ext>
              </a:extLst>
            </p:cNvPr>
            <p:cNvSpPr txBox="1"/>
            <p:nvPr userDrawn="1"/>
          </p:nvSpPr>
          <p:spPr>
            <a:xfrm>
              <a:off x="10117427" y="5380074"/>
              <a:ext cx="1477378" cy="10772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r>
                <a:rPr lang="en-US" sz="1400" dirty="0">
                  <a:solidFill>
                    <a:srgbClr val="FFCB0B"/>
                  </a:solidFill>
                  <a:latin typeface="Gotham Black" panose="02000604040000020004" pitchFamily="50" charset="0"/>
                </a:rPr>
                <a:t>Washington</a:t>
              </a:r>
            </a:p>
            <a:p>
              <a:r>
                <a:rPr lang="en-US" sz="1400" dirty="0">
                  <a:solidFill>
                    <a:srgbClr val="0079C1"/>
                  </a:solidFill>
                  <a:latin typeface="Gotham Bold" pitchFamily="50" charset="0"/>
                </a:rPr>
                <a:t>Natural</a:t>
              </a:r>
            </a:p>
            <a:p>
              <a:r>
                <a:rPr lang="en-US" sz="1400" dirty="0">
                  <a:solidFill>
                    <a:srgbClr val="0079C1"/>
                  </a:solidFill>
                  <a:latin typeface="Gotham Bold" pitchFamily="50" charset="0"/>
                </a:rPr>
                <a:t>Resources</a:t>
              </a:r>
            </a:p>
            <a:p>
              <a:r>
                <a:rPr lang="en-US" sz="1400" dirty="0">
                  <a:solidFill>
                    <a:srgbClr val="0079C1"/>
                  </a:solidFill>
                  <a:latin typeface="Gotham Bold" pitchFamily="50" charset="0"/>
                </a:rPr>
                <a:t>Conservation</a:t>
              </a:r>
            </a:p>
            <a:p>
              <a:r>
                <a:rPr lang="en-US" sz="1400" dirty="0">
                  <a:solidFill>
                    <a:srgbClr val="0079C1"/>
                  </a:solidFill>
                  <a:latin typeface="Gotham Bold" pitchFamily="50" charset="0"/>
                </a:rPr>
                <a:t>Service</a:t>
              </a:r>
            </a:p>
          </p:txBody>
        </p:sp>
        <p:sp>
          <p:nvSpPr>
            <p:cNvPr id="5" name="TextBox 4">
              <a:extLst>
                <a:ext uri="{FF2B5EF4-FFF2-40B4-BE49-F238E27FC236}">
                  <a16:creationId xmlns:a16="http://schemas.microsoft.com/office/drawing/2014/main" id="{4ABFE58F-E878-D17F-0F66-48BAAFEC383B}"/>
                </a:ext>
              </a:extLst>
            </p:cNvPr>
            <p:cNvSpPr txBox="1"/>
            <p:nvPr userDrawn="1"/>
          </p:nvSpPr>
          <p:spPr>
            <a:xfrm>
              <a:off x="10045389" y="6477872"/>
              <a:ext cx="1549416" cy="266906"/>
            </a:xfrm>
            <a:prstGeom prst="roundRect">
              <a:avLst/>
            </a:prstGeom>
            <a:solidFill>
              <a:srgbClr val="9ACA3C"/>
            </a:solidFill>
            <a:ln>
              <a:noFill/>
            </a:ln>
          </p:spPr>
          <p:style>
            <a:lnRef idx="2">
              <a:schemeClr val="accent1"/>
            </a:lnRef>
            <a:fillRef idx="1">
              <a:schemeClr val="lt1"/>
            </a:fillRef>
            <a:effectRef idx="0">
              <a:schemeClr val="accent1"/>
            </a:effectRef>
            <a:fontRef idx="minor">
              <a:schemeClr val="dk1"/>
            </a:fontRef>
          </p:style>
          <p:txBody>
            <a:bodyPr wrap="square" lIns="91440" tIns="0" rIns="0" bIns="0" rtlCol="0" anchor="ctr">
              <a:noAutofit/>
            </a:bodyPr>
            <a:lstStyle/>
            <a:p>
              <a:r>
                <a:rPr lang="en-US" sz="1200" dirty="0">
                  <a:solidFill>
                    <a:schemeClr val="bg1"/>
                  </a:solidFill>
                  <a:latin typeface="Gotham Bold" pitchFamily="50" charset="0"/>
                </a:rPr>
                <a:t>wa.</a:t>
              </a:r>
              <a:r>
                <a:rPr lang="en-US" sz="1200" baseline="0" dirty="0">
                  <a:solidFill>
                    <a:schemeClr val="bg1"/>
                  </a:solidFill>
                  <a:latin typeface="Gotham Bold" pitchFamily="50" charset="0"/>
                </a:rPr>
                <a:t>nrcs</a:t>
              </a:r>
              <a:r>
                <a:rPr lang="en-US" sz="1200" dirty="0">
                  <a:solidFill>
                    <a:schemeClr val="bg1"/>
                  </a:solidFill>
                  <a:latin typeface="Gotham Bold" pitchFamily="50" charset="0"/>
                </a:rPr>
                <a:t>.usda.gov</a:t>
              </a:r>
            </a:p>
          </p:txBody>
        </p:sp>
      </p:grpSp>
    </p:spTree>
    <p:extLst>
      <p:ext uri="{BB962C8B-B14F-4D97-AF65-F5344CB8AC3E}">
        <p14:creationId xmlns:p14="http://schemas.microsoft.com/office/powerpoint/2010/main" val="948506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06F86FA-0D3B-DEC4-47D1-7E77D19E7E79}"/>
              </a:ext>
            </a:extLst>
          </p:cNvPr>
          <p:cNvPicPr>
            <a:picLocks noChangeAspect="1"/>
          </p:cNvPicPr>
          <p:nvPr userDrawn="1"/>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0" y="0"/>
            <a:ext cx="12192000" cy="1143000"/>
          </a:xfrm>
          <a:prstGeom prst="rect">
            <a:avLst/>
          </a:prstGeom>
        </p:spPr>
      </p:pic>
    </p:spTree>
    <p:extLst>
      <p:ext uri="{BB962C8B-B14F-4D97-AF65-F5344CB8AC3E}">
        <p14:creationId xmlns:p14="http://schemas.microsoft.com/office/powerpoint/2010/main" val="85292014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6" r:id="rId4"/>
    <p:sldLayoutId id="2147483664" r:id="rId5"/>
    <p:sldLayoutId id="2147483650"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Gotham Bold"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Book" panose="02000604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Book" panose="02000604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Book" panose="02000604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ok" panose="02000604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ok" panose="02000604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33DE2-3640-446A-9BA5-A904CD845EAC}"/>
              </a:ext>
            </a:extLst>
          </p:cNvPr>
          <p:cNvSpPr>
            <a:spLocks noGrp="1"/>
          </p:cNvSpPr>
          <p:nvPr>
            <p:ph type="title"/>
          </p:nvPr>
        </p:nvSpPr>
        <p:spPr>
          <a:xfrm>
            <a:off x="0" y="5843189"/>
            <a:ext cx="10760927" cy="541346"/>
          </a:xfrm>
        </p:spPr>
        <p:txBody>
          <a:bodyPr anchor="ctr"/>
          <a:lstStyle/>
          <a:p>
            <a:r>
              <a:rPr lang="en-US" sz="4000" dirty="0"/>
              <a:t>Grasslands of Special Significance (GSS)</a:t>
            </a:r>
          </a:p>
        </p:txBody>
      </p:sp>
      <p:sp>
        <p:nvSpPr>
          <p:cNvPr id="3" name="Content Placeholder 2">
            <a:extLst>
              <a:ext uri="{FF2B5EF4-FFF2-40B4-BE49-F238E27FC236}">
                <a16:creationId xmlns:a16="http://schemas.microsoft.com/office/drawing/2014/main" id="{C3EB5655-0675-4936-9F68-B5D3B9FA5631}"/>
              </a:ext>
            </a:extLst>
          </p:cNvPr>
          <p:cNvSpPr>
            <a:spLocks noGrp="1"/>
          </p:cNvSpPr>
          <p:nvPr>
            <p:ph idx="1"/>
          </p:nvPr>
        </p:nvSpPr>
        <p:spPr/>
        <p:txBody>
          <a:bodyPr/>
          <a:lstStyle/>
          <a:p>
            <a:r>
              <a:rPr lang="en-US" dirty="0">
                <a:latin typeface="Gotham Book" panose="02000604040000020004" pitchFamily="50" charset="0"/>
              </a:rPr>
              <a:t>Keith Griswold, Assistant State Conservationist for Programs</a:t>
            </a:r>
          </a:p>
        </p:txBody>
      </p:sp>
    </p:spTree>
    <p:extLst>
      <p:ext uri="{BB962C8B-B14F-4D97-AF65-F5344CB8AC3E}">
        <p14:creationId xmlns:p14="http://schemas.microsoft.com/office/powerpoint/2010/main" val="3777417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9C4B6-2920-B19B-7AC8-EE8710473C9D}"/>
              </a:ext>
            </a:extLst>
          </p:cNvPr>
          <p:cNvSpPr>
            <a:spLocks noGrp="1"/>
          </p:cNvSpPr>
          <p:nvPr>
            <p:ph type="title"/>
          </p:nvPr>
        </p:nvSpPr>
        <p:spPr>
          <a:xfrm>
            <a:off x="212559" y="1113005"/>
            <a:ext cx="9581706" cy="806938"/>
          </a:xfrm>
        </p:spPr>
        <p:txBody>
          <a:bodyPr/>
          <a:lstStyle/>
          <a:p>
            <a:r>
              <a:rPr lang="en-US" dirty="0"/>
              <a:t>Background information</a:t>
            </a:r>
          </a:p>
        </p:txBody>
      </p:sp>
      <p:sp>
        <p:nvSpPr>
          <p:cNvPr id="6" name="TextBox 5">
            <a:extLst>
              <a:ext uri="{FF2B5EF4-FFF2-40B4-BE49-F238E27FC236}">
                <a16:creationId xmlns:a16="http://schemas.microsoft.com/office/drawing/2014/main" id="{CC427D09-5E20-8B2A-8D51-3757AF4F7BFF}"/>
              </a:ext>
            </a:extLst>
          </p:cNvPr>
          <p:cNvSpPr txBox="1"/>
          <p:nvPr/>
        </p:nvSpPr>
        <p:spPr>
          <a:xfrm>
            <a:off x="333279" y="1790299"/>
            <a:ext cx="9885145" cy="4401205"/>
          </a:xfrm>
          <a:prstGeom prst="rect">
            <a:avLst/>
          </a:prstGeom>
          <a:noFill/>
        </p:spPr>
        <p:txBody>
          <a:bodyPr wrap="square" rtlCol="0">
            <a:spAutoFit/>
          </a:bodyPr>
          <a:lstStyle/>
          <a:p>
            <a:r>
              <a:rPr lang="en-US" sz="2800" dirty="0">
                <a:effectLst/>
                <a:latin typeface="Calibri" panose="020F0502020204030204" pitchFamily="34" charset="0"/>
                <a:ea typeface="Calibri" panose="020F0502020204030204" pitchFamily="34" charset="0"/>
              </a:rPr>
              <a:t>The Agricultural Conservation Easement Program (ACEP) Grasslands of Special Environmental Significance (GSS) areas are eligible for an increased Federal share for enrollment of GSS land that protects the long-term grazing uses and related conservation values on eligible private range and pasture lands. </a:t>
            </a:r>
          </a:p>
          <a:p>
            <a:endParaRPr lang="en-US" sz="2800" dirty="0">
              <a:latin typeface="Calibri" panose="020F0502020204030204" pitchFamily="34" charset="0"/>
              <a:ea typeface="Calibri" panose="020F0502020204030204" pitchFamily="34" charset="0"/>
            </a:endParaRPr>
          </a:p>
          <a:p>
            <a:r>
              <a:rPr lang="en-US" sz="2800" dirty="0">
                <a:effectLst/>
                <a:latin typeface="Calibri" panose="020F0502020204030204" pitchFamily="34" charset="0"/>
                <a:ea typeface="Calibri" panose="020F0502020204030204" pitchFamily="34" charset="0"/>
              </a:rPr>
              <a:t>The program emphasizes support of grazing operations, maintaining and improving plant and animal biodiversity, and protecting grasslands and shrublands under threat of conversion to cropping, urban development, and other non-grazing uses.</a:t>
            </a:r>
            <a:endParaRPr lang="en-US" sz="2800" dirty="0">
              <a:latin typeface="Calibri" panose="020F0502020204030204" pitchFamily="34" charset="0"/>
            </a:endParaRPr>
          </a:p>
        </p:txBody>
      </p:sp>
      <p:pic>
        <p:nvPicPr>
          <p:cNvPr id="10" name="Picture Placeholder 9">
            <a:extLst>
              <a:ext uri="{FF2B5EF4-FFF2-40B4-BE49-F238E27FC236}">
                <a16:creationId xmlns:a16="http://schemas.microsoft.com/office/drawing/2014/main" id="{C4BA2F5B-5702-5AB2-4389-4E85A250840B}"/>
              </a:ext>
            </a:extLst>
          </p:cNvPr>
          <p:cNvPicPr>
            <a:picLocks noGrp="1" noChangeAspect="1"/>
          </p:cNvPicPr>
          <p:nvPr>
            <p:ph type="pic" sz="quarter" idx="13"/>
          </p:nvPr>
        </p:nvPicPr>
        <p:blipFill>
          <a:blip r:embed="rId3"/>
          <a:srcRect t="46" b="46"/>
          <a:stretch>
            <a:fillRect/>
          </a:stretch>
        </p:blipFill>
        <p:spPr>
          <a:prstGeom prst="rect">
            <a:avLst/>
          </a:prstGeom>
        </p:spPr>
      </p:pic>
    </p:spTree>
    <p:extLst>
      <p:ext uri="{BB962C8B-B14F-4D97-AF65-F5344CB8AC3E}">
        <p14:creationId xmlns:p14="http://schemas.microsoft.com/office/powerpoint/2010/main" val="3253425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9C4B6-2920-B19B-7AC8-EE8710473C9D}"/>
              </a:ext>
            </a:extLst>
          </p:cNvPr>
          <p:cNvSpPr>
            <a:spLocks noGrp="1"/>
          </p:cNvSpPr>
          <p:nvPr>
            <p:ph type="title"/>
          </p:nvPr>
        </p:nvSpPr>
        <p:spPr>
          <a:xfrm>
            <a:off x="212559" y="1113005"/>
            <a:ext cx="9581706" cy="806938"/>
          </a:xfrm>
        </p:spPr>
        <p:txBody>
          <a:bodyPr/>
          <a:lstStyle/>
          <a:p>
            <a:r>
              <a:rPr lang="en-US" dirty="0"/>
              <a:t>Policy information</a:t>
            </a:r>
          </a:p>
        </p:txBody>
      </p:sp>
      <p:sp>
        <p:nvSpPr>
          <p:cNvPr id="6" name="TextBox 5">
            <a:extLst>
              <a:ext uri="{FF2B5EF4-FFF2-40B4-BE49-F238E27FC236}">
                <a16:creationId xmlns:a16="http://schemas.microsoft.com/office/drawing/2014/main" id="{CC427D09-5E20-8B2A-8D51-3757AF4F7BFF}"/>
              </a:ext>
            </a:extLst>
          </p:cNvPr>
          <p:cNvSpPr txBox="1"/>
          <p:nvPr/>
        </p:nvSpPr>
        <p:spPr>
          <a:xfrm>
            <a:off x="333279" y="1790299"/>
            <a:ext cx="9885145" cy="3570208"/>
          </a:xfrm>
          <a:prstGeom prst="rect">
            <a:avLst/>
          </a:prstGeom>
          <a:noFill/>
        </p:spPr>
        <p:txBody>
          <a:bodyPr wrap="square" rtlCol="0">
            <a:spAutoFit/>
          </a:bodyPr>
          <a:lstStyle/>
          <a:p>
            <a:r>
              <a:rPr lang="en-US" sz="2800" dirty="0">
                <a:effectLst/>
                <a:latin typeface="Calibri" panose="020F0502020204030204" pitchFamily="34" charset="0"/>
                <a:ea typeface="Calibri" panose="020F0502020204030204" pitchFamily="34" charset="0"/>
              </a:rPr>
              <a:t>Conservation Programs Manual (CPM)  Title 440.528.33 B(3)(iii)</a:t>
            </a:r>
          </a:p>
          <a:p>
            <a:r>
              <a:rPr lang="en-US" sz="1800" b="0" i="0" u="none" strike="noStrike" baseline="0" dirty="0">
                <a:solidFill>
                  <a:srgbClr val="000000"/>
                </a:solidFill>
                <a:latin typeface="Times New Roman" panose="02020603050405020304" pitchFamily="18" charset="0"/>
              </a:rPr>
              <a:t>(iii) Grassland of special environmental significance, which is defined in 7 CFR Section 1468.3 as grasslands that contain little or no noxious or invasive species, as designated or defined by State or Federal law; are subject to the threat of conversion to </a:t>
            </a:r>
            <a:r>
              <a:rPr lang="en-US" sz="1800" b="0" i="0" u="none" strike="noStrike" baseline="0" dirty="0" err="1">
                <a:solidFill>
                  <a:srgbClr val="000000"/>
                </a:solidFill>
                <a:latin typeface="Times New Roman" panose="02020603050405020304" pitchFamily="18" charset="0"/>
              </a:rPr>
              <a:t>nongrassland</a:t>
            </a:r>
            <a:r>
              <a:rPr lang="en-US" sz="1800" b="0" i="0" u="none" strike="noStrike" baseline="0" dirty="0">
                <a:solidFill>
                  <a:srgbClr val="000000"/>
                </a:solidFill>
                <a:latin typeface="Times New Roman" panose="02020603050405020304" pitchFamily="18" charset="0"/>
              </a:rPr>
              <a:t> uses or fragmentation; and the land is— </a:t>
            </a:r>
          </a:p>
          <a:p>
            <a:r>
              <a:rPr lang="en-US" sz="1800" b="0" i="0" u="none" strike="noStrike" baseline="0" dirty="0">
                <a:solidFill>
                  <a:srgbClr val="000000"/>
                </a:solidFill>
                <a:latin typeface="Times New Roman" panose="02020603050405020304" pitchFamily="18" charset="0"/>
              </a:rPr>
              <a:t>• Rangeland, pastureland, shrubland, or wet meadows on which the vegetation is dominated by native grasses, grass-like plants, shrubs, or forbs, or is improved, naturalized pastureland, rangeland, or wet meadows. </a:t>
            </a:r>
          </a:p>
          <a:p>
            <a:r>
              <a:rPr lang="en-US" sz="1800" b="0" i="0" u="none" strike="noStrike" baseline="0" dirty="0">
                <a:solidFill>
                  <a:srgbClr val="000000"/>
                </a:solidFill>
                <a:latin typeface="Times New Roman" panose="02020603050405020304" pitchFamily="18" charset="0"/>
              </a:rPr>
              <a:t>• And the land provides, or could provide, habitat for threatened or endangered species or at-risk species, protects sensitive or declining native prairie or grassland types or grasslands buffering wetlands, or provides protection of highly sensitive natural resources as identified by the State conservationist, in consultation with the State technical committee. </a:t>
            </a:r>
            <a:endParaRPr lang="en-US" sz="2800" dirty="0">
              <a:latin typeface="Calibri" panose="020F0502020204030204" pitchFamily="34" charset="0"/>
            </a:endParaRPr>
          </a:p>
        </p:txBody>
      </p:sp>
      <p:pic>
        <p:nvPicPr>
          <p:cNvPr id="10" name="Picture Placeholder 9">
            <a:extLst>
              <a:ext uri="{FF2B5EF4-FFF2-40B4-BE49-F238E27FC236}">
                <a16:creationId xmlns:a16="http://schemas.microsoft.com/office/drawing/2014/main" id="{C4BA2F5B-5702-5AB2-4389-4E85A250840B}"/>
              </a:ext>
            </a:extLst>
          </p:cNvPr>
          <p:cNvPicPr>
            <a:picLocks noGrp="1" noChangeAspect="1"/>
          </p:cNvPicPr>
          <p:nvPr>
            <p:ph type="pic" sz="quarter" idx="13"/>
          </p:nvPr>
        </p:nvPicPr>
        <p:blipFill>
          <a:blip r:embed="rId3"/>
          <a:srcRect t="46" b="46"/>
          <a:stretch>
            <a:fillRect/>
          </a:stretch>
        </p:blipFill>
        <p:spPr>
          <a:prstGeom prst="rect">
            <a:avLst/>
          </a:prstGeom>
        </p:spPr>
      </p:pic>
    </p:spTree>
    <p:extLst>
      <p:ext uri="{BB962C8B-B14F-4D97-AF65-F5344CB8AC3E}">
        <p14:creationId xmlns:p14="http://schemas.microsoft.com/office/powerpoint/2010/main" val="4013340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77E3C6-C34E-BF93-BDB6-6D001439B1F3}"/>
              </a:ext>
            </a:extLst>
          </p:cNvPr>
          <p:cNvSpPr>
            <a:spLocks noGrp="1"/>
          </p:cNvSpPr>
          <p:nvPr>
            <p:ph type="title"/>
          </p:nvPr>
        </p:nvSpPr>
        <p:spPr>
          <a:xfrm>
            <a:off x="135674" y="1155967"/>
            <a:ext cx="9581706" cy="806938"/>
          </a:xfrm>
        </p:spPr>
        <p:txBody>
          <a:bodyPr/>
          <a:lstStyle/>
          <a:p>
            <a:r>
              <a:rPr lang="en-US" dirty="0"/>
              <a:t>Current area of GSS in WA</a:t>
            </a:r>
          </a:p>
        </p:txBody>
      </p:sp>
      <p:pic>
        <p:nvPicPr>
          <p:cNvPr id="10" name="Picture Placeholder 9">
            <a:extLst>
              <a:ext uri="{FF2B5EF4-FFF2-40B4-BE49-F238E27FC236}">
                <a16:creationId xmlns:a16="http://schemas.microsoft.com/office/drawing/2014/main" id="{A9E7B516-6634-9600-E7DA-937633E6EB6D}"/>
              </a:ext>
            </a:extLst>
          </p:cNvPr>
          <p:cNvPicPr>
            <a:picLocks noGrp="1" noChangeAspect="1"/>
          </p:cNvPicPr>
          <p:nvPr>
            <p:ph type="pic" sz="quarter" idx="13"/>
          </p:nvPr>
        </p:nvPicPr>
        <p:blipFill>
          <a:blip r:embed="rId3"/>
          <a:srcRect l="36986" r="36986"/>
          <a:stretch>
            <a:fillRect/>
          </a:stretch>
        </p:blipFill>
        <p:spPr>
          <a:prstGeom prst="rect">
            <a:avLst/>
          </a:prstGeom>
        </p:spPr>
      </p:pic>
      <p:pic>
        <p:nvPicPr>
          <p:cNvPr id="14" name="Picture 13">
            <a:extLst>
              <a:ext uri="{FF2B5EF4-FFF2-40B4-BE49-F238E27FC236}">
                <a16:creationId xmlns:a16="http://schemas.microsoft.com/office/drawing/2014/main" id="{19A053E3-7332-89F0-A9FE-8F27AEC535F1}"/>
              </a:ext>
            </a:extLst>
          </p:cNvPr>
          <p:cNvPicPr>
            <a:picLocks noChangeAspect="1"/>
          </p:cNvPicPr>
          <p:nvPr/>
        </p:nvPicPr>
        <p:blipFill>
          <a:blip r:embed="rId4"/>
          <a:stretch>
            <a:fillRect/>
          </a:stretch>
        </p:blipFill>
        <p:spPr>
          <a:xfrm>
            <a:off x="2188655" y="1760375"/>
            <a:ext cx="8168127" cy="50976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79172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9C4B6-2920-B19B-7AC8-EE8710473C9D}"/>
              </a:ext>
            </a:extLst>
          </p:cNvPr>
          <p:cNvSpPr>
            <a:spLocks noGrp="1"/>
          </p:cNvSpPr>
          <p:nvPr>
            <p:ph type="title"/>
          </p:nvPr>
        </p:nvSpPr>
        <p:spPr>
          <a:xfrm>
            <a:off x="96253" y="1151506"/>
            <a:ext cx="10102273" cy="806938"/>
          </a:xfrm>
        </p:spPr>
        <p:txBody>
          <a:bodyPr/>
          <a:lstStyle/>
          <a:p>
            <a:r>
              <a:rPr lang="en-US" dirty="0"/>
              <a:t>Request for additional information</a:t>
            </a:r>
          </a:p>
        </p:txBody>
      </p:sp>
      <p:pic>
        <p:nvPicPr>
          <p:cNvPr id="9" name="Picture Placeholder 8">
            <a:extLst>
              <a:ext uri="{FF2B5EF4-FFF2-40B4-BE49-F238E27FC236}">
                <a16:creationId xmlns:a16="http://schemas.microsoft.com/office/drawing/2014/main" id="{600A3832-539E-1AF8-DE83-27EF0FDE335C}"/>
              </a:ext>
            </a:extLst>
          </p:cNvPr>
          <p:cNvPicPr>
            <a:picLocks noGrp="1" noChangeAspect="1"/>
          </p:cNvPicPr>
          <p:nvPr>
            <p:ph type="pic" sz="quarter" idx="13"/>
          </p:nvPr>
        </p:nvPicPr>
        <p:blipFill>
          <a:blip r:embed="rId3"/>
          <a:srcRect l="36986" r="36986"/>
          <a:stretch>
            <a:fillRect/>
          </a:stretch>
        </p:blipFill>
        <p:spPr>
          <a:prstGeom prst="rect">
            <a:avLst/>
          </a:prstGeom>
        </p:spPr>
      </p:pic>
      <p:sp>
        <p:nvSpPr>
          <p:cNvPr id="10" name="TextBox 9">
            <a:extLst>
              <a:ext uri="{FF2B5EF4-FFF2-40B4-BE49-F238E27FC236}">
                <a16:creationId xmlns:a16="http://schemas.microsoft.com/office/drawing/2014/main" id="{F048BC61-22D5-6881-C76B-23A1295ED217}"/>
              </a:ext>
            </a:extLst>
          </p:cNvPr>
          <p:cNvSpPr txBox="1"/>
          <p:nvPr/>
        </p:nvSpPr>
        <p:spPr>
          <a:xfrm>
            <a:off x="760397" y="2127183"/>
            <a:ext cx="9769951" cy="2246769"/>
          </a:xfrm>
          <a:prstGeom prst="rect">
            <a:avLst/>
          </a:prstGeom>
          <a:noFill/>
        </p:spPr>
        <p:txBody>
          <a:bodyPr wrap="square" rtlCol="0">
            <a:spAutoFit/>
          </a:bodyPr>
          <a:lstStyle/>
          <a:p>
            <a:r>
              <a:rPr lang="en-US" sz="2800" dirty="0"/>
              <a:t>On March 30, 2023 NRCS sent out email to STAC members asking for additional prairie habitat information.  NRCS is looking for geospatial data to evaluate prairie habitat in Washington to potentially expand our easement program eligibility and availability for FY24. </a:t>
            </a:r>
          </a:p>
        </p:txBody>
      </p:sp>
    </p:spTree>
    <p:extLst>
      <p:ext uri="{BB962C8B-B14F-4D97-AF65-F5344CB8AC3E}">
        <p14:creationId xmlns:p14="http://schemas.microsoft.com/office/powerpoint/2010/main" val="2728307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8DD1D-0F9F-4BC8-AF13-E68FA86C0052}"/>
              </a:ext>
            </a:extLst>
          </p:cNvPr>
          <p:cNvSpPr>
            <a:spLocks noGrp="1"/>
          </p:cNvSpPr>
          <p:nvPr>
            <p:ph type="title"/>
          </p:nvPr>
        </p:nvSpPr>
        <p:spPr/>
        <p:txBody>
          <a:bodyPr anchor="ctr"/>
          <a:lstStyle/>
          <a:p>
            <a:r>
              <a:rPr lang="en-US" sz="8000" dirty="0"/>
              <a:t>Questions?</a:t>
            </a:r>
          </a:p>
        </p:txBody>
      </p:sp>
    </p:spTree>
    <p:extLst>
      <p:ext uri="{BB962C8B-B14F-4D97-AF65-F5344CB8AC3E}">
        <p14:creationId xmlns:p14="http://schemas.microsoft.com/office/powerpoint/2010/main" val="2975997616"/>
      </p:ext>
    </p:extLst>
  </p:cSld>
  <p:clrMapOvr>
    <a:masterClrMapping/>
  </p:clrMapOvr>
</p:sld>
</file>

<file path=ppt/theme/theme1.xml><?xml version="1.0" encoding="utf-8"?>
<a:theme xmlns:a="http://schemas.openxmlformats.org/drawingml/2006/main" name="Master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6009</TotalTime>
  <Words>332</Words>
  <Application>Microsoft Office PowerPoint</Application>
  <PresentationFormat>Widescreen</PresentationFormat>
  <Paragraphs>21</Paragraphs>
  <Slides>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Calibri</vt:lpstr>
      <vt:lpstr>Gotham Black</vt:lpstr>
      <vt:lpstr>Gotham Bold</vt:lpstr>
      <vt:lpstr>Gotham Book</vt:lpstr>
      <vt:lpstr>Gotham Medium</vt:lpstr>
      <vt:lpstr>Gotham Ultra</vt:lpstr>
      <vt:lpstr>Times New Roman</vt:lpstr>
      <vt:lpstr>Master Layout</vt:lpstr>
      <vt:lpstr>Grasslands of Special Significance (GSS)</vt:lpstr>
      <vt:lpstr>Background information</vt:lpstr>
      <vt:lpstr>Policy information</vt:lpstr>
      <vt:lpstr>Current area of GSS in WA</vt:lpstr>
      <vt:lpstr>Request for additional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Cattlemens Presentation</dc:title>
  <dc:creator>Nathan Gallahan</dc:creator>
  <cp:lastModifiedBy>Griswold, Keith - FPAC-NRCS, WA</cp:lastModifiedBy>
  <cp:revision>64</cp:revision>
  <dcterms:created xsi:type="dcterms:W3CDTF">2020-11-24T17:27:00Z</dcterms:created>
  <dcterms:modified xsi:type="dcterms:W3CDTF">2023-04-11T21:04:06Z</dcterms:modified>
</cp:coreProperties>
</file>