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273" r:id="rId3"/>
    <p:sldId id="274" r:id="rId4"/>
    <p:sldId id="275" r:id="rId5"/>
    <p:sldId id="27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1C1E"/>
    <a:srgbClr val="00ABC0"/>
    <a:srgbClr val="C4CD21"/>
    <a:srgbClr val="559BA2"/>
    <a:srgbClr val="0079C1"/>
    <a:srgbClr val="FFCB0B"/>
    <a:srgbClr val="9AC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076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71EE67-B6CA-4DCA-9A15-7A19257F9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840DC-8420-4685-9BE2-E079ED4F1D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7AD3D-89A3-4E69-B3FA-6476C7F76489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EC4D2-0D58-4478-8082-BC6D86FA4F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930C3-F4AB-469B-9108-0B550E1B0D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695F9-8FFE-44FC-AC32-314C24177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8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0E98C-55C2-4EEF-BCA9-6D223E259D8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4007F-D7D6-43B6-AC4A-B78D4D035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3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3579A-9568-4980-B339-8F3EE172602B}"/>
              </a:ext>
            </a:extLst>
          </p:cNvPr>
          <p:cNvSpPr/>
          <p:nvPr userDrawn="1"/>
        </p:nvSpPr>
        <p:spPr>
          <a:xfrm>
            <a:off x="0" y="5145630"/>
            <a:ext cx="1141581" cy="171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E8B8A2C-AF38-4ED5-8091-56627CB99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"/>
            <a:ext cx="5791200" cy="41148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1C4CE4D-CBF8-4CC7-996E-ECA710D595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371600"/>
            <a:ext cx="6172200" cy="186842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5EC0B35-2F8F-43FE-853C-D5E4C5F41C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3468624"/>
            <a:ext cx="6172200" cy="2017776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8B98DE3E-F469-4FE0-A5CE-F016A7B23D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3392" cy="685878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3C187A6-47C4-416C-84A9-8F0105CED2BD}"/>
              </a:ext>
            </a:extLst>
          </p:cNvPr>
          <p:cNvSpPr txBox="1"/>
          <p:nvPr userDrawn="1"/>
        </p:nvSpPr>
        <p:spPr>
          <a:xfrm>
            <a:off x="6019800" y="1371600"/>
            <a:ext cx="4680626" cy="1865376"/>
          </a:xfrm>
          <a:prstGeom prst="rect">
            <a:avLst/>
          </a:prstGeom>
          <a:noFill/>
        </p:spPr>
        <p:txBody>
          <a:bodyPr wrap="square" lIns="274320" rtlCol="0" anchor="ctr" anchorCtr="0">
            <a:spAutoFit/>
          </a:bodyPr>
          <a:lstStyle/>
          <a:p>
            <a:r>
              <a:rPr lang="en-US" sz="2800" dirty="0">
                <a:solidFill>
                  <a:srgbClr val="FFCB0B"/>
                </a:solidFill>
                <a:latin typeface="Gotham Bold" pitchFamily="50" charset="0"/>
              </a:rPr>
              <a:t>Washington State</a:t>
            </a:r>
          </a:p>
          <a:p>
            <a:r>
              <a:rPr lang="en-US" sz="2800" dirty="0">
                <a:solidFill>
                  <a:schemeClr val="bg1"/>
                </a:solidFill>
                <a:latin typeface="Gotham Bold" pitchFamily="50" charset="0"/>
              </a:rPr>
              <a:t>Natural Resources</a:t>
            </a:r>
          </a:p>
          <a:p>
            <a:r>
              <a:rPr lang="en-US" sz="2800" dirty="0">
                <a:solidFill>
                  <a:schemeClr val="bg1"/>
                </a:solidFill>
                <a:latin typeface="Gotham Bold" pitchFamily="50" charset="0"/>
              </a:rPr>
              <a:t>Conservation</a:t>
            </a:r>
          </a:p>
          <a:p>
            <a:r>
              <a:rPr lang="en-US" sz="2800" dirty="0">
                <a:solidFill>
                  <a:schemeClr val="bg1"/>
                </a:solidFill>
                <a:latin typeface="Gotham Bold" pitchFamily="50" charset="0"/>
              </a:rPr>
              <a:t>Service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D41058D-B1E6-48CB-BE60-AD8003637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41" y="5843189"/>
            <a:ext cx="9386911" cy="541346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EC6C39A-5F0F-4018-B33D-B4F91C95B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42" y="6384535"/>
            <a:ext cx="9386910" cy="473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Gotham Medium" panose="02000604030000020004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6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3579A-9568-4980-B339-8F3EE172602B}"/>
              </a:ext>
            </a:extLst>
          </p:cNvPr>
          <p:cNvSpPr/>
          <p:nvPr userDrawn="1"/>
        </p:nvSpPr>
        <p:spPr>
          <a:xfrm>
            <a:off x="0" y="5145630"/>
            <a:ext cx="1141581" cy="171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0AEBC-4265-4533-9054-85592F8FC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0"/>
            <a:ext cx="12192000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55493C-C153-4D6D-BC61-D9B900A515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3467910"/>
            <a:ext cx="5029200" cy="2017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A195F7-0E7C-4170-8336-2EBFCAF3FD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370172"/>
            <a:ext cx="5029200" cy="186842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14D2C0A-92FE-475F-A9EE-C189A0AC33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5CCC8254-3F86-420F-898D-4CD6B75D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4" y="2433516"/>
            <a:ext cx="4367456" cy="24022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CB6B6C-102E-4464-A0E3-B1969041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56595"/>
            <a:ext cx="8969062" cy="806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271C35-C408-467F-BF88-6C142C3D2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1795"/>
            <a:ext cx="8969062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79C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D53029C-AAD5-4100-91AC-87B4195439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17427" y="1156596"/>
            <a:ext cx="1600200" cy="4114800"/>
          </a:xfrm>
          <a:prstGeom prst="rect">
            <a:avLst/>
          </a:prstGeom>
        </p:spPr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AC2852A-C005-4CEB-9AC9-2FC4CF60D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199" y="5250872"/>
            <a:ext cx="2209801" cy="16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3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AA222D8-326B-46DE-999B-E0C9DF148A8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4549"/>
            <a:ext cx="12192000" cy="9144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201C873-E423-4698-AB58-E1B941C45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0000" b="4510"/>
          <a:stretch/>
        </p:blipFill>
        <p:spPr>
          <a:xfrm>
            <a:off x="0" y="5112225"/>
            <a:ext cx="914115" cy="174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2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otham Bol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3DE2-3640-446A-9BA5-A904CD84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41" y="5727780"/>
            <a:ext cx="9386911" cy="541346"/>
          </a:xfrm>
        </p:spPr>
        <p:txBody>
          <a:bodyPr/>
          <a:lstStyle/>
          <a:p>
            <a:r>
              <a:rPr lang="en-US" dirty="0"/>
              <a:t>Act Now information for FY24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4034-0FED-4752-8B74-DF7966D5B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en-US" dirty="0"/>
              <a:t>Keith Griswold, Assistant State Conservationist for Programs</a:t>
            </a:r>
          </a:p>
        </p:txBody>
      </p:sp>
    </p:spTree>
    <p:extLst>
      <p:ext uri="{BB962C8B-B14F-4D97-AF65-F5344CB8AC3E}">
        <p14:creationId xmlns:p14="http://schemas.microsoft.com/office/powerpoint/2010/main" val="377741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4D64-ECCD-9EDE-B6D7-14AD0929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47" y="832258"/>
            <a:ext cx="8969062" cy="806938"/>
          </a:xfrm>
        </p:spPr>
        <p:txBody>
          <a:bodyPr/>
          <a:lstStyle/>
          <a:p>
            <a:r>
              <a:rPr lang="en-US" dirty="0"/>
              <a:t>Act Now policy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C50CC-3BFC-5C7C-C29E-52056458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954" y="1499779"/>
            <a:ext cx="9353365" cy="5358221"/>
          </a:xfrm>
        </p:spPr>
        <p:txBody>
          <a:bodyPr/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Act</a:t>
            </a:r>
            <a:r>
              <a:rPr kumimoji="0" lang="en-US" sz="1900" b="1" i="0" u="none" strike="noStrike" kern="0" cap="none" spc="-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Now</a:t>
            </a:r>
            <a:r>
              <a:rPr kumimoji="0" lang="en-US" sz="1900" b="1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policy found</a:t>
            </a:r>
            <a:r>
              <a:rPr kumimoji="0" lang="en-US" sz="1900" b="1" i="0" u="none" strike="noStrike" kern="0" cap="none" spc="-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lang="en-US" sz="1900" b="1" i="0" u="none" strike="noStrike" kern="0" cap="none" spc="-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Title </a:t>
            </a:r>
            <a:r>
              <a:rPr kumimoji="0" lang="en-US" sz="1900" b="1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440-CPM-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530</a:t>
            </a:r>
            <a:r>
              <a:rPr kumimoji="0" lang="en-US" sz="1900" b="1" i="0" u="none" strike="noStrike" kern="0" cap="none" spc="3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Subpart</a:t>
            </a:r>
            <a:r>
              <a:rPr kumimoji="0" lang="en-US" sz="1900" b="1" i="0" u="none" strike="noStrike" kern="0" cap="none" spc="-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D</a:t>
            </a:r>
            <a:r>
              <a:rPr kumimoji="0" lang="en-US" sz="1900" b="1" i="0" u="none" strike="noStrike" kern="0" cap="none" spc="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1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530.37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5600" marR="313690" lvl="0" indent="-342900" defTabSz="914400" eaLnBrk="1" fontAlgn="auto" latinLnBrk="0" hangingPunct="1">
              <a:lnSpc>
                <a:spcPts val="205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Allows</a:t>
            </a:r>
            <a:r>
              <a:rPr kumimoji="0" lang="en-US" sz="1900" b="0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NRCS</a:t>
            </a:r>
            <a:r>
              <a:rPr kumimoji="0" lang="en-US" sz="1900" b="0" i="0" u="none" strike="noStrike" kern="0" cap="none" spc="-1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lang="en-US" sz="1900" b="0" i="0" u="none" strike="noStrike" kern="0" cap="none" spc="-2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preapprove</a:t>
            </a:r>
            <a:r>
              <a:rPr kumimoji="0" lang="en-US" sz="1900" b="0" i="0" u="none" strike="noStrike" kern="0" cap="none" spc="1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applications</a:t>
            </a:r>
            <a:r>
              <a:rPr kumimoji="0" lang="en-US" sz="1900" b="0" i="0" u="none" strike="noStrike" kern="0" cap="none" spc="1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that</a:t>
            </a:r>
            <a:r>
              <a:rPr kumimoji="0" lang="en-US" sz="1900" b="0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meet a</a:t>
            </a:r>
            <a:r>
              <a:rPr kumimoji="0" lang="en-US" sz="1900" b="0" i="0" u="none" strike="noStrike" kern="0" cap="none" spc="-2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state-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determined</a:t>
            </a:r>
            <a:r>
              <a:rPr kumimoji="0" lang="en-US" sz="1900" b="0" i="0" u="none" strike="noStrike" kern="0" cap="none" spc="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minimum</a:t>
            </a:r>
            <a:r>
              <a:rPr kumimoji="0" lang="en-US" sz="1900" b="0" i="0" u="none" strike="noStrike" kern="0" cap="none" spc="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ranking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score</a:t>
            </a:r>
            <a:r>
              <a:rPr kumimoji="0" lang="en-US" sz="1900" b="0" i="0" u="none" strike="noStrike" kern="0" cap="none" spc="-1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lang="en-US" sz="1900" b="0" i="0" u="none" strike="noStrike" kern="0" cap="none" spc="-1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a.k.a</a:t>
            </a:r>
            <a:r>
              <a:rPr kumimoji="0" lang="en-US" sz="1900" b="0" i="0" u="none" strike="noStrike" kern="0" cap="none" spc="-1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lang="en-US" sz="1900" b="0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“threshold”</a:t>
            </a:r>
            <a:r>
              <a:rPr kumimoji="0" lang="en-US" sz="1900" b="0" i="0" u="none" strike="noStrike" kern="0" cap="none" spc="2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score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Allows</a:t>
            </a:r>
            <a:r>
              <a:rPr kumimoji="0" lang="en-US" sz="1900" b="0" i="0" u="none" strike="noStrike" kern="0" cap="none" spc="-2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States</a:t>
            </a:r>
            <a:r>
              <a:rPr kumimoji="0" lang="en-US" sz="1900" b="0" i="0" u="none" strike="noStrike" kern="0" cap="none" spc="-1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lang="en-US" sz="1900" b="0" i="0" u="none" strike="noStrike" kern="0" cap="none" spc="-2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designate</a:t>
            </a:r>
            <a:r>
              <a:rPr kumimoji="0" lang="en-US" sz="1900" b="0" i="0" u="none" strike="noStrike" kern="0" cap="none" spc="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existing or</a:t>
            </a:r>
            <a:r>
              <a:rPr kumimoji="0" lang="en-US" sz="1900" b="0" i="0" u="none" strike="noStrike" kern="0" cap="none" spc="-1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develop</a:t>
            </a:r>
            <a:r>
              <a:rPr kumimoji="0" lang="en-US" sz="1900" b="0" i="0" u="none" strike="noStrike" kern="0" cap="none" spc="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ranking</a:t>
            </a:r>
            <a:r>
              <a:rPr kumimoji="0" lang="en-US" sz="1900" b="0" i="0" u="none" strike="noStrike" kern="0" cap="none" spc="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pools</a:t>
            </a:r>
            <a:r>
              <a:rPr kumimoji="0" lang="en-US" sz="1900" b="0" i="0" u="none" strike="noStrike" kern="0" cap="none" spc="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lang="en-US" sz="1900" b="0" i="0" u="none" strike="noStrike" kern="0" cap="none" spc="-2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follow the</a:t>
            </a:r>
            <a:r>
              <a:rPr kumimoji="0" lang="en-US" sz="1900" b="0" i="0" u="none" strike="noStrike" kern="0" cap="none" spc="-1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Act</a:t>
            </a:r>
            <a:r>
              <a:rPr kumimoji="0" lang="en-US" sz="1900" b="0" i="0" u="none" strike="noStrike" kern="0" cap="none" spc="-3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Now</a:t>
            </a:r>
            <a:r>
              <a:rPr kumimoji="0" lang="en-US" sz="1900" b="0" i="0" u="none" strike="noStrike" kern="0" cap="none" spc="-1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process.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States</a:t>
            </a:r>
            <a:r>
              <a:rPr kumimoji="0" lang="en-US" sz="1900" b="0" i="0" u="none" strike="noStrike" kern="0" cap="none" spc="-3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establish the</a:t>
            </a:r>
            <a:r>
              <a:rPr kumimoji="0" lang="en-US" sz="1900" b="0" i="0" u="none" strike="noStrike" kern="0" cap="none" spc="-2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threshold </a:t>
            </a:r>
            <a:r>
              <a:rPr kumimoji="0" lang="en-US" sz="1900" b="0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score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5600" marR="186055" lvl="0" indent="-342900" defTabSz="914400" eaLnBrk="1" fontAlgn="auto" latinLnBrk="0" hangingPunct="1">
              <a:lnSpc>
                <a:spcPts val="2050"/>
              </a:lnSpc>
              <a:spcBef>
                <a:spcPts val="489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Applications</a:t>
            </a:r>
            <a:r>
              <a:rPr kumimoji="0" lang="en-US" sz="1900" b="0" i="0" u="none" strike="noStrike" kern="0" cap="none" spc="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below the</a:t>
            </a:r>
            <a:r>
              <a:rPr kumimoji="0" lang="en-US" sz="1900" b="0" i="0" u="none" strike="noStrike" kern="0" cap="none" spc="-1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threshold</a:t>
            </a:r>
            <a:r>
              <a:rPr kumimoji="0" lang="en-US" sz="1900" b="0" i="0" u="none" strike="noStrike" kern="0" cap="none" spc="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may</a:t>
            </a:r>
            <a:r>
              <a:rPr kumimoji="0" lang="en-US" sz="1900" b="0" i="0" u="none" strike="noStrike" kern="0" cap="none" spc="-2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lang="en-US" sz="1900" b="0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funded in</a:t>
            </a:r>
            <a:r>
              <a:rPr kumimoji="0" lang="en-US" sz="1900" b="0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ranking order if</a:t>
            </a:r>
            <a:r>
              <a:rPr kumimoji="0" lang="en-US" sz="1900" b="0" i="0" u="none" strike="noStrike" kern="0" cap="none" spc="-2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applications</a:t>
            </a:r>
            <a:r>
              <a:rPr kumimoji="0" lang="en-US" sz="1900" b="0" i="0" u="none" strike="noStrike" kern="0" cap="none" spc="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above </a:t>
            </a:r>
            <a:r>
              <a:rPr kumimoji="0" lang="en-US" sz="1900" b="0" i="0" u="none" strike="noStrike" kern="0" cap="none" spc="-2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the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threshold</a:t>
            </a:r>
            <a:r>
              <a:rPr kumimoji="0" lang="en-US" sz="1900" b="0" i="0" u="none" strike="noStrike" kern="0" cap="none" spc="-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have</a:t>
            </a:r>
            <a:r>
              <a:rPr kumimoji="0" lang="en-US" sz="1900" b="0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been</a:t>
            </a:r>
            <a:r>
              <a:rPr kumimoji="0" lang="en-US" sz="1900" b="0" i="0" u="none" strike="noStrike" kern="0" cap="none" spc="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funded, or the ranking deadline has been met.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General</a:t>
            </a:r>
            <a:r>
              <a:rPr kumimoji="0" lang="en-US" sz="1900" b="1" i="0" u="none" strike="noStrike" kern="0" cap="none" spc="-1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program</a:t>
            </a:r>
            <a:r>
              <a:rPr kumimoji="0" lang="en-US" sz="1900" b="1" i="0" u="none" strike="noStrike" kern="0" cap="none" spc="-2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1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policy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Other</a:t>
            </a:r>
            <a:r>
              <a:rPr kumimoji="0" lang="en-US" sz="1900" b="0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aspects</a:t>
            </a:r>
            <a:r>
              <a:rPr kumimoji="0" lang="en-US" sz="1900" b="0" i="0" u="none" strike="noStrike" kern="0" cap="none" spc="-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lang="en-US" sz="1900" b="0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general</a:t>
            </a:r>
            <a:r>
              <a:rPr kumimoji="0" lang="en-US" sz="1900" b="0" i="0" u="none" strike="noStrike" kern="0" cap="none" spc="2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lang="en-US" sz="1900" b="0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program-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specific</a:t>
            </a:r>
            <a:r>
              <a:rPr kumimoji="0" lang="en-US" sz="1900" b="0" i="0" u="none" strike="noStrike" kern="0" cap="none" spc="1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policy</a:t>
            </a:r>
            <a:r>
              <a:rPr kumimoji="0" lang="en-US" sz="1900" b="0" i="0" u="none" strike="noStrike" kern="0" cap="none" spc="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still</a:t>
            </a:r>
            <a:r>
              <a:rPr kumimoji="0" lang="en-US" sz="1900" b="0" i="0" u="none" strike="noStrike" kern="0" cap="none" spc="-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apply</a:t>
            </a:r>
            <a:r>
              <a:rPr kumimoji="0" lang="en-US" sz="1900" b="0" i="0" u="none" strike="noStrike" kern="0" cap="none" spc="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lang="en-US" sz="1900" b="0" i="0" u="none" strike="noStrike" kern="0" cap="none" spc="-114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Act</a:t>
            </a:r>
            <a:r>
              <a:rPr kumimoji="0" lang="en-US" sz="1900" b="0" i="0" u="none" strike="noStrike" kern="0" cap="none" spc="-2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Now</a:t>
            </a:r>
            <a:r>
              <a:rPr kumimoji="0" lang="en-US" sz="1900" b="0" i="0" u="none" strike="noStrike" kern="0" cap="none" spc="-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ranking</a:t>
            </a:r>
            <a:r>
              <a:rPr kumimoji="0" lang="en-US" sz="1900" b="0" i="0" u="none" strike="noStrike" kern="0" cap="none" spc="1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pools.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Unfunded</a:t>
            </a:r>
            <a:r>
              <a:rPr kumimoji="0" lang="en-US" sz="1900" b="0" i="0" u="none" strike="noStrike" kern="0" cap="none" spc="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applications must</a:t>
            </a:r>
            <a:r>
              <a:rPr kumimoji="0" lang="en-US" sz="1900" b="0" i="0" u="none" strike="noStrike" kern="0" cap="none" spc="-1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still</a:t>
            </a:r>
            <a:r>
              <a:rPr kumimoji="0" lang="en-US" sz="1900" b="0" i="0" u="none" strike="noStrike" kern="0" cap="none" spc="-2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lang="en-US" sz="1900" b="0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deferred.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5600" marR="52069" lvl="0" indent="-342900" defTabSz="914400" eaLnBrk="1" fontAlgn="auto" latinLnBrk="0" hangingPunct="1">
              <a:lnSpc>
                <a:spcPts val="205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An</a:t>
            </a:r>
            <a:r>
              <a:rPr kumimoji="0" lang="en-US" sz="1900" b="0" i="0" u="none" strike="noStrike" kern="0" cap="none" spc="-2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application</a:t>
            </a:r>
            <a:r>
              <a:rPr kumimoji="0" lang="en-US" sz="1900" b="0" i="0" u="none" strike="noStrike" kern="0" cap="none" spc="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must</a:t>
            </a:r>
            <a:r>
              <a:rPr kumimoji="0" lang="en-US" sz="1900" b="0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lang="en-US" sz="1900" b="0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ranked</a:t>
            </a:r>
            <a:r>
              <a:rPr kumimoji="0" lang="en-US" sz="1900" b="0" i="0" u="none" strike="noStrike" kern="0" cap="none" spc="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lang="en-US" sz="1900" b="0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all</a:t>
            </a:r>
            <a:r>
              <a:rPr kumimoji="0" lang="en-US" sz="1900" b="0" i="0" u="none" strike="noStrike" kern="0" cap="none" spc="-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applicable</a:t>
            </a:r>
            <a:r>
              <a:rPr kumimoji="0" lang="en-US" sz="1900" b="0" i="0" u="none" strike="noStrike" kern="0" cap="none" spc="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ranking</a:t>
            </a:r>
            <a:r>
              <a:rPr kumimoji="0" lang="en-US" sz="1900" b="0" i="0" u="none" strike="noStrike" kern="0" cap="none" spc="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pools</a:t>
            </a:r>
            <a:r>
              <a:rPr kumimoji="0" lang="en-US" sz="1900" b="0" i="0" u="none" strike="noStrike" kern="0" cap="none" spc="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</a:p>
          <a:p>
            <a:pPr marL="355600" marR="52069" lvl="0" indent="-342900" defTabSz="914400" eaLnBrk="1" fontAlgn="auto" latinLnBrk="0" hangingPunct="1">
              <a:lnSpc>
                <a:spcPts val="205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Applicants</a:t>
            </a:r>
            <a:r>
              <a:rPr kumimoji="0" lang="en-US" sz="1900" b="0" i="0" u="none" strike="noStrike" kern="0" cap="none" spc="-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do</a:t>
            </a:r>
            <a:r>
              <a:rPr kumimoji="0" lang="en-US" sz="1900" b="0" i="0" u="none" strike="noStrike" kern="0" cap="none" spc="-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not</a:t>
            </a:r>
            <a:r>
              <a:rPr kumimoji="0" lang="en-US" sz="1900" b="0" i="0" u="none" strike="noStrike" kern="0" cap="none" spc="-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need</a:t>
            </a:r>
            <a:r>
              <a:rPr kumimoji="0" lang="en-US" sz="1900" b="0" i="0" u="none" strike="noStrike" kern="0" cap="none" spc="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lang="en-US" sz="1900" b="0" i="0" u="none" strike="noStrike" kern="0" cap="none" spc="-1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request</a:t>
            </a:r>
            <a:r>
              <a:rPr kumimoji="0" lang="en-US" sz="1900" b="0" i="0" u="none" strike="noStrike" kern="0" cap="none" spc="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lang="en-US" sz="1900" b="0" i="0" u="none" strike="noStrike" kern="0" cap="none" spc="-1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lang="en-US" sz="1900" b="0" i="0" u="none" strike="noStrike" kern="0" cap="none" spc="-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ranked</a:t>
            </a:r>
            <a:r>
              <a:rPr kumimoji="0" lang="en-US" sz="1900" b="0" i="0" u="none" strike="noStrike" kern="0" cap="none" spc="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lang="en-US" sz="1900" b="0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an</a:t>
            </a:r>
            <a:r>
              <a:rPr kumimoji="0" lang="en-US" sz="1900" b="0" i="0" u="none" strike="noStrike" kern="0" cap="none" spc="-1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Act</a:t>
            </a:r>
            <a:r>
              <a:rPr kumimoji="0" lang="en-US" sz="1900" b="0" i="0" u="none" strike="noStrike" kern="0" cap="none" spc="-2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Now</a:t>
            </a:r>
            <a:r>
              <a:rPr kumimoji="0" lang="en-US" sz="1900" b="0" i="0" u="none" strike="noStrike" kern="0" cap="none" spc="-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pool</a:t>
            </a:r>
            <a:r>
              <a:rPr kumimoji="0" lang="en-US" sz="1900" b="0" i="0" u="none" strike="noStrike" kern="0" cap="none" spc="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if</a:t>
            </a:r>
            <a:r>
              <a:rPr kumimoji="0" lang="en-US" sz="1900" b="0" i="0" u="none" strike="noStrike" kern="0" cap="none" spc="-2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their</a:t>
            </a:r>
            <a:r>
              <a:rPr kumimoji="0" lang="en-US" sz="1900" b="0" i="0" u="none" strike="noStrike" kern="0" cap="none" spc="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application</a:t>
            </a:r>
            <a:r>
              <a:rPr kumimoji="0" lang="en-US" sz="1900" b="0" i="0" u="none" strike="noStrike" kern="0" cap="none" spc="-5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lang="en-US" sz="1900" b="0" i="0" u="none" strike="noStrike" kern="0" cap="none" spc="-10" normalizeH="0" baseline="0" noProof="0" dirty="0">
                <a:ln>
                  <a:noFill/>
                </a:ln>
                <a:solidFill>
                  <a:srgbClr val="053773"/>
                </a:solidFill>
                <a:effectLst/>
                <a:uLnTx/>
                <a:uFillTx/>
                <a:latin typeface="Arial"/>
                <a:cs typeface="Arial"/>
              </a:rPr>
              <a:t> applicable to that pool.</a:t>
            </a:r>
          </a:p>
          <a:p>
            <a:pPr marL="355600" marR="52069" lvl="0" indent="-342900" defTabSz="914400" eaLnBrk="1" fontAlgn="auto" latinLnBrk="0" hangingPunct="1">
              <a:lnSpc>
                <a:spcPts val="205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lang="en-US" sz="1900" kern="0" spc="-10" dirty="0">
                <a:solidFill>
                  <a:srgbClr val="053773"/>
                </a:solidFill>
                <a:latin typeface="Arial"/>
                <a:cs typeface="Arial"/>
              </a:rPr>
              <a:t>States establish and publish obligation deadlines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CFC43C-1115-1ACA-6BAB-945312E3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1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4D64-ECCD-9EDE-B6D7-14AD0929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71" y="965920"/>
            <a:ext cx="8969062" cy="806938"/>
          </a:xfrm>
        </p:spPr>
        <p:txBody>
          <a:bodyPr/>
          <a:lstStyle/>
          <a:p>
            <a:r>
              <a:rPr lang="en-US" sz="3600" dirty="0"/>
              <a:t>Act Now Best Management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C50CC-3BFC-5C7C-C29E-52056458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93321"/>
            <a:ext cx="9495408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Limit number of Resource Concerns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Limit number of conservation 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Limit length of contract (shorter contracts)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Limit practices that require Engineering surveys &amp; designs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practices likely get clean Environmental Evaluation e.g. Categorical Exclusion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Timely implementation (seasonal, agronomic,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Management 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CFC43C-1115-1ACA-6BAB-945312E3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6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4D64-ECCD-9EDE-B6D7-14AD09296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70" y="961286"/>
            <a:ext cx="8969062" cy="806938"/>
          </a:xfrm>
        </p:spPr>
        <p:txBody>
          <a:bodyPr/>
          <a:lstStyle/>
          <a:p>
            <a:r>
              <a:rPr lang="en-US" dirty="0"/>
              <a:t>Act Now Process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C50CC-3BFC-5C7C-C29E-52056458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322" y="1571379"/>
            <a:ext cx="8969062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Preapprovals will be first come from application submittal date in SAT for applications meeting or exceeding threshold.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Obligated contracts must occur within the published timeline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ACT NOW is not a different program, just a condensed process within existing Farm Bill programs (EQIP, CSP).</a:t>
            </a:r>
          </a:p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CFC43C-1115-1ACA-6BAB-945312E3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99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20"/>
            <a:ext cx="8969062" cy="806938"/>
          </a:xfrm>
        </p:spPr>
        <p:txBody>
          <a:bodyPr/>
          <a:lstStyle/>
          <a:p>
            <a:r>
              <a:rPr lang="en-US" sz="3400" dirty="0"/>
              <a:t>Act Now fund pools select for WA FY24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DD23-EA38-49EE-BEFD-AFAA78315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4958"/>
            <a:ext cx="8969062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Covered Cropping Systems  (high or low tunnels).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CPA, DIA, CEMA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Wolf/Grizzly Depredation disposal </a:t>
            </a:r>
            <a:r>
              <a:rPr lang="en-US" sz="1800" dirty="0"/>
              <a:t>(landfill/rendering only)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IRA LWG SRT Forestry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IRA LWG NCT Forestry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IRA LWG SRT Nutrient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04595E-AFDB-4B53-B444-B07930D58F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6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F6C5-3FB9-4789-9772-650C5241B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561196053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316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Gotham Bold</vt:lpstr>
      <vt:lpstr>Gotham Book</vt:lpstr>
      <vt:lpstr>Gotham Medium</vt:lpstr>
      <vt:lpstr>Master Layout</vt:lpstr>
      <vt:lpstr>Act Now information for FY24</vt:lpstr>
      <vt:lpstr>Act Now policy information</vt:lpstr>
      <vt:lpstr>Act Now Best Management Strategies</vt:lpstr>
      <vt:lpstr>Act Now Process reminders</vt:lpstr>
      <vt:lpstr>Act Now fund pools select for WA FY24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Gallahan</dc:creator>
  <cp:lastModifiedBy>Griswold, Keith - FPAC-NRCS, WA</cp:lastModifiedBy>
  <cp:revision>10</cp:revision>
  <dcterms:created xsi:type="dcterms:W3CDTF">2020-11-24T17:27:00Z</dcterms:created>
  <dcterms:modified xsi:type="dcterms:W3CDTF">2023-11-21T16:17:28Z</dcterms:modified>
</cp:coreProperties>
</file>