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71" r:id="rId3"/>
    <p:sldId id="273" r:id="rId4"/>
    <p:sldId id="26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C1E"/>
    <a:srgbClr val="00ABC0"/>
    <a:srgbClr val="C4CD21"/>
    <a:srgbClr val="559BA2"/>
    <a:srgbClr val="0079C1"/>
    <a:srgbClr val="FFCB0B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AAEC2-5DC1-4182-8967-F3AAC7C13608}" v="1" dt="2023-11-21T17:22:09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71EE67-B6CA-4DCA-9A15-7A19257F9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40DC-8420-4685-9BE2-E079ED4F1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AD3D-89A3-4E69-B3FA-6476C7F7648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C4D2-0D58-4478-8082-BC6D86FA4F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30C3-F4AB-469B-9108-0B550E1B0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95F9-8FFE-44FC-AC32-314C2417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E98C-55C2-4EEF-BCA9-6D223E259D8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4007F-D7D6-43B6-AC4A-B78D4D035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E8B8A2C-AF38-4ED5-8091-56627CB99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5791200" cy="411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C4CE4D-CBF8-4CC7-996E-ECA710D59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18684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C0B35-2F8F-43FE-853C-D5E4C5F41C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8624"/>
            <a:ext cx="6172200" cy="201777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B98DE3E-F469-4FE0-A5CE-F016A7B23D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3392" cy="685878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3C187A6-47C4-416C-84A9-8F0105CED2BD}"/>
              </a:ext>
            </a:extLst>
          </p:cNvPr>
          <p:cNvSpPr txBox="1"/>
          <p:nvPr userDrawn="1"/>
        </p:nvSpPr>
        <p:spPr>
          <a:xfrm>
            <a:off x="6019800" y="1371600"/>
            <a:ext cx="4680626" cy="1865376"/>
          </a:xfrm>
          <a:prstGeom prst="rect">
            <a:avLst/>
          </a:prstGeom>
          <a:noFill/>
        </p:spPr>
        <p:txBody>
          <a:bodyPr wrap="square" lIns="274320" rtlCol="0" anchor="ctr" anchorCtr="0">
            <a:spAutoFit/>
          </a:bodyPr>
          <a:lstStyle/>
          <a:p>
            <a:r>
              <a:rPr lang="en-US" sz="2800" dirty="0">
                <a:solidFill>
                  <a:srgbClr val="FFCB0B"/>
                </a:solidFill>
                <a:latin typeface="Gotham Bold" pitchFamily="50" charset="0"/>
              </a:rPr>
              <a:t>Washington State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Natural Resources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Conservation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Service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41058D-B1E6-48CB-BE60-AD80036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843189"/>
            <a:ext cx="9386911" cy="54134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C6C39A-5F0F-4018-B33D-B4F91C95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2" y="6384535"/>
            <a:ext cx="9386910" cy="47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467910"/>
            <a:ext cx="5029200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70172"/>
            <a:ext cx="5029200" cy="18684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2433516"/>
            <a:ext cx="4367456" cy="2402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CB6B6C-102E-4464-A0E3-B1969041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71C35-C408-467F-BF88-6C142C3D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1795"/>
            <a:ext cx="8969062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3029C-AAD5-4100-91AC-87B419543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2852A-C005-4CEB-9AC9-2FC4CF60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AA222D8-326B-46DE-999B-E0C9DF148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4549"/>
            <a:ext cx="121920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201C873-E423-4698-AB58-E1B941C4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50000" b="4510"/>
          <a:stretch/>
        </p:blipFill>
        <p:spPr>
          <a:xfrm>
            <a:off x="0" y="5112225"/>
            <a:ext cx="914115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DE2-3640-446A-9BA5-A904CD84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727780"/>
            <a:ext cx="9386911" cy="541346"/>
          </a:xfrm>
        </p:spPr>
        <p:txBody>
          <a:bodyPr/>
          <a:lstStyle/>
          <a:p>
            <a:r>
              <a:rPr lang="en-US" dirty="0"/>
              <a:t>FY24 Programs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4034-0FED-4752-8B74-DF7966D5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Keith Griswold, Assistant State Conservationist for Programs</a:t>
            </a:r>
          </a:p>
        </p:txBody>
      </p:sp>
    </p:spTree>
    <p:extLst>
      <p:ext uri="{BB962C8B-B14F-4D97-AF65-F5344CB8AC3E}">
        <p14:creationId xmlns:p14="http://schemas.microsoft.com/office/powerpoint/2010/main" val="377741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0" y="908020"/>
            <a:ext cx="10463752" cy="806938"/>
          </a:xfrm>
        </p:spPr>
        <p:txBody>
          <a:bodyPr/>
          <a:lstStyle/>
          <a:p>
            <a:r>
              <a:rPr lang="en-US" dirty="0"/>
              <a:t>Difference between IRA &amp; FB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81" y="1603321"/>
            <a:ext cx="8969062" cy="4525963"/>
          </a:xfrm>
        </p:spPr>
        <p:txBody>
          <a:bodyPr/>
          <a:lstStyle/>
          <a:p>
            <a:r>
              <a:rPr lang="en-US" dirty="0"/>
              <a:t>FB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resource concern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conservation practice, any practice scenario that treats resource concern</a:t>
            </a:r>
          </a:p>
          <a:p>
            <a:endParaRPr lang="en-US" dirty="0"/>
          </a:p>
          <a:p>
            <a:r>
              <a:rPr lang="en-US" dirty="0"/>
              <a:t>IRA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Treat limited resource concerns (GHG, Carbon Sequestration, Soil Health)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NHQ provided list of conservation practices and/or practice scenarios allowed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6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19" y="898593"/>
            <a:ext cx="10237510" cy="806938"/>
          </a:xfrm>
        </p:spPr>
        <p:txBody>
          <a:bodyPr/>
          <a:lstStyle/>
          <a:p>
            <a:r>
              <a:rPr lang="en-US" dirty="0"/>
              <a:t>IRA vs. FB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19" y="1586604"/>
            <a:ext cx="3873808" cy="4525963"/>
          </a:xfrm>
        </p:spPr>
        <p:txBody>
          <a:bodyPr/>
          <a:lstStyle/>
          <a:p>
            <a:r>
              <a:rPr lang="en-US" dirty="0"/>
              <a:t>If the current laws stay as is, WA expects the Financial Assistance budget to increase over the next couple of years.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CAAEB8-F82E-62A4-7B41-B261F1B1A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3643"/>
              </p:ext>
            </p:extLst>
          </p:nvPr>
        </p:nvGraphicFramePr>
        <p:xfrm>
          <a:off x="4136995" y="1586604"/>
          <a:ext cx="5891664" cy="4626364"/>
        </p:xfrm>
        <a:graphic>
          <a:graphicData uri="http://schemas.openxmlformats.org/drawingml/2006/table">
            <a:tbl>
              <a:tblPr/>
              <a:tblGrid>
                <a:gridCol w="1312953">
                  <a:extLst>
                    <a:ext uri="{9D8B030D-6E8A-4147-A177-3AD203B41FA5}">
                      <a16:colId xmlns:a16="http://schemas.microsoft.com/office/drawing/2014/main" val="2485425303"/>
                    </a:ext>
                  </a:extLst>
                </a:gridCol>
                <a:gridCol w="1134290">
                  <a:extLst>
                    <a:ext uri="{9D8B030D-6E8A-4147-A177-3AD203B41FA5}">
                      <a16:colId xmlns:a16="http://schemas.microsoft.com/office/drawing/2014/main" val="3435429462"/>
                    </a:ext>
                  </a:extLst>
                </a:gridCol>
                <a:gridCol w="1213234">
                  <a:extLst>
                    <a:ext uri="{9D8B030D-6E8A-4147-A177-3AD203B41FA5}">
                      <a16:colId xmlns:a16="http://schemas.microsoft.com/office/drawing/2014/main" val="1167600692"/>
                    </a:ext>
                  </a:extLst>
                </a:gridCol>
                <a:gridCol w="1134290">
                  <a:extLst>
                    <a:ext uri="{9D8B030D-6E8A-4147-A177-3AD203B41FA5}">
                      <a16:colId xmlns:a16="http://schemas.microsoft.com/office/drawing/2014/main" val="2312352827"/>
                    </a:ext>
                  </a:extLst>
                </a:gridCol>
                <a:gridCol w="1096897">
                  <a:extLst>
                    <a:ext uri="{9D8B030D-6E8A-4147-A177-3AD203B41FA5}">
                      <a16:colId xmlns:a16="http://schemas.microsoft.com/office/drawing/2014/main" val="741836848"/>
                    </a:ext>
                  </a:extLst>
                </a:gridCol>
              </a:tblGrid>
              <a:tr h="5529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Assistance Funding Source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FY23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FY24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proposed FY25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proposed FY26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41326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 EQIP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21,700,000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24,200,000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28,000,000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36556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 EQIP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19,800,000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13,700,000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13,700,000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13,700,000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85023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832774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 CSP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17,100,000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25,800,000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64985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 CSP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13,700,000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13,000,000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13,000,000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13,000,000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30864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407041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 RCPP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TBD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TBD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35573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 RCPP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74,000,000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TBD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TBD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63510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60408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 ACEP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6,200,000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7,500,000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54072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 ACEP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3,300,000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313957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799039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 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9,200,000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30,400,000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47,500,000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61,300,000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675463"/>
                  </a:ext>
                </a:extLst>
              </a:tr>
              <a:tr h="25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 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42,400,000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104,000,000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29,700,000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29,700,000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27914"/>
                  </a:ext>
                </a:extLst>
              </a:tr>
              <a:tr h="475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51,600,000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134,400,000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77,200,000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91,000,000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09" y="889166"/>
            <a:ext cx="8969062" cy="806938"/>
          </a:xfrm>
        </p:spPr>
        <p:txBody>
          <a:bodyPr/>
          <a:lstStyle/>
          <a:p>
            <a:r>
              <a:rPr lang="en-US" dirty="0"/>
              <a:t>IRA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DD23-EA38-49EE-BEFD-AFAA7831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09" y="1565613"/>
            <a:ext cx="9370244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IRA funds will not be returned to NHQ.  We have been charged to obligate all of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If necessary, WA may need 2</a:t>
            </a:r>
            <a:r>
              <a:rPr lang="en-US" sz="2200" baseline="30000" dirty="0"/>
              <a:t>nd</a:t>
            </a:r>
            <a:r>
              <a:rPr lang="en-US" sz="2200" dirty="0"/>
              <a:t> and/or additional  signups to bring in additional applications to obligate all allocated IRA funds.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If STC or LWGs wants, WA can request additional funds.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04595E-AFDB-4B53-B444-B07930D58F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F6C5-3FB9-4789-9772-650C524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6119605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328</Words>
  <Application>Microsoft Office PowerPoint</Application>
  <PresentationFormat>Widescreen</PresentationFormat>
  <Paragraphs>97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Gotham Bold</vt:lpstr>
      <vt:lpstr>Gotham Book</vt:lpstr>
      <vt:lpstr>Gotham Medium</vt:lpstr>
      <vt:lpstr>Master Layout</vt:lpstr>
      <vt:lpstr>FY24 Programs Budget</vt:lpstr>
      <vt:lpstr>Difference between IRA &amp; FB </vt:lpstr>
      <vt:lpstr>IRA vs. FB funds</vt:lpstr>
      <vt:lpstr>IRA info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Gallahan</dc:creator>
  <cp:lastModifiedBy>Griswold, Keith - FPAC-NRCS, WA</cp:lastModifiedBy>
  <cp:revision>11</cp:revision>
  <dcterms:created xsi:type="dcterms:W3CDTF">2020-11-24T17:27:00Z</dcterms:created>
  <dcterms:modified xsi:type="dcterms:W3CDTF">2023-11-21T17:50:27Z</dcterms:modified>
</cp:coreProperties>
</file>