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sldIdLst>
    <p:sldId id="298" r:id="rId5"/>
    <p:sldId id="317" r:id="rId6"/>
    <p:sldId id="310" r:id="rId7"/>
    <p:sldId id="308" r:id="rId8"/>
    <p:sldId id="316" r:id="rId9"/>
    <p:sldId id="303" r:id="rId10"/>
    <p:sldId id="304" r:id="rId11"/>
    <p:sldId id="309" r:id="rId12"/>
    <p:sldId id="305" r:id="rId13"/>
    <p:sldId id="312" r:id="rId14"/>
    <p:sldId id="314" r:id="rId15"/>
    <p:sldId id="315" r:id="rId16"/>
    <p:sldId id="313" r:id="rId17"/>
    <p:sldId id="30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19" autoAdjust="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0EC3EF-280D-4CEB-9B83-0E6E2E151716}"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4E1B1A1-7D2D-40DA-B95A-F1C8D6922B82}">
      <dgm:prSet/>
      <dgm:spPr/>
      <dgm:t>
        <a:bodyPr/>
        <a:lstStyle/>
        <a:p>
          <a:r>
            <a:rPr lang="en-US"/>
            <a:t>Title 5 of the United State Code of Federal Regulations, 5 CFR 630</a:t>
          </a:r>
        </a:p>
      </dgm:t>
    </dgm:pt>
    <dgm:pt modelId="{3A78FE40-5D77-4F99-868C-EFD1C326A3E4}" type="parTrans" cxnId="{449C1C69-F158-4F10-9311-FDD3C6760DF1}">
      <dgm:prSet/>
      <dgm:spPr/>
      <dgm:t>
        <a:bodyPr/>
        <a:lstStyle/>
        <a:p>
          <a:endParaRPr lang="en-US"/>
        </a:p>
      </dgm:t>
    </dgm:pt>
    <dgm:pt modelId="{D351D6FA-18E5-4D07-B14D-44D979476999}" type="sibTrans" cxnId="{449C1C69-F158-4F10-9311-FDD3C6760DF1}">
      <dgm:prSet/>
      <dgm:spPr/>
      <dgm:t>
        <a:bodyPr/>
        <a:lstStyle/>
        <a:p>
          <a:endParaRPr lang="en-US"/>
        </a:p>
      </dgm:t>
    </dgm:pt>
    <dgm:pt modelId="{08814D8D-DCAE-40C9-AD1D-2C95027C9DBB}">
      <dgm:prSet/>
      <dgm:spPr/>
      <dgm:t>
        <a:bodyPr/>
        <a:lstStyle/>
        <a:p>
          <a:r>
            <a:rPr lang="en-US"/>
            <a:t>5 U.S.C. 6382</a:t>
          </a:r>
        </a:p>
      </dgm:t>
    </dgm:pt>
    <dgm:pt modelId="{80F06FDE-5702-44E5-9DA8-7E410DD62FBB}" type="parTrans" cxnId="{8991E759-88C0-4273-B737-C2E33A534BC4}">
      <dgm:prSet/>
      <dgm:spPr/>
      <dgm:t>
        <a:bodyPr/>
        <a:lstStyle/>
        <a:p>
          <a:endParaRPr lang="en-US"/>
        </a:p>
      </dgm:t>
    </dgm:pt>
    <dgm:pt modelId="{2EC40A55-A998-40D4-BCA4-EBD241FFF617}" type="sibTrans" cxnId="{8991E759-88C0-4273-B737-C2E33A534BC4}">
      <dgm:prSet/>
      <dgm:spPr/>
      <dgm:t>
        <a:bodyPr/>
        <a:lstStyle/>
        <a:p>
          <a:endParaRPr lang="en-US"/>
        </a:p>
      </dgm:t>
    </dgm:pt>
    <dgm:pt modelId="{D46D8CCF-D8CA-4126-9C46-0A2AD1F1A857}" type="pres">
      <dgm:prSet presAssocID="{EE0EC3EF-280D-4CEB-9B83-0E6E2E151716}" presName="root" presStyleCnt="0">
        <dgm:presLayoutVars>
          <dgm:dir/>
          <dgm:resizeHandles val="exact"/>
        </dgm:presLayoutVars>
      </dgm:prSet>
      <dgm:spPr/>
    </dgm:pt>
    <dgm:pt modelId="{E4FF3BB8-1EF0-4475-8B98-B05C366CC4B8}" type="pres">
      <dgm:prSet presAssocID="{54E1B1A1-7D2D-40DA-B95A-F1C8D6922B82}" presName="compNode" presStyleCnt="0"/>
      <dgm:spPr/>
    </dgm:pt>
    <dgm:pt modelId="{131D957E-EE1B-4476-9009-348F4DF60726}" type="pres">
      <dgm:prSet presAssocID="{54E1B1A1-7D2D-40DA-B95A-F1C8D6922B82}" presName="bgRect" presStyleLbl="bgShp" presStyleIdx="0" presStyleCnt="2"/>
      <dgm:spPr/>
    </dgm:pt>
    <dgm:pt modelId="{EF13A9FD-5E9B-46CB-9588-E08E3218632A}" type="pres">
      <dgm:prSet presAssocID="{54E1B1A1-7D2D-40DA-B95A-F1C8D6922B82}"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Judge"/>
        </a:ext>
      </dgm:extLst>
    </dgm:pt>
    <dgm:pt modelId="{DD18F299-0D52-424F-A68A-50C730935BF2}" type="pres">
      <dgm:prSet presAssocID="{54E1B1A1-7D2D-40DA-B95A-F1C8D6922B82}" presName="spaceRect" presStyleCnt="0"/>
      <dgm:spPr/>
    </dgm:pt>
    <dgm:pt modelId="{0AD4979B-D4C5-439C-9CF6-3D0F7CCE582D}" type="pres">
      <dgm:prSet presAssocID="{54E1B1A1-7D2D-40DA-B95A-F1C8D6922B82}" presName="parTx" presStyleLbl="revTx" presStyleIdx="0" presStyleCnt="2">
        <dgm:presLayoutVars>
          <dgm:chMax val="0"/>
          <dgm:chPref val="0"/>
        </dgm:presLayoutVars>
      </dgm:prSet>
      <dgm:spPr/>
    </dgm:pt>
    <dgm:pt modelId="{E2101D67-A30F-44C4-B8E5-9CCC0A4E1E3A}" type="pres">
      <dgm:prSet presAssocID="{D351D6FA-18E5-4D07-B14D-44D979476999}" presName="sibTrans" presStyleCnt="0"/>
      <dgm:spPr/>
    </dgm:pt>
    <dgm:pt modelId="{FB16280D-9963-4F9C-9BC1-4E7610C31DE9}" type="pres">
      <dgm:prSet presAssocID="{08814D8D-DCAE-40C9-AD1D-2C95027C9DBB}" presName="compNode" presStyleCnt="0"/>
      <dgm:spPr/>
    </dgm:pt>
    <dgm:pt modelId="{06AC6C07-4BAC-4FA3-9D4C-15D6FDB28B5E}" type="pres">
      <dgm:prSet presAssocID="{08814D8D-DCAE-40C9-AD1D-2C95027C9DBB}" presName="bgRect" presStyleLbl="bgShp" presStyleIdx="1" presStyleCnt="2"/>
      <dgm:spPr/>
    </dgm:pt>
    <dgm:pt modelId="{45CDC935-2899-41D4-97B7-69EE05F528E1}" type="pres">
      <dgm:prSet presAssocID="{08814D8D-DCAE-40C9-AD1D-2C95027C9DBB}"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4AE200AE-E174-40C5-814C-24FB5162F317}" type="pres">
      <dgm:prSet presAssocID="{08814D8D-DCAE-40C9-AD1D-2C95027C9DBB}" presName="spaceRect" presStyleCnt="0"/>
      <dgm:spPr/>
    </dgm:pt>
    <dgm:pt modelId="{3914FA3A-2456-4BE1-80CB-7E32A5FCD2BE}" type="pres">
      <dgm:prSet presAssocID="{08814D8D-DCAE-40C9-AD1D-2C95027C9DBB}" presName="parTx" presStyleLbl="revTx" presStyleIdx="1" presStyleCnt="2">
        <dgm:presLayoutVars>
          <dgm:chMax val="0"/>
          <dgm:chPref val="0"/>
        </dgm:presLayoutVars>
      </dgm:prSet>
      <dgm:spPr/>
    </dgm:pt>
  </dgm:ptLst>
  <dgm:cxnLst>
    <dgm:cxn modelId="{6F1F4A32-0F0D-482D-9BC0-953C97971E7F}" type="presOf" srcId="{54E1B1A1-7D2D-40DA-B95A-F1C8D6922B82}" destId="{0AD4979B-D4C5-439C-9CF6-3D0F7CCE582D}" srcOrd="0" destOrd="0" presId="urn:microsoft.com/office/officeart/2018/2/layout/IconVerticalSolidList"/>
    <dgm:cxn modelId="{449C1C69-F158-4F10-9311-FDD3C6760DF1}" srcId="{EE0EC3EF-280D-4CEB-9B83-0E6E2E151716}" destId="{54E1B1A1-7D2D-40DA-B95A-F1C8D6922B82}" srcOrd="0" destOrd="0" parTransId="{3A78FE40-5D77-4F99-868C-EFD1C326A3E4}" sibTransId="{D351D6FA-18E5-4D07-B14D-44D979476999}"/>
    <dgm:cxn modelId="{8991E759-88C0-4273-B737-C2E33A534BC4}" srcId="{EE0EC3EF-280D-4CEB-9B83-0E6E2E151716}" destId="{08814D8D-DCAE-40C9-AD1D-2C95027C9DBB}" srcOrd="1" destOrd="0" parTransId="{80F06FDE-5702-44E5-9DA8-7E410DD62FBB}" sibTransId="{2EC40A55-A998-40D4-BCA4-EBD241FFF617}"/>
    <dgm:cxn modelId="{090FA29E-46EC-402E-9F7C-FA513BD0CA2C}" type="presOf" srcId="{08814D8D-DCAE-40C9-AD1D-2C95027C9DBB}" destId="{3914FA3A-2456-4BE1-80CB-7E32A5FCD2BE}" srcOrd="0" destOrd="0" presId="urn:microsoft.com/office/officeart/2018/2/layout/IconVerticalSolidList"/>
    <dgm:cxn modelId="{93ECC8DE-F19E-49ED-9505-A64C77808C04}" type="presOf" srcId="{EE0EC3EF-280D-4CEB-9B83-0E6E2E151716}" destId="{D46D8CCF-D8CA-4126-9C46-0A2AD1F1A857}" srcOrd="0" destOrd="0" presId="urn:microsoft.com/office/officeart/2018/2/layout/IconVerticalSolidList"/>
    <dgm:cxn modelId="{06582E76-03FA-461B-99CD-262847B440F5}" type="presParOf" srcId="{D46D8CCF-D8CA-4126-9C46-0A2AD1F1A857}" destId="{E4FF3BB8-1EF0-4475-8B98-B05C366CC4B8}" srcOrd="0" destOrd="0" presId="urn:microsoft.com/office/officeart/2018/2/layout/IconVerticalSolidList"/>
    <dgm:cxn modelId="{04716DD0-FEF3-48E0-B0F1-645AA67E0ACB}" type="presParOf" srcId="{E4FF3BB8-1EF0-4475-8B98-B05C366CC4B8}" destId="{131D957E-EE1B-4476-9009-348F4DF60726}" srcOrd="0" destOrd="0" presId="urn:microsoft.com/office/officeart/2018/2/layout/IconVerticalSolidList"/>
    <dgm:cxn modelId="{0A7220F1-6047-4579-940A-F1AEB4133A0C}" type="presParOf" srcId="{E4FF3BB8-1EF0-4475-8B98-B05C366CC4B8}" destId="{EF13A9FD-5E9B-46CB-9588-E08E3218632A}" srcOrd="1" destOrd="0" presId="urn:microsoft.com/office/officeart/2018/2/layout/IconVerticalSolidList"/>
    <dgm:cxn modelId="{3C17E4DA-ED4C-41BC-8FB2-615804222CD3}" type="presParOf" srcId="{E4FF3BB8-1EF0-4475-8B98-B05C366CC4B8}" destId="{DD18F299-0D52-424F-A68A-50C730935BF2}" srcOrd="2" destOrd="0" presId="urn:microsoft.com/office/officeart/2018/2/layout/IconVerticalSolidList"/>
    <dgm:cxn modelId="{516B03F5-79B5-470B-A3DD-61D9A03D7DEC}" type="presParOf" srcId="{E4FF3BB8-1EF0-4475-8B98-B05C366CC4B8}" destId="{0AD4979B-D4C5-439C-9CF6-3D0F7CCE582D}" srcOrd="3" destOrd="0" presId="urn:microsoft.com/office/officeart/2018/2/layout/IconVerticalSolidList"/>
    <dgm:cxn modelId="{0823E582-2A31-4D3A-BC81-D6809DB4CC8D}" type="presParOf" srcId="{D46D8CCF-D8CA-4126-9C46-0A2AD1F1A857}" destId="{E2101D67-A30F-44C4-B8E5-9CCC0A4E1E3A}" srcOrd="1" destOrd="0" presId="urn:microsoft.com/office/officeart/2018/2/layout/IconVerticalSolidList"/>
    <dgm:cxn modelId="{90E3020B-F23F-4D25-87EC-11E357AAC8A8}" type="presParOf" srcId="{D46D8CCF-D8CA-4126-9C46-0A2AD1F1A857}" destId="{FB16280D-9963-4F9C-9BC1-4E7610C31DE9}" srcOrd="2" destOrd="0" presId="urn:microsoft.com/office/officeart/2018/2/layout/IconVerticalSolidList"/>
    <dgm:cxn modelId="{52EBB368-7C0B-4685-A7C3-3FD4ABB96787}" type="presParOf" srcId="{FB16280D-9963-4F9C-9BC1-4E7610C31DE9}" destId="{06AC6C07-4BAC-4FA3-9D4C-15D6FDB28B5E}" srcOrd="0" destOrd="0" presId="urn:microsoft.com/office/officeart/2018/2/layout/IconVerticalSolidList"/>
    <dgm:cxn modelId="{89F334D2-CA49-4EF5-9218-30ABE7DBD62C}" type="presParOf" srcId="{FB16280D-9963-4F9C-9BC1-4E7610C31DE9}" destId="{45CDC935-2899-41D4-97B7-69EE05F528E1}" srcOrd="1" destOrd="0" presId="urn:microsoft.com/office/officeart/2018/2/layout/IconVerticalSolidList"/>
    <dgm:cxn modelId="{8D30A7FB-871B-4479-899D-2D87EA9B5A53}" type="presParOf" srcId="{FB16280D-9963-4F9C-9BC1-4E7610C31DE9}" destId="{4AE200AE-E174-40C5-814C-24FB5162F317}" srcOrd="2" destOrd="0" presId="urn:microsoft.com/office/officeart/2018/2/layout/IconVerticalSolidList"/>
    <dgm:cxn modelId="{79291DDF-42F5-4A2C-9CBE-17A87623845E}" type="presParOf" srcId="{FB16280D-9963-4F9C-9BC1-4E7610C31DE9}" destId="{3914FA3A-2456-4BE1-80CB-7E32A5FCD2B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B2CF49-1E0A-4349-86B4-948231E72F14}"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D08A8849-AD5B-4047-8E13-CD63A45C9E91}">
      <dgm:prSet/>
      <dgm:spPr/>
      <dgm:t>
        <a:bodyPr/>
        <a:lstStyle/>
        <a:p>
          <a:r>
            <a:rPr lang="en-US"/>
            <a:t>On December 20, 2019, President Trump signed into law a major improvement to the compensation and benefits package for Federal civilian employees as part of the National Defense Authorization Act for Fiscal Year 2020 (Public Law 116-92). </a:t>
          </a:r>
        </a:p>
      </dgm:t>
    </dgm:pt>
    <dgm:pt modelId="{68F4F355-B1E4-43D4-A31A-C4D9360A7E0D}" type="parTrans" cxnId="{39BC43F0-3A10-438D-8BDC-90BCA0C4078E}">
      <dgm:prSet/>
      <dgm:spPr/>
      <dgm:t>
        <a:bodyPr/>
        <a:lstStyle/>
        <a:p>
          <a:endParaRPr lang="en-US"/>
        </a:p>
      </dgm:t>
    </dgm:pt>
    <dgm:pt modelId="{7F744F50-051B-4E20-A860-1D7B589331F3}" type="sibTrans" cxnId="{39BC43F0-3A10-438D-8BDC-90BCA0C4078E}">
      <dgm:prSet/>
      <dgm:spPr/>
      <dgm:t>
        <a:bodyPr/>
        <a:lstStyle/>
        <a:p>
          <a:endParaRPr lang="en-US"/>
        </a:p>
      </dgm:t>
    </dgm:pt>
    <dgm:pt modelId="{1822125E-8DC9-4024-A72F-07E25C092068}">
      <dgm:prSet/>
      <dgm:spPr/>
      <dgm:t>
        <a:bodyPr/>
        <a:lstStyle/>
        <a:p>
          <a:r>
            <a:rPr lang="en-US"/>
            <a:t>The new law amended the Family and Medical Leave Act (FMLA) provisions in title 5, United States Code, 6382 to provide up to 12 weeks of paid parental leave to covered Federal employees in connection with the birth or placement (for adoption or foster care) of a child occurring on or after October 1, 2020.  By specific provision in the Act, paid parental leave will be provided in connection with a birth or placement occurring on or after October 1, 2020. </a:t>
          </a:r>
        </a:p>
      </dgm:t>
    </dgm:pt>
    <dgm:pt modelId="{61A6E97E-BB69-42FC-9740-0B21921200AB}" type="parTrans" cxnId="{A8864B74-3E52-4FCA-B15D-EE6205DF1C6F}">
      <dgm:prSet/>
      <dgm:spPr/>
      <dgm:t>
        <a:bodyPr/>
        <a:lstStyle/>
        <a:p>
          <a:endParaRPr lang="en-US"/>
        </a:p>
      </dgm:t>
    </dgm:pt>
    <dgm:pt modelId="{821AA177-88D2-4A11-8053-079FEE879F96}" type="sibTrans" cxnId="{A8864B74-3E52-4FCA-B15D-EE6205DF1C6F}">
      <dgm:prSet/>
      <dgm:spPr/>
      <dgm:t>
        <a:bodyPr/>
        <a:lstStyle/>
        <a:p>
          <a:endParaRPr lang="en-US"/>
        </a:p>
      </dgm:t>
    </dgm:pt>
    <dgm:pt modelId="{978DEA1C-4930-4A8D-BA1E-7C2A40C41570}">
      <dgm:prSet/>
      <dgm:spPr/>
      <dgm:t>
        <a:bodyPr/>
        <a:lstStyle/>
        <a:p>
          <a:r>
            <a:rPr lang="en-US"/>
            <a:t>Paid parental leave granted in connection with a qualifying birth or placement is substituted for unpaid FMLA leave and is available during the 12-month period following the birth or placement.</a:t>
          </a:r>
        </a:p>
      </dgm:t>
    </dgm:pt>
    <dgm:pt modelId="{6ACF049B-A043-4B13-852A-8EC08B9ACBDB}" type="parTrans" cxnId="{C18D234D-E356-46BE-8014-98D5A45F8B4A}">
      <dgm:prSet/>
      <dgm:spPr/>
      <dgm:t>
        <a:bodyPr/>
        <a:lstStyle/>
        <a:p>
          <a:endParaRPr lang="en-US"/>
        </a:p>
      </dgm:t>
    </dgm:pt>
    <dgm:pt modelId="{B73A7CD2-04F2-43E7-8FF4-C95776A91360}" type="sibTrans" cxnId="{C18D234D-E356-46BE-8014-98D5A45F8B4A}">
      <dgm:prSet/>
      <dgm:spPr/>
      <dgm:t>
        <a:bodyPr/>
        <a:lstStyle/>
        <a:p>
          <a:endParaRPr lang="en-US"/>
        </a:p>
      </dgm:t>
    </dgm:pt>
    <dgm:pt modelId="{A1C0EB0D-86B4-4D88-AA15-C6A4D71AF353}" type="pres">
      <dgm:prSet presAssocID="{38B2CF49-1E0A-4349-86B4-948231E72F14}" presName="vert0" presStyleCnt="0">
        <dgm:presLayoutVars>
          <dgm:dir/>
          <dgm:animOne val="branch"/>
          <dgm:animLvl val="lvl"/>
        </dgm:presLayoutVars>
      </dgm:prSet>
      <dgm:spPr/>
    </dgm:pt>
    <dgm:pt modelId="{D01DD55F-FD39-4692-94FF-9DBA60D3AE98}" type="pres">
      <dgm:prSet presAssocID="{D08A8849-AD5B-4047-8E13-CD63A45C9E91}" presName="thickLine" presStyleLbl="alignNode1" presStyleIdx="0" presStyleCnt="3"/>
      <dgm:spPr/>
    </dgm:pt>
    <dgm:pt modelId="{685B62EE-F141-442E-845B-872A538A7D95}" type="pres">
      <dgm:prSet presAssocID="{D08A8849-AD5B-4047-8E13-CD63A45C9E91}" presName="horz1" presStyleCnt="0"/>
      <dgm:spPr/>
    </dgm:pt>
    <dgm:pt modelId="{76664D99-17EB-4AAB-8489-F24E7B10D0D3}" type="pres">
      <dgm:prSet presAssocID="{D08A8849-AD5B-4047-8E13-CD63A45C9E91}" presName="tx1" presStyleLbl="revTx" presStyleIdx="0" presStyleCnt="3"/>
      <dgm:spPr/>
    </dgm:pt>
    <dgm:pt modelId="{BEAE5648-8A77-4F69-8276-7F39C6DBD22C}" type="pres">
      <dgm:prSet presAssocID="{D08A8849-AD5B-4047-8E13-CD63A45C9E91}" presName="vert1" presStyleCnt="0"/>
      <dgm:spPr/>
    </dgm:pt>
    <dgm:pt modelId="{628CACA4-B441-4975-999A-1463F40EF3F1}" type="pres">
      <dgm:prSet presAssocID="{1822125E-8DC9-4024-A72F-07E25C092068}" presName="thickLine" presStyleLbl="alignNode1" presStyleIdx="1" presStyleCnt="3"/>
      <dgm:spPr/>
    </dgm:pt>
    <dgm:pt modelId="{D7F13EEB-AF44-4FDC-BE0A-E836190C825C}" type="pres">
      <dgm:prSet presAssocID="{1822125E-8DC9-4024-A72F-07E25C092068}" presName="horz1" presStyleCnt="0"/>
      <dgm:spPr/>
    </dgm:pt>
    <dgm:pt modelId="{688D460D-36D2-462D-81B1-AA6FC00660AC}" type="pres">
      <dgm:prSet presAssocID="{1822125E-8DC9-4024-A72F-07E25C092068}" presName="tx1" presStyleLbl="revTx" presStyleIdx="1" presStyleCnt="3"/>
      <dgm:spPr/>
    </dgm:pt>
    <dgm:pt modelId="{858FE51E-BAAC-4AAE-AC07-7C52C71CE68A}" type="pres">
      <dgm:prSet presAssocID="{1822125E-8DC9-4024-A72F-07E25C092068}" presName="vert1" presStyleCnt="0"/>
      <dgm:spPr/>
    </dgm:pt>
    <dgm:pt modelId="{0584FE97-25F0-4BC2-9679-486C97DD2B0B}" type="pres">
      <dgm:prSet presAssocID="{978DEA1C-4930-4A8D-BA1E-7C2A40C41570}" presName="thickLine" presStyleLbl="alignNode1" presStyleIdx="2" presStyleCnt="3"/>
      <dgm:spPr/>
    </dgm:pt>
    <dgm:pt modelId="{47498441-B21D-431E-BD19-30A2E6BAD59C}" type="pres">
      <dgm:prSet presAssocID="{978DEA1C-4930-4A8D-BA1E-7C2A40C41570}" presName="horz1" presStyleCnt="0"/>
      <dgm:spPr/>
    </dgm:pt>
    <dgm:pt modelId="{F665CD06-8A8C-470E-8AF8-60C0D55F04BC}" type="pres">
      <dgm:prSet presAssocID="{978DEA1C-4930-4A8D-BA1E-7C2A40C41570}" presName="tx1" presStyleLbl="revTx" presStyleIdx="2" presStyleCnt="3"/>
      <dgm:spPr/>
    </dgm:pt>
    <dgm:pt modelId="{B861C21F-3498-4AC6-BEC2-C04809A5515B}" type="pres">
      <dgm:prSet presAssocID="{978DEA1C-4930-4A8D-BA1E-7C2A40C41570}" presName="vert1" presStyleCnt="0"/>
      <dgm:spPr/>
    </dgm:pt>
  </dgm:ptLst>
  <dgm:cxnLst>
    <dgm:cxn modelId="{587A9042-20EC-4148-8190-417F220D0BB1}" type="presOf" srcId="{D08A8849-AD5B-4047-8E13-CD63A45C9E91}" destId="{76664D99-17EB-4AAB-8489-F24E7B10D0D3}" srcOrd="0" destOrd="0" presId="urn:microsoft.com/office/officeart/2008/layout/LinedList"/>
    <dgm:cxn modelId="{C18D234D-E356-46BE-8014-98D5A45F8B4A}" srcId="{38B2CF49-1E0A-4349-86B4-948231E72F14}" destId="{978DEA1C-4930-4A8D-BA1E-7C2A40C41570}" srcOrd="2" destOrd="0" parTransId="{6ACF049B-A043-4B13-852A-8EC08B9ACBDB}" sibTransId="{B73A7CD2-04F2-43E7-8FF4-C95776A91360}"/>
    <dgm:cxn modelId="{A8864B74-3E52-4FCA-B15D-EE6205DF1C6F}" srcId="{38B2CF49-1E0A-4349-86B4-948231E72F14}" destId="{1822125E-8DC9-4024-A72F-07E25C092068}" srcOrd="1" destOrd="0" parTransId="{61A6E97E-BB69-42FC-9740-0B21921200AB}" sibTransId="{821AA177-88D2-4A11-8053-079FEE879F96}"/>
    <dgm:cxn modelId="{55D2ECCD-869C-49B8-9584-9C15CAE036B2}" type="presOf" srcId="{1822125E-8DC9-4024-A72F-07E25C092068}" destId="{688D460D-36D2-462D-81B1-AA6FC00660AC}" srcOrd="0" destOrd="0" presId="urn:microsoft.com/office/officeart/2008/layout/LinedList"/>
    <dgm:cxn modelId="{F1FF69CF-DE8E-4CEC-A801-D69D82D98801}" type="presOf" srcId="{978DEA1C-4930-4A8D-BA1E-7C2A40C41570}" destId="{F665CD06-8A8C-470E-8AF8-60C0D55F04BC}" srcOrd="0" destOrd="0" presId="urn:microsoft.com/office/officeart/2008/layout/LinedList"/>
    <dgm:cxn modelId="{E40D2DEC-E7D4-46AC-9FC5-164AE3F4A2E5}" type="presOf" srcId="{38B2CF49-1E0A-4349-86B4-948231E72F14}" destId="{A1C0EB0D-86B4-4D88-AA15-C6A4D71AF353}" srcOrd="0" destOrd="0" presId="urn:microsoft.com/office/officeart/2008/layout/LinedList"/>
    <dgm:cxn modelId="{39BC43F0-3A10-438D-8BDC-90BCA0C4078E}" srcId="{38B2CF49-1E0A-4349-86B4-948231E72F14}" destId="{D08A8849-AD5B-4047-8E13-CD63A45C9E91}" srcOrd="0" destOrd="0" parTransId="{68F4F355-B1E4-43D4-A31A-C4D9360A7E0D}" sibTransId="{7F744F50-051B-4E20-A860-1D7B589331F3}"/>
    <dgm:cxn modelId="{65A7A440-E315-41A4-99C0-18EAAC24F55E}" type="presParOf" srcId="{A1C0EB0D-86B4-4D88-AA15-C6A4D71AF353}" destId="{D01DD55F-FD39-4692-94FF-9DBA60D3AE98}" srcOrd="0" destOrd="0" presId="urn:microsoft.com/office/officeart/2008/layout/LinedList"/>
    <dgm:cxn modelId="{DCD5F74E-B99B-4D7B-903B-CEF5D0E4DE04}" type="presParOf" srcId="{A1C0EB0D-86B4-4D88-AA15-C6A4D71AF353}" destId="{685B62EE-F141-442E-845B-872A538A7D95}" srcOrd="1" destOrd="0" presId="urn:microsoft.com/office/officeart/2008/layout/LinedList"/>
    <dgm:cxn modelId="{B6E5D61D-D339-4286-AB0C-BEF2B35480A0}" type="presParOf" srcId="{685B62EE-F141-442E-845B-872A538A7D95}" destId="{76664D99-17EB-4AAB-8489-F24E7B10D0D3}" srcOrd="0" destOrd="0" presId="urn:microsoft.com/office/officeart/2008/layout/LinedList"/>
    <dgm:cxn modelId="{E961E183-854D-4332-BA0B-CA7AD61BB33E}" type="presParOf" srcId="{685B62EE-F141-442E-845B-872A538A7D95}" destId="{BEAE5648-8A77-4F69-8276-7F39C6DBD22C}" srcOrd="1" destOrd="0" presId="urn:microsoft.com/office/officeart/2008/layout/LinedList"/>
    <dgm:cxn modelId="{E9A86848-12E4-4D53-8AFC-AF62B2E83CFF}" type="presParOf" srcId="{A1C0EB0D-86B4-4D88-AA15-C6A4D71AF353}" destId="{628CACA4-B441-4975-999A-1463F40EF3F1}" srcOrd="2" destOrd="0" presId="urn:microsoft.com/office/officeart/2008/layout/LinedList"/>
    <dgm:cxn modelId="{4118D373-5A2C-425B-A824-DA5A8B14875D}" type="presParOf" srcId="{A1C0EB0D-86B4-4D88-AA15-C6A4D71AF353}" destId="{D7F13EEB-AF44-4FDC-BE0A-E836190C825C}" srcOrd="3" destOrd="0" presId="urn:microsoft.com/office/officeart/2008/layout/LinedList"/>
    <dgm:cxn modelId="{94C1FAA3-BB5D-4DC8-B5C2-9070E4F1D382}" type="presParOf" srcId="{D7F13EEB-AF44-4FDC-BE0A-E836190C825C}" destId="{688D460D-36D2-462D-81B1-AA6FC00660AC}" srcOrd="0" destOrd="0" presId="urn:microsoft.com/office/officeart/2008/layout/LinedList"/>
    <dgm:cxn modelId="{F3BF8D00-D07F-4E6C-9C6C-08AE539A1600}" type="presParOf" srcId="{D7F13EEB-AF44-4FDC-BE0A-E836190C825C}" destId="{858FE51E-BAAC-4AAE-AC07-7C52C71CE68A}" srcOrd="1" destOrd="0" presId="urn:microsoft.com/office/officeart/2008/layout/LinedList"/>
    <dgm:cxn modelId="{5E56608A-6181-4902-A57B-6FBCEE3E471F}" type="presParOf" srcId="{A1C0EB0D-86B4-4D88-AA15-C6A4D71AF353}" destId="{0584FE97-25F0-4BC2-9679-486C97DD2B0B}" srcOrd="4" destOrd="0" presId="urn:microsoft.com/office/officeart/2008/layout/LinedList"/>
    <dgm:cxn modelId="{82F918E1-246E-4FF3-8CB4-AC235A436DE1}" type="presParOf" srcId="{A1C0EB0D-86B4-4D88-AA15-C6A4D71AF353}" destId="{47498441-B21D-431E-BD19-30A2E6BAD59C}" srcOrd="5" destOrd="0" presId="urn:microsoft.com/office/officeart/2008/layout/LinedList"/>
    <dgm:cxn modelId="{9EEB3952-CAF6-4F65-9C2A-15AB12375755}" type="presParOf" srcId="{47498441-B21D-431E-BD19-30A2E6BAD59C}" destId="{F665CD06-8A8C-470E-8AF8-60C0D55F04BC}" srcOrd="0" destOrd="0" presId="urn:microsoft.com/office/officeart/2008/layout/LinedList"/>
    <dgm:cxn modelId="{508F046A-6C40-471C-B886-84857FDBD9FE}" type="presParOf" srcId="{47498441-B21D-431E-BD19-30A2E6BAD59C}" destId="{B861C21F-3498-4AC6-BEC2-C04809A5515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365E9C-542F-490A-8DC5-B50752E19C08}"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CF0A9B53-8E0C-4E84-BC36-CB043BD250A4}">
      <dgm:prSet/>
      <dgm:spPr/>
      <dgm:t>
        <a:bodyPr/>
        <a:lstStyle/>
        <a:p>
          <a:r>
            <a:rPr lang="en-US"/>
            <a:t>If the employee has another separate placement or birth during a 12-month period, they are entitled to a second 12-month period of eligibility for PPL that start with the date of the second birth or placement of a child of the employee.  Each event creates a new 12-week entitlement.</a:t>
          </a:r>
        </a:p>
      </dgm:t>
    </dgm:pt>
    <dgm:pt modelId="{CA77D4CF-1EEC-46DC-BE1D-59B881EDE31E}" type="parTrans" cxnId="{B409E34D-364F-471E-B634-2BC46DF2FCC5}">
      <dgm:prSet/>
      <dgm:spPr/>
      <dgm:t>
        <a:bodyPr/>
        <a:lstStyle/>
        <a:p>
          <a:endParaRPr lang="en-US"/>
        </a:p>
      </dgm:t>
    </dgm:pt>
    <dgm:pt modelId="{933A4BAB-3090-401E-92F7-CA5B1EF3ADE9}" type="sibTrans" cxnId="{B409E34D-364F-471E-B634-2BC46DF2FCC5}">
      <dgm:prSet/>
      <dgm:spPr/>
      <dgm:t>
        <a:bodyPr/>
        <a:lstStyle/>
        <a:p>
          <a:endParaRPr lang="en-US"/>
        </a:p>
      </dgm:t>
    </dgm:pt>
    <dgm:pt modelId="{4EBC893C-2D5D-4AAD-B398-281009F8F778}">
      <dgm:prSet/>
      <dgm:spPr/>
      <dgm:t>
        <a:bodyPr/>
        <a:lstStyle/>
        <a:p>
          <a:r>
            <a:rPr lang="en-US"/>
            <a:t>Any use of PPL during a given 12-month period will count toward that period's 12-week limit. When 12-month periods overlap, any use of PPL during the overlap will count against each affected 12-month period's 12-week limit. </a:t>
          </a:r>
        </a:p>
      </dgm:t>
    </dgm:pt>
    <dgm:pt modelId="{05AE12C8-0657-499E-A7C5-925CC4A48F0A}" type="parTrans" cxnId="{10836BF5-A417-4246-A5BF-105E57805118}">
      <dgm:prSet/>
      <dgm:spPr/>
      <dgm:t>
        <a:bodyPr/>
        <a:lstStyle/>
        <a:p>
          <a:endParaRPr lang="en-US"/>
        </a:p>
      </dgm:t>
    </dgm:pt>
    <dgm:pt modelId="{33266C11-E4EE-41A2-B300-82AD089A1B32}" type="sibTrans" cxnId="{10836BF5-A417-4246-A5BF-105E57805118}">
      <dgm:prSet/>
      <dgm:spPr/>
      <dgm:t>
        <a:bodyPr/>
        <a:lstStyle/>
        <a:p>
          <a:endParaRPr lang="en-US"/>
        </a:p>
      </dgm:t>
    </dgm:pt>
    <dgm:pt modelId="{5F626947-263E-40CD-998D-42D876AE90FB}" type="pres">
      <dgm:prSet presAssocID="{BF365E9C-542F-490A-8DC5-B50752E19C08}" presName="vert0" presStyleCnt="0">
        <dgm:presLayoutVars>
          <dgm:dir/>
          <dgm:animOne val="branch"/>
          <dgm:animLvl val="lvl"/>
        </dgm:presLayoutVars>
      </dgm:prSet>
      <dgm:spPr/>
    </dgm:pt>
    <dgm:pt modelId="{F0C96B1D-9023-4D82-BD08-85F0F5BEDE05}" type="pres">
      <dgm:prSet presAssocID="{CF0A9B53-8E0C-4E84-BC36-CB043BD250A4}" presName="thickLine" presStyleLbl="alignNode1" presStyleIdx="0" presStyleCnt="2"/>
      <dgm:spPr/>
    </dgm:pt>
    <dgm:pt modelId="{4067840E-2E9A-4063-91F1-EF796948EF2F}" type="pres">
      <dgm:prSet presAssocID="{CF0A9B53-8E0C-4E84-BC36-CB043BD250A4}" presName="horz1" presStyleCnt="0"/>
      <dgm:spPr/>
    </dgm:pt>
    <dgm:pt modelId="{A06437B4-E569-42EE-B44D-97E60BF1D82B}" type="pres">
      <dgm:prSet presAssocID="{CF0A9B53-8E0C-4E84-BC36-CB043BD250A4}" presName="tx1" presStyleLbl="revTx" presStyleIdx="0" presStyleCnt="2"/>
      <dgm:spPr/>
    </dgm:pt>
    <dgm:pt modelId="{6E00AB20-1B92-4309-80DA-DAFF1A368571}" type="pres">
      <dgm:prSet presAssocID="{CF0A9B53-8E0C-4E84-BC36-CB043BD250A4}" presName="vert1" presStyleCnt="0"/>
      <dgm:spPr/>
    </dgm:pt>
    <dgm:pt modelId="{DA4693BE-AAE3-47A4-95E9-6E6990357732}" type="pres">
      <dgm:prSet presAssocID="{4EBC893C-2D5D-4AAD-B398-281009F8F778}" presName="thickLine" presStyleLbl="alignNode1" presStyleIdx="1" presStyleCnt="2"/>
      <dgm:spPr/>
    </dgm:pt>
    <dgm:pt modelId="{57B06CEC-7BF7-41DE-8797-62A4DD3997CC}" type="pres">
      <dgm:prSet presAssocID="{4EBC893C-2D5D-4AAD-B398-281009F8F778}" presName="horz1" presStyleCnt="0"/>
      <dgm:spPr/>
    </dgm:pt>
    <dgm:pt modelId="{FD95FB1B-F7BF-4D4C-833F-51052FADBF73}" type="pres">
      <dgm:prSet presAssocID="{4EBC893C-2D5D-4AAD-B398-281009F8F778}" presName="tx1" presStyleLbl="revTx" presStyleIdx="1" presStyleCnt="2"/>
      <dgm:spPr/>
    </dgm:pt>
    <dgm:pt modelId="{1B82D5BD-4C4D-49AE-8C1A-714F402B1926}" type="pres">
      <dgm:prSet presAssocID="{4EBC893C-2D5D-4AAD-B398-281009F8F778}" presName="vert1" presStyleCnt="0"/>
      <dgm:spPr/>
    </dgm:pt>
  </dgm:ptLst>
  <dgm:cxnLst>
    <dgm:cxn modelId="{369D4525-4EC6-42F1-A379-82950CA8752B}" type="presOf" srcId="{CF0A9B53-8E0C-4E84-BC36-CB043BD250A4}" destId="{A06437B4-E569-42EE-B44D-97E60BF1D82B}" srcOrd="0" destOrd="0" presId="urn:microsoft.com/office/officeart/2008/layout/LinedList"/>
    <dgm:cxn modelId="{B409E34D-364F-471E-B634-2BC46DF2FCC5}" srcId="{BF365E9C-542F-490A-8DC5-B50752E19C08}" destId="{CF0A9B53-8E0C-4E84-BC36-CB043BD250A4}" srcOrd="0" destOrd="0" parTransId="{CA77D4CF-1EEC-46DC-BE1D-59B881EDE31E}" sibTransId="{933A4BAB-3090-401E-92F7-CA5B1EF3ADE9}"/>
    <dgm:cxn modelId="{44C10A90-A1B4-4312-B5A2-10F3611F2814}" type="presOf" srcId="{BF365E9C-542F-490A-8DC5-B50752E19C08}" destId="{5F626947-263E-40CD-998D-42D876AE90FB}" srcOrd="0" destOrd="0" presId="urn:microsoft.com/office/officeart/2008/layout/LinedList"/>
    <dgm:cxn modelId="{A48F0FD5-A1F0-4597-889A-A5652AE3D760}" type="presOf" srcId="{4EBC893C-2D5D-4AAD-B398-281009F8F778}" destId="{FD95FB1B-F7BF-4D4C-833F-51052FADBF73}" srcOrd="0" destOrd="0" presId="urn:microsoft.com/office/officeart/2008/layout/LinedList"/>
    <dgm:cxn modelId="{10836BF5-A417-4246-A5BF-105E57805118}" srcId="{BF365E9C-542F-490A-8DC5-B50752E19C08}" destId="{4EBC893C-2D5D-4AAD-B398-281009F8F778}" srcOrd="1" destOrd="0" parTransId="{05AE12C8-0657-499E-A7C5-925CC4A48F0A}" sibTransId="{33266C11-E4EE-41A2-B300-82AD089A1B32}"/>
    <dgm:cxn modelId="{40ABA04E-8FD8-4450-8D7D-85FF2D94F3AA}" type="presParOf" srcId="{5F626947-263E-40CD-998D-42D876AE90FB}" destId="{F0C96B1D-9023-4D82-BD08-85F0F5BEDE05}" srcOrd="0" destOrd="0" presId="urn:microsoft.com/office/officeart/2008/layout/LinedList"/>
    <dgm:cxn modelId="{038067D0-EE9A-4ED3-AEB3-A9B220D4D878}" type="presParOf" srcId="{5F626947-263E-40CD-998D-42D876AE90FB}" destId="{4067840E-2E9A-4063-91F1-EF796948EF2F}" srcOrd="1" destOrd="0" presId="urn:microsoft.com/office/officeart/2008/layout/LinedList"/>
    <dgm:cxn modelId="{4B91E1B6-B4E6-4030-A915-63AEE49C9386}" type="presParOf" srcId="{4067840E-2E9A-4063-91F1-EF796948EF2F}" destId="{A06437B4-E569-42EE-B44D-97E60BF1D82B}" srcOrd="0" destOrd="0" presId="urn:microsoft.com/office/officeart/2008/layout/LinedList"/>
    <dgm:cxn modelId="{BCC66746-176A-4486-8F98-776656612513}" type="presParOf" srcId="{4067840E-2E9A-4063-91F1-EF796948EF2F}" destId="{6E00AB20-1B92-4309-80DA-DAFF1A368571}" srcOrd="1" destOrd="0" presId="urn:microsoft.com/office/officeart/2008/layout/LinedList"/>
    <dgm:cxn modelId="{5B99E0D0-16D3-41C2-A672-7594817042BE}" type="presParOf" srcId="{5F626947-263E-40CD-998D-42D876AE90FB}" destId="{DA4693BE-AAE3-47A4-95E9-6E6990357732}" srcOrd="2" destOrd="0" presId="urn:microsoft.com/office/officeart/2008/layout/LinedList"/>
    <dgm:cxn modelId="{DEB31D8C-180A-4372-AAA0-5DA3CF8FCDE4}" type="presParOf" srcId="{5F626947-263E-40CD-998D-42D876AE90FB}" destId="{57B06CEC-7BF7-41DE-8797-62A4DD3997CC}" srcOrd="3" destOrd="0" presId="urn:microsoft.com/office/officeart/2008/layout/LinedList"/>
    <dgm:cxn modelId="{DFBF5CA7-E41D-45AF-A8CF-61B86E6D6162}" type="presParOf" srcId="{57B06CEC-7BF7-41DE-8797-62A4DD3997CC}" destId="{FD95FB1B-F7BF-4D4C-833F-51052FADBF73}" srcOrd="0" destOrd="0" presId="urn:microsoft.com/office/officeart/2008/layout/LinedList"/>
    <dgm:cxn modelId="{5660076B-478B-4DE8-8F80-3FF8594D041B}" type="presParOf" srcId="{57B06CEC-7BF7-41DE-8797-62A4DD3997CC}" destId="{1B82D5BD-4C4D-49AE-8C1A-714F402B192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1D957E-EE1B-4476-9009-348F4DF60726}">
      <dsp:nvSpPr>
        <dsp:cNvPr id="0" name=""/>
        <dsp:cNvSpPr/>
      </dsp:nvSpPr>
      <dsp:spPr>
        <a:xfrm>
          <a:off x="0" y="832292"/>
          <a:ext cx="6582555" cy="15365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13A9FD-5E9B-46CB-9588-E08E3218632A}">
      <dsp:nvSpPr>
        <dsp:cNvPr id="0" name=""/>
        <dsp:cNvSpPr/>
      </dsp:nvSpPr>
      <dsp:spPr>
        <a:xfrm>
          <a:off x="464803" y="1178013"/>
          <a:ext cx="845096" cy="84509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AD4979B-D4C5-439C-9CF6-3D0F7CCE582D}">
      <dsp:nvSpPr>
        <dsp:cNvPr id="0" name=""/>
        <dsp:cNvSpPr/>
      </dsp:nvSpPr>
      <dsp:spPr>
        <a:xfrm>
          <a:off x="1774703" y="832292"/>
          <a:ext cx="4807851" cy="1536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617" tIns="162617" rIns="162617" bIns="162617" numCol="1" spcCol="1270" anchor="ctr" anchorCtr="0">
          <a:noAutofit/>
        </a:bodyPr>
        <a:lstStyle/>
        <a:p>
          <a:pPr marL="0" lvl="0" indent="0" algn="l" defTabSz="1111250">
            <a:lnSpc>
              <a:spcPct val="90000"/>
            </a:lnSpc>
            <a:spcBef>
              <a:spcPct val="0"/>
            </a:spcBef>
            <a:spcAft>
              <a:spcPct val="35000"/>
            </a:spcAft>
            <a:buNone/>
          </a:pPr>
          <a:r>
            <a:rPr lang="en-US" sz="2500" kern="1200"/>
            <a:t>Title 5 of the United State Code of Federal Regulations, 5 CFR 630</a:t>
          </a:r>
        </a:p>
      </dsp:txBody>
      <dsp:txXfrm>
        <a:off x="1774703" y="832292"/>
        <a:ext cx="4807851" cy="1536539"/>
      </dsp:txXfrm>
    </dsp:sp>
    <dsp:sp modelId="{06AC6C07-4BAC-4FA3-9D4C-15D6FDB28B5E}">
      <dsp:nvSpPr>
        <dsp:cNvPr id="0" name=""/>
        <dsp:cNvSpPr/>
      </dsp:nvSpPr>
      <dsp:spPr>
        <a:xfrm>
          <a:off x="0" y="2752966"/>
          <a:ext cx="6582555" cy="15365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CDC935-2899-41D4-97B7-69EE05F528E1}">
      <dsp:nvSpPr>
        <dsp:cNvPr id="0" name=""/>
        <dsp:cNvSpPr/>
      </dsp:nvSpPr>
      <dsp:spPr>
        <a:xfrm>
          <a:off x="464803" y="3098687"/>
          <a:ext cx="845096" cy="84509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914FA3A-2456-4BE1-80CB-7E32A5FCD2BE}">
      <dsp:nvSpPr>
        <dsp:cNvPr id="0" name=""/>
        <dsp:cNvSpPr/>
      </dsp:nvSpPr>
      <dsp:spPr>
        <a:xfrm>
          <a:off x="1774703" y="2752966"/>
          <a:ext cx="4807851" cy="1536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617" tIns="162617" rIns="162617" bIns="162617" numCol="1" spcCol="1270" anchor="ctr" anchorCtr="0">
          <a:noAutofit/>
        </a:bodyPr>
        <a:lstStyle/>
        <a:p>
          <a:pPr marL="0" lvl="0" indent="0" algn="l" defTabSz="1111250">
            <a:lnSpc>
              <a:spcPct val="90000"/>
            </a:lnSpc>
            <a:spcBef>
              <a:spcPct val="0"/>
            </a:spcBef>
            <a:spcAft>
              <a:spcPct val="35000"/>
            </a:spcAft>
            <a:buNone/>
          </a:pPr>
          <a:r>
            <a:rPr lang="en-US" sz="2500" kern="1200"/>
            <a:t>5 U.S.C. 6382</a:t>
          </a:r>
        </a:p>
      </dsp:txBody>
      <dsp:txXfrm>
        <a:off x="1774703" y="2752966"/>
        <a:ext cx="4807851" cy="15365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1DD55F-FD39-4692-94FF-9DBA60D3AE98}">
      <dsp:nvSpPr>
        <dsp:cNvPr id="0" name=""/>
        <dsp:cNvSpPr/>
      </dsp:nvSpPr>
      <dsp:spPr>
        <a:xfrm>
          <a:off x="0" y="2758"/>
          <a:ext cx="6797675"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664D99-17EB-4AAB-8489-F24E7B10D0D3}">
      <dsp:nvSpPr>
        <dsp:cNvPr id="0" name=""/>
        <dsp:cNvSpPr/>
      </dsp:nvSpPr>
      <dsp:spPr>
        <a:xfrm>
          <a:off x="0" y="2758"/>
          <a:ext cx="6797675" cy="1881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On December 20, 2019, President Trump signed into law a major improvement to the compensation and benefits package for Federal civilian employees as part of the National Defense Authorization Act for Fiscal Year 2020 (Public Law 116-92). </a:t>
          </a:r>
        </a:p>
      </dsp:txBody>
      <dsp:txXfrm>
        <a:off x="0" y="2758"/>
        <a:ext cx="6797675" cy="1881464"/>
      </dsp:txXfrm>
    </dsp:sp>
    <dsp:sp modelId="{628CACA4-B441-4975-999A-1463F40EF3F1}">
      <dsp:nvSpPr>
        <dsp:cNvPr id="0" name=""/>
        <dsp:cNvSpPr/>
      </dsp:nvSpPr>
      <dsp:spPr>
        <a:xfrm>
          <a:off x="0" y="1884223"/>
          <a:ext cx="6797675" cy="0"/>
        </a:xfrm>
        <a:prstGeom prst="lin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8D460D-36D2-462D-81B1-AA6FC00660AC}">
      <dsp:nvSpPr>
        <dsp:cNvPr id="0" name=""/>
        <dsp:cNvSpPr/>
      </dsp:nvSpPr>
      <dsp:spPr>
        <a:xfrm>
          <a:off x="0" y="1884223"/>
          <a:ext cx="6797675" cy="1881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The new law amended the Family and Medical Leave Act (FMLA) provisions in title 5, United States Code, 6382 to provide up to 12 weeks of paid parental leave to covered Federal employees in connection with the birth or placement (for adoption or foster care) of a child occurring on or after October 1, 2020.  By specific provision in the Act, paid parental leave will be provided in connection with a birth or placement occurring on or after October 1, 2020. </a:t>
          </a:r>
        </a:p>
      </dsp:txBody>
      <dsp:txXfrm>
        <a:off x="0" y="1884223"/>
        <a:ext cx="6797675" cy="1881464"/>
      </dsp:txXfrm>
    </dsp:sp>
    <dsp:sp modelId="{0584FE97-25F0-4BC2-9679-486C97DD2B0B}">
      <dsp:nvSpPr>
        <dsp:cNvPr id="0" name=""/>
        <dsp:cNvSpPr/>
      </dsp:nvSpPr>
      <dsp:spPr>
        <a:xfrm>
          <a:off x="0" y="3765688"/>
          <a:ext cx="6797675" cy="0"/>
        </a:xfrm>
        <a:prstGeom prst="lin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65CD06-8A8C-470E-8AF8-60C0D55F04BC}">
      <dsp:nvSpPr>
        <dsp:cNvPr id="0" name=""/>
        <dsp:cNvSpPr/>
      </dsp:nvSpPr>
      <dsp:spPr>
        <a:xfrm>
          <a:off x="0" y="3765688"/>
          <a:ext cx="6797675" cy="1881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Paid parental leave granted in connection with a qualifying birth or placement is substituted for unpaid FMLA leave and is available during the 12-month period following the birth or placement.</a:t>
          </a:r>
        </a:p>
      </dsp:txBody>
      <dsp:txXfrm>
        <a:off x="0" y="3765688"/>
        <a:ext cx="6797675" cy="18814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C96B1D-9023-4D82-BD08-85F0F5BEDE05}">
      <dsp:nvSpPr>
        <dsp:cNvPr id="0" name=""/>
        <dsp:cNvSpPr/>
      </dsp:nvSpPr>
      <dsp:spPr>
        <a:xfrm>
          <a:off x="0" y="0"/>
          <a:ext cx="6797675"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6437B4-E569-42EE-B44D-97E60BF1D82B}">
      <dsp:nvSpPr>
        <dsp:cNvPr id="0" name=""/>
        <dsp:cNvSpPr/>
      </dsp:nvSpPr>
      <dsp:spPr>
        <a:xfrm>
          <a:off x="0" y="0"/>
          <a:ext cx="6797675" cy="2824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If the employee has another separate placement or birth during a 12-month period, they are entitled to a second 12-month period of eligibility for PPL that start with the date of the second birth or placement of a child of the employee.  Each event creates a new 12-week entitlement.</a:t>
          </a:r>
        </a:p>
      </dsp:txBody>
      <dsp:txXfrm>
        <a:off x="0" y="0"/>
        <a:ext cx="6797675" cy="2824955"/>
      </dsp:txXfrm>
    </dsp:sp>
    <dsp:sp modelId="{DA4693BE-AAE3-47A4-95E9-6E6990357732}">
      <dsp:nvSpPr>
        <dsp:cNvPr id="0" name=""/>
        <dsp:cNvSpPr/>
      </dsp:nvSpPr>
      <dsp:spPr>
        <a:xfrm>
          <a:off x="0" y="2824955"/>
          <a:ext cx="6797675" cy="0"/>
        </a:xfrm>
        <a:prstGeom prst="line">
          <a:avLst/>
        </a:prstGeom>
        <a:solidFill>
          <a:schemeClr val="accent2">
            <a:hueOff val="35353"/>
            <a:satOff val="-34487"/>
            <a:lumOff val="-1766"/>
            <a:alphaOff val="0"/>
          </a:schemeClr>
        </a:solidFill>
        <a:ln w="15875" cap="flat" cmpd="sng" algn="ctr">
          <a:solidFill>
            <a:schemeClr val="accent2">
              <a:hueOff val="35353"/>
              <a:satOff val="-34487"/>
              <a:lumOff val="-176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95FB1B-F7BF-4D4C-833F-51052FADBF73}">
      <dsp:nvSpPr>
        <dsp:cNvPr id="0" name=""/>
        <dsp:cNvSpPr/>
      </dsp:nvSpPr>
      <dsp:spPr>
        <a:xfrm>
          <a:off x="0" y="2824955"/>
          <a:ext cx="6797675" cy="2824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Any use of PPL during a given 12-month period will count toward that period's 12-week limit. When 12-month periods overlap, any use of PPL during the overlap will count against each affected 12-month period's 12-week limit. </a:t>
          </a:r>
        </a:p>
      </dsp:txBody>
      <dsp:txXfrm>
        <a:off x="0" y="2824955"/>
        <a:ext cx="6797675" cy="282495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11/3/2022</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23437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11/3/2022</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40465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11/3/2022</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2783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11/3/2022</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88359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11/3/2022</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63925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11/3/2022</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68543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11/3/2022</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3393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11/3/2022</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771184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11/3/2022</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01613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11/3/2022</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6030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s://www.dol.gov/sites/dolgov/files/WHD/legacy/files/WH-380-F.pdf" TargetMode="External"/><Relationship Id="rId2" Type="http://schemas.openxmlformats.org/officeDocument/2006/relationships/hyperlink" Target="https://www.dol.gov/sites/dolgov/files/WHD/legacy/files/WH-380-E.pdf" TargetMode="External"/><Relationship Id="rId1" Type="http://schemas.openxmlformats.org/officeDocument/2006/relationships/slideLayout" Target="../slideLayouts/slideLayout2.xml"/><Relationship Id="rId4" Type="http://schemas.openxmlformats.org/officeDocument/2006/relationships/hyperlink" Target="https://www.chcoc.gov/content/paid-parental-leave-federal-employees-interim-regulation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pic>
        <p:nvPicPr>
          <p:cNvPr id="4" name="Picture 3" descr="A close up of a piece of paper with a pencil laying on top">
            <a:extLst>
              <a:ext uri="{FF2B5EF4-FFF2-40B4-BE49-F238E27FC236}">
                <a16:creationId xmlns:a16="http://schemas.microsoft.com/office/drawing/2014/main" id="{65810330-F0B5-43C9-BC34-094FFB5C052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975"/>
            <a:ext cx="12191980" cy="6858000"/>
          </a:xfrm>
          <a:prstGeom prst="rect">
            <a:avLst/>
          </a:prstGeom>
        </p:spPr>
      </p:pic>
      <p:sp>
        <p:nvSpPr>
          <p:cNvPr id="35" name="Rectangle 34">
            <a:extLst>
              <a:ext uri="{FF2B5EF4-FFF2-40B4-BE49-F238E27FC236}">
                <a16:creationId xmlns:a16="http://schemas.microsoft.com/office/drawing/2014/main" id="{C5373426-E26E-431D-959C-5DB96C0B6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607" y="1238442"/>
            <a:ext cx="3635926" cy="4355751"/>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8123416" y="1475234"/>
            <a:ext cx="3214307" cy="2901694"/>
          </a:xfrm>
        </p:spPr>
        <p:txBody>
          <a:bodyPr anchor="b">
            <a:normAutofit/>
          </a:bodyPr>
          <a:lstStyle/>
          <a:p>
            <a:r>
              <a:rPr lang="en-US" sz="4400" dirty="0">
                <a:solidFill>
                  <a:schemeClr val="tx1"/>
                </a:solidFill>
              </a:rPr>
              <a:t>Paid Parental Leave</a:t>
            </a: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8127750" y="4608576"/>
            <a:ext cx="3205640" cy="774186"/>
          </a:xfrm>
        </p:spPr>
        <p:txBody>
          <a:bodyPr anchor="t">
            <a:normAutofit fontScale="92500" lnSpcReduction="10000"/>
          </a:bodyPr>
          <a:lstStyle/>
          <a:p>
            <a:pPr>
              <a:lnSpc>
                <a:spcPct val="100000"/>
              </a:lnSpc>
            </a:pPr>
            <a:r>
              <a:rPr lang="en-US" sz="1600" dirty="0"/>
              <a:t>Fay Hill, </a:t>
            </a:r>
            <a:r>
              <a:rPr lang="en-US" sz="1600" dirty="0" err="1"/>
              <a:t>Supvy</a:t>
            </a:r>
            <a:r>
              <a:rPr lang="en-US" sz="1600" dirty="0"/>
              <a:t> Benefits and Retirement Team and leave program Manager</a:t>
            </a:r>
          </a:p>
        </p:txBody>
      </p:sp>
      <p:cxnSp>
        <p:nvCxnSpPr>
          <p:cNvPr id="37" name="Straight Connector 36">
            <a:extLst>
              <a:ext uri="{FF2B5EF4-FFF2-40B4-BE49-F238E27FC236}">
                <a16:creationId xmlns:a16="http://schemas.microsoft.com/office/drawing/2014/main" id="{96D07482-83A3-4451-943C-B46961082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76090" y="4508519"/>
            <a:ext cx="3108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EDC90921-9082-491B-940E-827D679F3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314396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4" name="Straight Connector 13">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35" name="Rectangle 15">
            <a:extLst>
              <a:ext uri="{FF2B5EF4-FFF2-40B4-BE49-F238E27FC236}">
                <a16:creationId xmlns:a16="http://schemas.microsoft.com/office/drawing/2014/main" id="{B4D0E555-16F6-44D0-BF56-AF5FF5BDE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36" name="Rectangle 17">
            <a:extLst>
              <a:ext uri="{FF2B5EF4-FFF2-40B4-BE49-F238E27FC236}">
                <a16:creationId xmlns:a16="http://schemas.microsoft.com/office/drawing/2014/main" id="{8117041D-1A7B-4ECA-AB68-3CFDB6726B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6220" y="0"/>
            <a:ext cx="4641314"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DBC34C0-9358-4FC1-8B47-5DF06100F243}"/>
              </a:ext>
            </a:extLst>
          </p:cNvPr>
          <p:cNvSpPr>
            <a:spLocks noGrp="1"/>
          </p:cNvSpPr>
          <p:nvPr>
            <p:ph type="title"/>
          </p:nvPr>
        </p:nvSpPr>
        <p:spPr>
          <a:xfrm>
            <a:off x="435869" y="640080"/>
            <a:ext cx="3659246" cy="2862699"/>
          </a:xfrm>
        </p:spPr>
        <p:txBody>
          <a:bodyPr vert="horz" lIns="91440" tIns="45720" rIns="91440" bIns="45720" rtlCol="0" anchor="b">
            <a:normAutofit/>
          </a:bodyPr>
          <a:lstStyle/>
          <a:p>
            <a:r>
              <a:rPr lang="en-US" sz="4400"/>
              <a:t>Sample Agreement</a:t>
            </a:r>
          </a:p>
        </p:txBody>
      </p:sp>
      <p:cxnSp>
        <p:nvCxnSpPr>
          <p:cNvPr id="37" name="Straight Connector 19">
            <a:extLst>
              <a:ext uri="{FF2B5EF4-FFF2-40B4-BE49-F238E27FC236}">
                <a16:creationId xmlns:a16="http://schemas.microsoft.com/office/drawing/2014/main" id="{ABCD2462-4C1E-401A-AC2D-F799A138B2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3852" y="3663649"/>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7" name="Content Placeholder 6" descr="A close up of text on a black background&#10;&#10;Description automatically generated">
            <a:extLst>
              <a:ext uri="{FF2B5EF4-FFF2-40B4-BE49-F238E27FC236}">
                <a16:creationId xmlns:a16="http://schemas.microsoft.com/office/drawing/2014/main" id="{3ACC350A-8C1B-49E1-8907-6054CED5A21F}"/>
              </a:ext>
            </a:extLst>
          </p:cNvPr>
          <p:cNvPicPr>
            <a:picLocks noGrp="1" noChangeAspect="1"/>
          </p:cNvPicPr>
          <p:nvPr>
            <p:ph idx="1"/>
          </p:nvPr>
        </p:nvPicPr>
        <p:blipFill>
          <a:blip r:embed="rId2"/>
          <a:stretch>
            <a:fillRect/>
          </a:stretch>
        </p:blipFill>
        <p:spPr>
          <a:xfrm>
            <a:off x="5208945" y="274322"/>
            <a:ext cx="6142677" cy="6309358"/>
          </a:xfrm>
          <a:prstGeom prst="rect">
            <a:avLst/>
          </a:prstGeom>
        </p:spPr>
      </p:pic>
    </p:spTree>
    <p:extLst>
      <p:ext uri="{BB962C8B-B14F-4D97-AF65-F5344CB8AC3E}">
        <p14:creationId xmlns:p14="http://schemas.microsoft.com/office/powerpoint/2010/main" val="2988876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4"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5373426-E26E-431D-959C-5DB96C0B6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1238442"/>
            <a:ext cx="3635926" cy="4355751"/>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59125F-3916-4DE6-8CA8-99A4572D8714}"/>
              </a:ext>
            </a:extLst>
          </p:cNvPr>
          <p:cNvSpPr>
            <a:spLocks noGrp="1"/>
          </p:cNvSpPr>
          <p:nvPr>
            <p:ph type="title"/>
          </p:nvPr>
        </p:nvSpPr>
        <p:spPr>
          <a:xfrm>
            <a:off x="854277" y="1475234"/>
            <a:ext cx="3214307" cy="2901694"/>
          </a:xfrm>
        </p:spPr>
        <p:txBody>
          <a:bodyPr vert="horz" lIns="91440" tIns="45720" rIns="91440" bIns="45720" rtlCol="0" anchor="b">
            <a:normAutofit/>
          </a:bodyPr>
          <a:lstStyle/>
          <a:p>
            <a:r>
              <a:rPr lang="en-US" sz="4400">
                <a:solidFill>
                  <a:schemeClr val="bg1"/>
                </a:solidFill>
              </a:rPr>
              <a:t>Paid Parental Leave - Request</a:t>
            </a:r>
          </a:p>
        </p:txBody>
      </p:sp>
      <p:cxnSp>
        <p:nvCxnSpPr>
          <p:cNvPr id="19" name="Straight Connector 18">
            <a:extLst>
              <a:ext uri="{FF2B5EF4-FFF2-40B4-BE49-F238E27FC236}">
                <a16:creationId xmlns:a16="http://schemas.microsoft.com/office/drawing/2014/main" id="{96D07482-83A3-4451-943C-B46961082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6950" y="4508519"/>
            <a:ext cx="3108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27D3CB7E-87AB-422A-991D-6FE8B2BAD72D}"/>
              </a:ext>
            </a:extLst>
          </p:cNvPr>
          <p:cNvPicPr>
            <a:picLocks noChangeAspect="1"/>
          </p:cNvPicPr>
          <p:nvPr/>
        </p:nvPicPr>
        <p:blipFill>
          <a:blip r:embed="rId2"/>
          <a:stretch>
            <a:fillRect/>
          </a:stretch>
        </p:blipFill>
        <p:spPr>
          <a:xfrm>
            <a:off x="5689600" y="341750"/>
            <a:ext cx="5648123" cy="5929733"/>
          </a:xfrm>
          <a:prstGeom prst="rect">
            <a:avLst/>
          </a:prstGeom>
        </p:spPr>
      </p:pic>
      <p:pic>
        <p:nvPicPr>
          <p:cNvPr id="5" name="Content Placeholder 4">
            <a:extLst>
              <a:ext uri="{FF2B5EF4-FFF2-40B4-BE49-F238E27FC236}">
                <a16:creationId xmlns:a16="http://schemas.microsoft.com/office/drawing/2014/main" id="{658CDD95-869E-45E3-B137-A69B3254B65B}"/>
              </a:ext>
            </a:extLst>
          </p:cNvPr>
          <p:cNvPicPr>
            <a:picLocks noGrp="1" noChangeAspect="1"/>
          </p:cNvPicPr>
          <p:nvPr>
            <p:ph idx="1"/>
          </p:nvPr>
        </p:nvPicPr>
        <p:blipFill>
          <a:blip r:embed="rId3"/>
          <a:stretch>
            <a:fillRect/>
          </a:stretch>
        </p:blipFill>
        <p:spPr>
          <a:xfrm>
            <a:off x="8234342" y="1973170"/>
            <a:ext cx="3310917" cy="2886293"/>
          </a:xfrm>
          <a:prstGeom prst="rect">
            <a:avLst/>
          </a:prstGeom>
        </p:spPr>
      </p:pic>
      <p:sp>
        <p:nvSpPr>
          <p:cNvPr id="21" name="Rectangle 20">
            <a:extLst>
              <a:ext uri="{FF2B5EF4-FFF2-40B4-BE49-F238E27FC236}">
                <a16:creationId xmlns:a16="http://schemas.microsoft.com/office/drawing/2014/main" id="{E239D8CC-16F4-4B2B-80F0-203C56D0D2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49118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08CB54FC-0B2A-4107-9A70-958B90B765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ABAB06-A2B3-46CE-943B-34DFA90D5EDC}"/>
              </a:ext>
            </a:extLst>
          </p:cNvPr>
          <p:cNvSpPr>
            <a:spLocks noGrp="1"/>
          </p:cNvSpPr>
          <p:nvPr>
            <p:ph type="title"/>
          </p:nvPr>
        </p:nvSpPr>
        <p:spPr>
          <a:xfrm>
            <a:off x="6411685" y="634946"/>
            <a:ext cx="5127171" cy="1450757"/>
          </a:xfrm>
        </p:spPr>
        <p:txBody>
          <a:bodyPr vert="horz" lIns="91440" tIns="45720" rIns="91440" bIns="45720" rtlCol="0" anchor="b">
            <a:normAutofit/>
          </a:bodyPr>
          <a:lstStyle/>
          <a:p>
            <a:r>
              <a:rPr lang="en-US" sz="4800">
                <a:solidFill>
                  <a:schemeClr val="tx1">
                    <a:lumMod val="75000"/>
                    <a:lumOff val="25000"/>
                  </a:schemeClr>
                </a:solidFill>
              </a:rPr>
              <a:t>Supporting Documents</a:t>
            </a:r>
          </a:p>
        </p:txBody>
      </p:sp>
      <p:pic>
        <p:nvPicPr>
          <p:cNvPr id="5" name="Content Placeholder 4">
            <a:extLst>
              <a:ext uri="{FF2B5EF4-FFF2-40B4-BE49-F238E27FC236}">
                <a16:creationId xmlns:a16="http://schemas.microsoft.com/office/drawing/2014/main" id="{376E647F-EC4B-49AF-941B-4390AEA31CC9}"/>
              </a:ext>
            </a:extLst>
          </p:cNvPr>
          <p:cNvPicPr>
            <a:picLocks noChangeAspect="1"/>
          </p:cNvPicPr>
          <p:nvPr/>
        </p:nvPicPr>
        <p:blipFill>
          <a:blip r:embed="rId2"/>
          <a:stretch>
            <a:fillRect/>
          </a:stretch>
        </p:blipFill>
        <p:spPr>
          <a:xfrm>
            <a:off x="1121446" y="645106"/>
            <a:ext cx="4158838" cy="5247747"/>
          </a:xfrm>
          <a:prstGeom prst="rect">
            <a:avLst/>
          </a:prstGeom>
        </p:spPr>
      </p:pic>
      <p:cxnSp>
        <p:nvCxnSpPr>
          <p:cNvPr id="18" name="Straight Connector 17">
            <a:extLst>
              <a:ext uri="{FF2B5EF4-FFF2-40B4-BE49-F238E27FC236}">
                <a16:creationId xmlns:a16="http://schemas.microsoft.com/office/drawing/2014/main" id="{7855A9B5-1710-4B19-B0F1-CDFDD4ED5B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14044" y="2246569"/>
            <a:ext cx="45720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9AA76026-5689-4584-8D93-D71D739E6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93920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tint val="90000"/>
            <a:shade val="97000"/>
            <a:satMod val="130000"/>
          </a:schemeClr>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F5FE1B2C-7BC1-4AE2-9A50-2A4A70A9D6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20">
            <a:extLst>
              <a:ext uri="{FF2B5EF4-FFF2-40B4-BE49-F238E27FC236}">
                <a16:creationId xmlns:a16="http://schemas.microsoft.com/office/drawing/2014/main" id="{97E8244A-2C81-4C0E-A929-3EC8EFF355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58724" y="457200"/>
            <a:ext cx="11274552" cy="59436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2A5A07-AFE7-4B20-BEB4-92A2D327EB48}"/>
              </a:ext>
            </a:extLst>
          </p:cNvPr>
          <p:cNvSpPr>
            <a:spLocks noGrp="1"/>
          </p:cNvSpPr>
          <p:nvPr>
            <p:ph type="title"/>
          </p:nvPr>
        </p:nvSpPr>
        <p:spPr>
          <a:xfrm>
            <a:off x="858749" y="963997"/>
            <a:ext cx="3787457" cy="4938361"/>
          </a:xfrm>
        </p:spPr>
        <p:txBody>
          <a:bodyPr anchor="ctr">
            <a:normAutofit/>
          </a:bodyPr>
          <a:lstStyle/>
          <a:p>
            <a:pPr algn="r"/>
            <a:r>
              <a:rPr lang="en-US"/>
              <a:t>Helpful Links</a:t>
            </a:r>
          </a:p>
        </p:txBody>
      </p:sp>
      <p:cxnSp>
        <p:nvCxnSpPr>
          <p:cNvPr id="23" name="Straight Connector 22">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1974"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433366D-5F37-4EBD-AD98-41F085BFC3C8}"/>
              </a:ext>
            </a:extLst>
          </p:cNvPr>
          <p:cNvSpPr>
            <a:spLocks noGrp="1"/>
          </p:cNvSpPr>
          <p:nvPr>
            <p:ph idx="1"/>
          </p:nvPr>
        </p:nvSpPr>
        <p:spPr>
          <a:xfrm>
            <a:off x="5301798" y="963507"/>
            <a:ext cx="5968181" cy="4938851"/>
          </a:xfrm>
        </p:spPr>
        <p:txBody>
          <a:bodyPr anchor="ctr">
            <a:normAutofit/>
          </a:bodyPr>
          <a:lstStyle/>
          <a:p>
            <a:r>
              <a:rPr lang="en-US" b="1" dirty="0">
                <a:hlinkClick r:id="rId2">
                  <a:extLst>
                    <a:ext uri="{A12FA001-AC4F-418D-AE19-62706E023703}">
                      <ahyp:hlinkClr xmlns:ahyp="http://schemas.microsoft.com/office/drawing/2018/hyperlinkcolor" val="tx"/>
                    </a:ext>
                  </a:extLst>
                </a:hlinkClick>
              </a:rPr>
              <a:t>FMLA FORMS:</a:t>
            </a:r>
          </a:p>
          <a:p>
            <a:r>
              <a:rPr lang="en-US" dirty="0">
                <a:hlinkClick r:id="rId2">
                  <a:extLst>
                    <a:ext uri="{A12FA001-AC4F-418D-AE19-62706E023703}">
                      <ahyp:hlinkClr xmlns:ahyp="http://schemas.microsoft.com/office/drawing/2018/hyperlinkcolor" val="tx"/>
                    </a:ext>
                  </a:extLst>
                </a:hlinkClick>
              </a:rPr>
              <a:t>https://www.dol.gov/sites/dolgov/files/WHD/legacy/files/WH-380-E.pdf</a:t>
            </a:r>
            <a:endParaRPr lang="en-US" dirty="0"/>
          </a:p>
          <a:p>
            <a:r>
              <a:rPr lang="en-US" dirty="0">
                <a:hlinkClick r:id="rId3"/>
              </a:rPr>
              <a:t>https://www.dol.gov/sites/dolgov/files/WHD/legacy/files/WH-380-F.pdf</a:t>
            </a:r>
            <a:endParaRPr lang="en-US" dirty="0"/>
          </a:p>
          <a:p>
            <a:r>
              <a:rPr lang="en-US" b="1" u="sng" dirty="0"/>
              <a:t>CHCOC Guidance with the Request and Agreement Templates:</a:t>
            </a:r>
          </a:p>
          <a:p>
            <a:r>
              <a:rPr lang="en-US" u="sng" dirty="0">
                <a:hlinkClick r:id="rId4"/>
              </a:rPr>
              <a:t>https://www.chcoc.gov/content/paid-parental-leave-federal-employees-interim-regulations</a:t>
            </a:r>
            <a:endParaRPr lang="en-US" dirty="0"/>
          </a:p>
          <a:p>
            <a:endParaRPr lang="en-US" dirty="0"/>
          </a:p>
          <a:p>
            <a:endParaRPr lang="en-US" dirty="0"/>
          </a:p>
        </p:txBody>
      </p:sp>
    </p:spTree>
    <p:extLst>
      <p:ext uri="{BB962C8B-B14F-4D97-AF65-F5344CB8AC3E}">
        <p14:creationId xmlns:p14="http://schemas.microsoft.com/office/powerpoint/2010/main" val="2396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54DCD9B2-D552-47A6-9FE2-15D7E8159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F0CF5D-D3F0-4E09-B52B-8D58684384AF}"/>
              </a:ext>
            </a:extLst>
          </p:cNvPr>
          <p:cNvSpPr>
            <a:spLocks noGrp="1"/>
          </p:cNvSpPr>
          <p:nvPr>
            <p:ph type="title"/>
          </p:nvPr>
        </p:nvSpPr>
        <p:spPr>
          <a:xfrm>
            <a:off x="6730000" y="639098"/>
            <a:ext cx="4813072" cy="3494790"/>
          </a:xfrm>
        </p:spPr>
        <p:txBody>
          <a:bodyPr vert="horz" lIns="91440" tIns="45720" rIns="91440" bIns="45720" rtlCol="0" anchor="b">
            <a:normAutofit/>
          </a:bodyPr>
          <a:lstStyle/>
          <a:p>
            <a:r>
              <a:rPr lang="en-US" sz="7400" dirty="0">
                <a:solidFill>
                  <a:schemeClr val="tx1">
                    <a:lumMod val="85000"/>
                    <a:lumOff val="15000"/>
                  </a:schemeClr>
                </a:solidFill>
              </a:rPr>
              <a:t>Questions</a:t>
            </a:r>
          </a:p>
        </p:txBody>
      </p:sp>
      <p:pic>
        <p:nvPicPr>
          <p:cNvPr id="7" name="Graphic 6" descr="Help">
            <a:extLst>
              <a:ext uri="{FF2B5EF4-FFF2-40B4-BE49-F238E27FC236}">
                <a16:creationId xmlns:a16="http://schemas.microsoft.com/office/drawing/2014/main" id="{1669A10E-5244-4AB1-9FE0-D5F6CE48590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7921" y="640081"/>
            <a:ext cx="5054156" cy="5054156"/>
          </a:xfrm>
          <a:prstGeom prst="rect">
            <a:avLst/>
          </a:prstGeom>
        </p:spPr>
      </p:pic>
      <p:cxnSp>
        <p:nvCxnSpPr>
          <p:cNvPr id="16" name="Straight Connector 15">
            <a:extLst>
              <a:ext uri="{FF2B5EF4-FFF2-40B4-BE49-F238E27FC236}">
                <a16:creationId xmlns:a16="http://schemas.microsoft.com/office/drawing/2014/main" id="{FCE0A9EA-62FA-4F43-BEF6-7BBBB3F90F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32349" y="4294754"/>
            <a:ext cx="43891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CCE25F7F-C10E-4478-90C0-93B61E6383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94253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482B0-374B-4556-8ACB-B8ECEDAAD007}"/>
              </a:ext>
            </a:extLst>
          </p:cNvPr>
          <p:cNvSpPr>
            <a:spLocks noGrp="1"/>
          </p:cNvSpPr>
          <p:nvPr>
            <p:ph type="title"/>
          </p:nvPr>
        </p:nvSpPr>
        <p:spPr/>
        <p:txBody>
          <a:bodyPr/>
          <a:lstStyle/>
          <a:p>
            <a:r>
              <a:rPr lang="en-US" dirty="0"/>
              <a:t>Paid Parental Leave Objectives</a:t>
            </a:r>
          </a:p>
        </p:txBody>
      </p:sp>
      <p:sp>
        <p:nvSpPr>
          <p:cNvPr id="3" name="Content Placeholder 2">
            <a:extLst>
              <a:ext uri="{FF2B5EF4-FFF2-40B4-BE49-F238E27FC236}">
                <a16:creationId xmlns:a16="http://schemas.microsoft.com/office/drawing/2014/main" id="{207D8885-CB93-4B6F-8E2C-DD27921CFB0C}"/>
              </a:ext>
            </a:extLst>
          </p:cNvPr>
          <p:cNvSpPr>
            <a:spLocks noGrp="1"/>
          </p:cNvSpPr>
          <p:nvPr>
            <p:ph idx="1"/>
          </p:nvPr>
        </p:nvSpPr>
        <p:spPr/>
        <p:txBody>
          <a:bodyPr/>
          <a:lstStyle/>
          <a:p>
            <a:r>
              <a:rPr lang="en-US" sz="3600" dirty="0"/>
              <a:t>To Learn the Guidelines of the newly approved Paid Parental Leave</a:t>
            </a:r>
          </a:p>
          <a:p>
            <a:r>
              <a:rPr lang="en-US" sz="3600" dirty="0"/>
              <a:t>To Discuss questions on how to apply Paid Parental Leave</a:t>
            </a:r>
          </a:p>
          <a:p>
            <a:endParaRPr lang="en-US" dirty="0"/>
          </a:p>
        </p:txBody>
      </p:sp>
    </p:spTree>
    <p:extLst>
      <p:ext uri="{BB962C8B-B14F-4D97-AF65-F5344CB8AC3E}">
        <p14:creationId xmlns:p14="http://schemas.microsoft.com/office/powerpoint/2010/main" val="1916631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8BDBE5C-BBE9-4E89-BEE5-DEB6EAB87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B3711E-E81F-43A8-A83A-F5C5F19386D8}"/>
              </a:ext>
            </a:extLst>
          </p:cNvPr>
          <p:cNvSpPr>
            <a:spLocks noGrp="1"/>
          </p:cNvSpPr>
          <p:nvPr>
            <p:ph type="title"/>
          </p:nvPr>
        </p:nvSpPr>
        <p:spPr>
          <a:xfrm>
            <a:off x="643467" y="634946"/>
            <a:ext cx="3689094" cy="5055904"/>
          </a:xfrm>
        </p:spPr>
        <p:txBody>
          <a:bodyPr anchor="ctr">
            <a:normAutofit/>
          </a:bodyPr>
          <a:lstStyle/>
          <a:p>
            <a:pPr algn="r"/>
            <a:r>
              <a:rPr lang="en-US" dirty="0"/>
              <a:t>Regulations	</a:t>
            </a:r>
            <a:endParaRPr lang="en-US"/>
          </a:p>
        </p:txBody>
      </p:sp>
      <p:cxnSp>
        <p:nvCxnSpPr>
          <p:cNvPr id="11" name="Straight Connector 10">
            <a:extLst>
              <a:ext uri="{FF2B5EF4-FFF2-40B4-BE49-F238E27FC236}">
                <a16:creationId xmlns:a16="http://schemas.microsoft.com/office/drawing/2014/main" id="{2752F38C-F560-47AA-90AD-209F39C041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791298"/>
            <a:ext cx="0" cy="27432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DFC4168B-AA75-4715-9B96-CF84B170A6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90E2512D-2850-4479-B86B-B7A5A62D7B76}"/>
              </a:ext>
            </a:extLst>
          </p:cNvPr>
          <p:cNvGraphicFramePr>
            <a:graphicFrameLocks noGrp="1"/>
          </p:cNvGraphicFramePr>
          <p:nvPr>
            <p:ph idx="1"/>
            <p:extLst>
              <p:ext uri="{D42A27DB-BD31-4B8C-83A1-F6EECF244321}">
                <p14:modId xmlns:p14="http://schemas.microsoft.com/office/powerpoint/2010/main" val="1900758624"/>
              </p:ext>
            </p:extLst>
          </p:nvPr>
        </p:nvGraphicFramePr>
        <p:xfrm>
          <a:off x="4976031" y="634947"/>
          <a:ext cx="6582555" cy="51217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81410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8A61EA7-9133-4F99-8D0C-1BB6C6270098}"/>
              </a:ext>
            </a:extLst>
          </p:cNvPr>
          <p:cNvSpPr>
            <a:spLocks noGrp="1"/>
          </p:cNvSpPr>
          <p:nvPr>
            <p:ph type="title"/>
          </p:nvPr>
        </p:nvSpPr>
        <p:spPr>
          <a:xfrm>
            <a:off x="492370" y="516835"/>
            <a:ext cx="3084844" cy="5772840"/>
          </a:xfrm>
        </p:spPr>
        <p:txBody>
          <a:bodyPr anchor="ctr">
            <a:normAutofit/>
          </a:bodyPr>
          <a:lstStyle/>
          <a:p>
            <a:r>
              <a:rPr lang="en-US" sz="3600" dirty="0">
                <a:solidFill>
                  <a:schemeClr val="bg1"/>
                </a:solidFill>
              </a:rPr>
              <a:t>History of Paid Parental Leave</a:t>
            </a:r>
          </a:p>
        </p:txBody>
      </p:sp>
      <p:graphicFrame>
        <p:nvGraphicFramePr>
          <p:cNvPr id="25" name="Content Placeholder 2">
            <a:extLst>
              <a:ext uri="{FF2B5EF4-FFF2-40B4-BE49-F238E27FC236}">
                <a16:creationId xmlns:a16="http://schemas.microsoft.com/office/drawing/2014/main" id="{04E92C09-E6A9-44D6-8F55-D70B54481A27}"/>
              </a:ext>
            </a:extLst>
          </p:cNvPr>
          <p:cNvGraphicFramePr>
            <a:graphicFrameLocks noGrp="1"/>
          </p:cNvGraphicFramePr>
          <p:nvPr>
            <p:ph idx="1"/>
            <p:extLst>
              <p:ext uri="{D42A27DB-BD31-4B8C-83A1-F6EECF244321}">
                <p14:modId xmlns:p14="http://schemas.microsoft.com/office/powerpoint/2010/main" val="3883520452"/>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858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5" name="Straight Connector 24">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7" name="Rectangle 26">
            <a:extLst>
              <a:ext uri="{FF2B5EF4-FFF2-40B4-BE49-F238E27FC236}">
                <a16:creationId xmlns:a16="http://schemas.microsoft.com/office/drawing/2014/main" id="{3558DB37-9FEE-48A2-8578-ED0401573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F7FCCA6-00E2-4F74-A105-0D769872F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a:extLst>
              <a:ext uri="{FF2B5EF4-FFF2-40B4-BE49-F238E27FC236}">
                <a16:creationId xmlns:a16="http://schemas.microsoft.com/office/drawing/2014/main" id="{9A33B98A-D880-4BEF-9DD0-D2DD1310E9B3}"/>
              </a:ext>
            </a:extLst>
          </p:cNvPr>
          <p:cNvSpPr>
            <a:spLocks noGrp="1"/>
          </p:cNvSpPr>
          <p:nvPr>
            <p:ph type="title"/>
          </p:nvPr>
        </p:nvSpPr>
        <p:spPr>
          <a:xfrm>
            <a:off x="1097280" y="286603"/>
            <a:ext cx="10058400" cy="1450757"/>
          </a:xfrm>
        </p:spPr>
        <p:txBody>
          <a:bodyPr vert="horz" lIns="91440" tIns="45720" rIns="91440" bIns="45720" rtlCol="0" anchor="ctr">
            <a:normAutofit/>
          </a:bodyPr>
          <a:lstStyle/>
          <a:p>
            <a:r>
              <a:rPr lang="en-US" sz="4800"/>
              <a:t>Paid Parental Leave</a:t>
            </a:r>
          </a:p>
        </p:txBody>
      </p:sp>
      <p:sp>
        <p:nvSpPr>
          <p:cNvPr id="5" name="Content Placeholder 4">
            <a:extLst>
              <a:ext uri="{FF2B5EF4-FFF2-40B4-BE49-F238E27FC236}">
                <a16:creationId xmlns:a16="http://schemas.microsoft.com/office/drawing/2014/main" id="{C3CE7191-2FC8-4596-9827-676E7F743503}"/>
              </a:ext>
            </a:extLst>
          </p:cNvPr>
          <p:cNvSpPr>
            <a:spLocks noGrp="1"/>
          </p:cNvSpPr>
          <p:nvPr>
            <p:ph idx="1"/>
          </p:nvPr>
        </p:nvSpPr>
        <p:spPr>
          <a:xfrm>
            <a:off x="1096963" y="2675694"/>
            <a:ext cx="10058400" cy="3193294"/>
          </a:xfrm>
        </p:spPr>
        <p:txBody>
          <a:bodyPr vert="horz" lIns="0" tIns="45720" rIns="0" bIns="45720" rtlCol="0">
            <a:normAutofit/>
          </a:bodyPr>
          <a:lstStyle/>
          <a:p>
            <a:pPr marL="457200" indent="-457200">
              <a:lnSpc>
                <a:spcPct val="100000"/>
              </a:lnSpc>
              <a:buFont typeface="Calibri" panose="020F0502020204030204" pitchFamily="34" charset="0"/>
              <a:buAutoNum type="arabicPeriod"/>
            </a:pPr>
            <a:r>
              <a:rPr lang="en-US" dirty="0"/>
              <a:t>Mothers and Fathers can use Paid Parental Leave (PPL) if they are eligible for FMLA.  (Must have 12 months of Federal service.) Eligibility for FMLA did NOT change.</a:t>
            </a:r>
          </a:p>
          <a:p>
            <a:pPr marL="457200" indent="-457200">
              <a:lnSpc>
                <a:spcPct val="100000"/>
              </a:lnSpc>
              <a:buFont typeface="Calibri" panose="020F0502020204030204" pitchFamily="34" charset="0"/>
              <a:buAutoNum type="arabicPeriod"/>
            </a:pPr>
            <a:r>
              <a:rPr lang="en-US" dirty="0"/>
              <a:t>Starting October 1, 2020-PPL can be used.  It cannot be used for time before Oct 1, 2020.</a:t>
            </a:r>
          </a:p>
          <a:p>
            <a:pPr marL="457200" indent="-457200">
              <a:lnSpc>
                <a:spcPct val="100000"/>
              </a:lnSpc>
              <a:buFont typeface="Calibri" panose="020F0502020204030204" pitchFamily="34" charset="0"/>
              <a:buAutoNum type="arabicPeriod"/>
            </a:pPr>
            <a:r>
              <a:rPr lang="en-US" dirty="0"/>
              <a:t>PPL is subject to the allowable FMLA period – 12 weeks in any 12-month FMLA period.  Unused PPL can not be carried over.</a:t>
            </a:r>
          </a:p>
          <a:p>
            <a:pPr marL="457200" indent="-457200">
              <a:lnSpc>
                <a:spcPct val="100000"/>
              </a:lnSpc>
              <a:buFont typeface="Calibri" panose="020F0502020204030204" pitchFamily="34" charset="0"/>
              <a:buAutoNum type="arabicPeriod"/>
            </a:pPr>
            <a:r>
              <a:rPr lang="en-US" dirty="0"/>
              <a:t>If an employee has multiple children born or placed on the same day, the multiple childbirth/placement event is a single event that triggers a single entitlement of up to 12 weeks PPL.</a:t>
            </a:r>
          </a:p>
          <a:p>
            <a:pPr>
              <a:lnSpc>
                <a:spcPct val="100000"/>
              </a:lnSpc>
            </a:pPr>
            <a:endParaRPr lang="en-US" dirty="0"/>
          </a:p>
          <a:p>
            <a:pPr>
              <a:lnSpc>
                <a:spcPct val="100000"/>
              </a:lnSpc>
            </a:pPr>
            <a:endParaRPr lang="en-US" dirty="0"/>
          </a:p>
          <a:p>
            <a:pPr>
              <a:lnSpc>
                <a:spcPct val="100000"/>
              </a:lnSpc>
            </a:pPr>
            <a:endParaRPr lang="en-US" dirty="0"/>
          </a:p>
          <a:p>
            <a:pPr>
              <a:lnSpc>
                <a:spcPct val="100000"/>
              </a:lnSpc>
            </a:pPr>
            <a:endParaRPr lang="en-US" dirty="0"/>
          </a:p>
        </p:txBody>
      </p:sp>
      <p:sp>
        <p:nvSpPr>
          <p:cNvPr id="31" name="Rectangle 30">
            <a:extLst>
              <a:ext uri="{FF2B5EF4-FFF2-40B4-BE49-F238E27FC236}">
                <a16:creationId xmlns:a16="http://schemas.microsoft.com/office/drawing/2014/main" id="{359CEC61-F44B-43B3-B40F-AE38C5AF1D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51972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2639C0D-A0FE-45B9-88E6-9750D02FFF44}"/>
              </a:ext>
            </a:extLst>
          </p:cNvPr>
          <p:cNvSpPr>
            <a:spLocks noGrp="1"/>
          </p:cNvSpPr>
          <p:nvPr>
            <p:ph type="title"/>
          </p:nvPr>
        </p:nvSpPr>
        <p:spPr>
          <a:xfrm>
            <a:off x="492370" y="516835"/>
            <a:ext cx="3084844" cy="5772840"/>
          </a:xfrm>
        </p:spPr>
        <p:txBody>
          <a:bodyPr anchor="ctr">
            <a:normAutofit/>
          </a:bodyPr>
          <a:lstStyle/>
          <a:p>
            <a:r>
              <a:rPr lang="en-US" sz="3600">
                <a:solidFill>
                  <a:schemeClr val="bg1"/>
                </a:solidFill>
              </a:rPr>
              <a:t>Paid Parental Leave (Con’t)</a:t>
            </a:r>
          </a:p>
        </p:txBody>
      </p:sp>
      <p:graphicFrame>
        <p:nvGraphicFramePr>
          <p:cNvPr id="12" name="Content Placeholder 2">
            <a:extLst>
              <a:ext uri="{FF2B5EF4-FFF2-40B4-BE49-F238E27FC236}">
                <a16:creationId xmlns:a16="http://schemas.microsoft.com/office/drawing/2014/main" id="{F42C7B1B-111A-4265-9568-1311DBF56CD0}"/>
              </a:ext>
            </a:extLst>
          </p:cNvPr>
          <p:cNvGraphicFramePr>
            <a:graphicFrameLocks noGrp="1"/>
          </p:cNvGraphicFramePr>
          <p:nvPr>
            <p:ph idx="1"/>
            <p:extLst>
              <p:ext uri="{D42A27DB-BD31-4B8C-83A1-F6EECF244321}">
                <p14:modId xmlns:p14="http://schemas.microsoft.com/office/powerpoint/2010/main" val="2514446139"/>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09264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tint val="90000"/>
            <a:shade val="97000"/>
            <a:satMod val="130000"/>
          </a:schemeClr>
        </a:solidFill>
        <a:effectLst/>
      </p:bgPr>
    </p:bg>
    <p:spTree>
      <p:nvGrpSpPr>
        <p:cNvPr id="1" name=""/>
        <p:cNvGrpSpPr/>
        <p:nvPr/>
      </p:nvGrpSpPr>
      <p:grpSpPr>
        <a:xfrm>
          <a:off x="0" y="0"/>
          <a:ext cx="0" cy="0"/>
          <a:chOff x="0" y="0"/>
          <a:chExt cx="0" cy="0"/>
        </a:xfrm>
      </p:grpSpPr>
      <p:sp>
        <p:nvSpPr>
          <p:cNvPr id="51" name="Rectangle 41">
            <a:extLst>
              <a:ext uri="{FF2B5EF4-FFF2-40B4-BE49-F238E27FC236}">
                <a16:creationId xmlns:a16="http://schemas.microsoft.com/office/drawing/2014/main" id="{F5FE1B2C-7BC1-4AE2-9A50-2A4A70A9D6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2" name="Rectangle 43">
            <a:extLst>
              <a:ext uri="{FF2B5EF4-FFF2-40B4-BE49-F238E27FC236}">
                <a16:creationId xmlns:a16="http://schemas.microsoft.com/office/drawing/2014/main" id="{97E8244A-2C81-4C0E-A929-3EC8EFF355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58724" y="457200"/>
            <a:ext cx="11274552" cy="59436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C2094F-32DA-42F4-95A9-EEA9229719E3}"/>
              </a:ext>
            </a:extLst>
          </p:cNvPr>
          <p:cNvSpPr>
            <a:spLocks noGrp="1"/>
          </p:cNvSpPr>
          <p:nvPr>
            <p:ph type="title"/>
          </p:nvPr>
        </p:nvSpPr>
        <p:spPr>
          <a:xfrm>
            <a:off x="858749" y="963997"/>
            <a:ext cx="3787457" cy="4938361"/>
          </a:xfrm>
        </p:spPr>
        <p:txBody>
          <a:bodyPr anchor="ctr">
            <a:normAutofit/>
          </a:bodyPr>
          <a:lstStyle/>
          <a:p>
            <a:pPr algn="r"/>
            <a:r>
              <a:rPr lang="en-US" sz="3600"/>
              <a:t>Agency Administration of FEPLA</a:t>
            </a:r>
          </a:p>
        </p:txBody>
      </p:sp>
      <p:cxnSp>
        <p:nvCxnSpPr>
          <p:cNvPr id="46" name="Straight Connector 45">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1974"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53" name="Content Placeholder 2">
            <a:extLst>
              <a:ext uri="{FF2B5EF4-FFF2-40B4-BE49-F238E27FC236}">
                <a16:creationId xmlns:a16="http://schemas.microsoft.com/office/drawing/2014/main" id="{A10F15A7-68AA-447D-B288-C52291159C2E}"/>
              </a:ext>
            </a:extLst>
          </p:cNvPr>
          <p:cNvSpPr>
            <a:spLocks noGrp="1"/>
          </p:cNvSpPr>
          <p:nvPr>
            <p:ph idx="1"/>
          </p:nvPr>
        </p:nvSpPr>
        <p:spPr>
          <a:xfrm>
            <a:off x="5301798" y="963507"/>
            <a:ext cx="5968181" cy="4938851"/>
          </a:xfrm>
        </p:spPr>
        <p:txBody>
          <a:bodyPr anchor="ctr">
            <a:normAutofit/>
          </a:bodyPr>
          <a:lstStyle/>
          <a:p>
            <a:r>
              <a:rPr lang="en-US" sz="1700" dirty="0"/>
              <a:t>Agencies may not require employees to use AL or SL before allowing PPL.  </a:t>
            </a:r>
          </a:p>
          <a:p>
            <a:r>
              <a:rPr lang="en-US" sz="1700" dirty="0"/>
              <a:t>Employees may use AL or SL in accordance with regulations without invoking FMLA to preserve their FMLA.</a:t>
            </a:r>
          </a:p>
          <a:p>
            <a:r>
              <a:rPr lang="en-US" sz="1700" dirty="0"/>
              <a:t>Employees must sign an agreement to return to work for 12 weeks following the leave. (Sample Letter at end of Presentation)</a:t>
            </a:r>
          </a:p>
        </p:txBody>
      </p:sp>
    </p:spTree>
    <p:extLst>
      <p:ext uri="{BB962C8B-B14F-4D97-AF65-F5344CB8AC3E}">
        <p14:creationId xmlns:p14="http://schemas.microsoft.com/office/powerpoint/2010/main" val="501933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tint val="90000"/>
            <a:shade val="97000"/>
            <a:satMod val="130000"/>
          </a:schemeClr>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F5FE1B2C-7BC1-4AE2-9A50-2A4A70A9D6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Rectangle 21">
            <a:extLst>
              <a:ext uri="{FF2B5EF4-FFF2-40B4-BE49-F238E27FC236}">
                <a16:creationId xmlns:a16="http://schemas.microsoft.com/office/drawing/2014/main" id="{97E8244A-2C81-4C0E-A929-3EC8EFF355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58724" y="457200"/>
            <a:ext cx="11274552" cy="59436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A4B71C-401F-4519-9052-8581A41227DA}"/>
              </a:ext>
            </a:extLst>
          </p:cNvPr>
          <p:cNvSpPr>
            <a:spLocks noGrp="1"/>
          </p:cNvSpPr>
          <p:nvPr>
            <p:ph type="title"/>
          </p:nvPr>
        </p:nvSpPr>
        <p:spPr>
          <a:xfrm>
            <a:off x="858749" y="963997"/>
            <a:ext cx="3787457" cy="4938361"/>
          </a:xfrm>
        </p:spPr>
        <p:txBody>
          <a:bodyPr anchor="ctr">
            <a:normAutofit/>
          </a:bodyPr>
          <a:lstStyle/>
          <a:p>
            <a:pPr algn="r"/>
            <a:r>
              <a:rPr lang="en-US"/>
              <a:t>Limitations</a:t>
            </a:r>
          </a:p>
        </p:txBody>
      </p:sp>
      <p:cxnSp>
        <p:nvCxnSpPr>
          <p:cNvPr id="24" name="Straight Connector 23">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1974"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Content Placeholder 2">
            <a:extLst>
              <a:ext uri="{FF2B5EF4-FFF2-40B4-BE49-F238E27FC236}">
                <a16:creationId xmlns:a16="http://schemas.microsoft.com/office/drawing/2014/main" id="{43975AD1-123D-4759-8D93-76DCD5B8EC6A}"/>
              </a:ext>
            </a:extLst>
          </p:cNvPr>
          <p:cNvSpPr>
            <a:spLocks noGrp="1"/>
          </p:cNvSpPr>
          <p:nvPr>
            <p:ph idx="1"/>
          </p:nvPr>
        </p:nvSpPr>
        <p:spPr>
          <a:xfrm>
            <a:off x="5301798" y="963507"/>
            <a:ext cx="5968181" cy="4938851"/>
          </a:xfrm>
        </p:spPr>
        <p:txBody>
          <a:bodyPr anchor="ctr">
            <a:normAutofit/>
          </a:bodyPr>
          <a:lstStyle/>
          <a:p>
            <a:pPr>
              <a:lnSpc>
                <a:spcPct val="90000"/>
              </a:lnSpc>
            </a:pPr>
            <a:r>
              <a:rPr lang="en-US" sz="1500" dirty="0"/>
              <a:t>PPL is a substitute for unpaid FMLA and use of FMLA leave for purposes other than birth or placement of a child (e.g., leave based on a serious health condition) during a 12-month FMLA period may reduce the FMLA leave available for birth or placement purposes.</a:t>
            </a:r>
          </a:p>
          <a:p>
            <a:pPr>
              <a:lnSpc>
                <a:spcPct val="90000"/>
              </a:lnSpc>
            </a:pPr>
            <a:r>
              <a:rPr lang="en-US" sz="1500" dirty="0"/>
              <a:t>The 12-week entitlement to PPL is applied on a per employee basis regardless of movement between different agencies during the 12-month period following birth, adoption or foster care placement.</a:t>
            </a:r>
          </a:p>
          <a:p>
            <a:pPr>
              <a:lnSpc>
                <a:spcPct val="90000"/>
              </a:lnSpc>
            </a:pPr>
            <a:r>
              <a:rPr lang="en-US" sz="1500" dirty="0"/>
              <a:t>Failure to complete the 12-week work obligation may result in an employee being required to make a reimbursement to the agency for the government contribution to the FEHB unless the agency determines that the employee is unable to return to work for the required 12 weeks due to:</a:t>
            </a:r>
          </a:p>
          <a:p>
            <a:pPr lvl="1">
              <a:lnSpc>
                <a:spcPct val="90000"/>
              </a:lnSpc>
            </a:pPr>
            <a:r>
              <a:rPr lang="en-US" sz="1500" dirty="0"/>
              <a:t>The continuation, recurrence, or onset of serious health condition of the employee (including mental health) or the newly born or placed child but only if the condition is related to the applicable birth </a:t>
            </a:r>
            <a:r>
              <a:rPr lang="en-US" sz="1500"/>
              <a:t>or placement</a:t>
            </a:r>
            <a:endParaRPr lang="en-US" sz="1500" dirty="0"/>
          </a:p>
          <a:p>
            <a:pPr lvl="1">
              <a:lnSpc>
                <a:spcPct val="90000"/>
              </a:lnSpc>
            </a:pPr>
            <a:r>
              <a:rPr lang="en-US" sz="1500" dirty="0"/>
              <a:t>Any other circumstance beyond the employee’s control</a:t>
            </a:r>
          </a:p>
          <a:p>
            <a:pPr>
              <a:lnSpc>
                <a:spcPct val="90000"/>
              </a:lnSpc>
            </a:pPr>
            <a:endParaRPr lang="en-US" sz="1500" dirty="0"/>
          </a:p>
        </p:txBody>
      </p:sp>
    </p:spTree>
    <p:extLst>
      <p:ext uri="{BB962C8B-B14F-4D97-AF65-F5344CB8AC3E}">
        <p14:creationId xmlns:p14="http://schemas.microsoft.com/office/powerpoint/2010/main" val="2026152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3BCCAE5-A35B-4B66-A4A7-E23C34A40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A76300-5B2E-4F09-8C22-399AEE08EB85}"/>
              </a:ext>
            </a:extLst>
          </p:cNvPr>
          <p:cNvSpPr>
            <a:spLocks noGrp="1"/>
          </p:cNvSpPr>
          <p:nvPr>
            <p:ph type="title"/>
          </p:nvPr>
        </p:nvSpPr>
        <p:spPr>
          <a:xfrm>
            <a:off x="1097280" y="286603"/>
            <a:ext cx="6437363" cy="1450757"/>
          </a:xfrm>
        </p:spPr>
        <p:txBody>
          <a:bodyPr>
            <a:normAutofit/>
          </a:bodyPr>
          <a:lstStyle/>
          <a:p>
            <a:r>
              <a:rPr lang="en-US" sz="4300" dirty="0"/>
              <a:t>Agency Administration of FEPLA (</a:t>
            </a:r>
            <a:r>
              <a:rPr lang="en-US" sz="4300" dirty="0" err="1"/>
              <a:t>con’t</a:t>
            </a:r>
            <a:r>
              <a:rPr lang="en-US" sz="4300" dirty="0"/>
              <a:t>)</a:t>
            </a:r>
          </a:p>
        </p:txBody>
      </p:sp>
      <p:cxnSp>
        <p:nvCxnSpPr>
          <p:cNvPr id="11" name="Straight Connector 10">
            <a:extLst>
              <a:ext uri="{FF2B5EF4-FFF2-40B4-BE49-F238E27FC236}">
                <a16:creationId xmlns:a16="http://schemas.microsoft.com/office/drawing/2014/main" id="{6987BDFB-DE64-4B56-B44F-45FAE19FA9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5846"/>
            <a:ext cx="62179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F556486-F5C1-4F87-8910-4809692CF2DA}"/>
              </a:ext>
            </a:extLst>
          </p:cNvPr>
          <p:cNvSpPr>
            <a:spLocks noGrp="1"/>
          </p:cNvSpPr>
          <p:nvPr>
            <p:ph idx="1"/>
          </p:nvPr>
        </p:nvSpPr>
        <p:spPr>
          <a:xfrm>
            <a:off x="1097281" y="2108201"/>
            <a:ext cx="6388242" cy="3760891"/>
          </a:xfrm>
        </p:spPr>
        <p:txBody>
          <a:bodyPr>
            <a:normAutofit/>
          </a:bodyPr>
          <a:lstStyle/>
          <a:p>
            <a:pPr marL="0" indent="0">
              <a:buNone/>
            </a:pPr>
            <a:r>
              <a:rPr lang="en-US" dirty="0"/>
              <a:t>Employees must provide a certification and appropriate documentation from a healthcare provider to their agency supporting the use of PPL.</a:t>
            </a:r>
          </a:p>
          <a:p>
            <a:pPr marL="0" indent="0">
              <a:buNone/>
            </a:pPr>
            <a:r>
              <a:rPr lang="en-US" dirty="0"/>
              <a:t>Agencies shall allow PPL to be used intermittently.</a:t>
            </a:r>
          </a:p>
          <a:p>
            <a:pPr marL="0" indent="0">
              <a:buNone/>
            </a:pPr>
            <a:r>
              <a:rPr lang="en-US" dirty="0"/>
              <a:t>NFC has provided new T&amp;A codes available on October 1, 2020</a:t>
            </a:r>
          </a:p>
          <a:p>
            <a:pPr marL="0" indent="0">
              <a:buNone/>
            </a:pPr>
            <a:endParaRPr lang="en-US" dirty="0"/>
          </a:p>
        </p:txBody>
      </p:sp>
      <p:pic>
        <p:nvPicPr>
          <p:cNvPr id="4" name="Picture 3">
            <a:extLst>
              <a:ext uri="{FF2B5EF4-FFF2-40B4-BE49-F238E27FC236}">
                <a16:creationId xmlns:a16="http://schemas.microsoft.com/office/drawing/2014/main" id="{CC02B5E0-4381-4A11-AA2F-EC7F4CA5D3B9}"/>
              </a:ext>
            </a:extLst>
          </p:cNvPr>
          <p:cNvPicPr>
            <a:picLocks noChangeAspect="1"/>
          </p:cNvPicPr>
          <p:nvPr/>
        </p:nvPicPr>
        <p:blipFill>
          <a:blip r:embed="rId2"/>
          <a:stretch>
            <a:fillRect/>
          </a:stretch>
        </p:blipFill>
        <p:spPr>
          <a:xfrm>
            <a:off x="7485523" y="2269069"/>
            <a:ext cx="4597620" cy="1159932"/>
          </a:xfrm>
          <a:prstGeom prst="rect">
            <a:avLst/>
          </a:prstGeom>
        </p:spPr>
      </p:pic>
      <p:sp>
        <p:nvSpPr>
          <p:cNvPr id="13" name="Rectangle 12">
            <a:extLst>
              <a:ext uri="{FF2B5EF4-FFF2-40B4-BE49-F238E27FC236}">
                <a16:creationId xmlns:a16="http://schemas.microsoft.com/office/drawing/2014/main" id="{FEC9799F-A0B8-45B9-8164-71F2838922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41277802"/>
      </p:ext>
    </p:extLst>
  </p:cSld>
  <p:clrMapOvr>
    <a:masterClrMapping/>
  </p:clrMapOvr>
</p:sld>
</file>

<file path=ppt/theme/theme1.xml><?xml version="1.0" encoding="utf-8"?>
<a:theme xmlns:a="http://schemas.openxmlformats.org/drawingml/2006/main" name="1_RetrospectVTI">
  <a:themeElements>
    <a:clrScheme name="Custom 34">
      <a:dk1>
        <a:sysClr val="windowText" lastClr="000000"/>
      </a:dk1>
      <a:lt1>
        <a:sysClr val="window" lastClr="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Override1.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AA3F7EDC-E5B4-4BBC-9D2A-CBE6D46C37AD}">
  <ds:schemaRefs>
    <ds:schemaRef ds:uri="http://schemas.microsoft.com/sharepoint/v3/contenttype/forms"/>
  </ds:schemaRefs>
</ds:datastoreItem>
</file>

<file path=customXml/itemProps2.xml><?xml version="1.0" encoding="utf-8"?>
<ds:datastoreItem xmlns:ds="http://schemas.openxmlformats.org/officeDocument/2006/customXml" ds:itemID="{93932EF5-314F-409E-8020-FEE5FA0795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03EEFF0-FB57-4CB4-8BFC-DF397689E2ED}">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otalTime>0</TotalTime>
  <Words>820</Words>
  <Application>Microsoft Office PowerPoint</Application>
  <PresentationFormat>Widescreen</PresentationFormat>
  <Paragraphs>46</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Bookman Old Style</vt:lpstr>
      <vt:lpstr>Calibri</vt:lpstr>
      <vt:lpstr>Franklin Gothic Book</vt:lpstr>
      <vt:lpstr>1_RetrospectVTI</vt:lpstr>
      <vt:lpstr>Paid Parental Leave</vt:lpstr>
      <vt:lpstr>Paid Parental Leave Objectives</vt:lpstr>
      <vt:lpstr>Regulations </vt:lpstr>
      <vt:lpstr>History of Paid Parental Leave</vt:lpstr>
      <vt:lpstr>Paid Parental Leave</vt:lpstr>
      <vt:lpstr>Paid Parental Leave (Con’t)</vt:lpstr>
      <vt:lpstr>Agency Administration of FEPLA</vt:lpstr>
      <vt:lpstr>Limitations</vt:lpstr>
      <vt:lpstr>Agency Administration of FEPLA (con’t)</vt:lpstr>
      <vt:lpstr>Sample Agreement</vt:lpstr>
      <vt:lpstr>Paid Parental Leave - Request</vt:lpstr>
      <vt:lpstr>Supporting Documents</vt:lpstr>
      <vt:lpstr>Helpful Links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2020-09-25T11:44:17Z</dcterms:created>
  <dcterms:modified xsi:type="dcterms:W3CDTF">2022-11-03T20:29:04Z</dcterms:modified>
</cp:coreProperties>
</file>